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3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427B2D-945B-451B-A1C3-453247DF573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383E26-3577-4645-A7CC-D354F9AE0DAD}">
      <dgm:prSet phldrT="[Текст]" custT="1"/>
      <dgm:spPr>
        <a:solidFill>
          <a:schemeClr val="accent3">
            <a:lumMod val="75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2800" b="1" dirty="0" smtClean="0"/>
            <a:t>Ингерманландская (с 1710г. – С.-Петербургская): земли Бежецкого Верха и г. Тверь, Торжок, Кашин, Ржев</a:t>
          </a:r>
          <a:endParaRPr lang="ru-RU" sz="2800" b="1" dirty="0"/>
        </a:p>
      </dgm:t>
    </dgm:pt>
    <dgm:pt modelId="{0D1BB0EE-1202-4579-B199-310E280DCD6E}" type="parTrans" cxnId="{0942FED0-1867-458D-A487-029CFF8157F0}">
      <dgm:prSet/>
      <dgm:spPr/>
      <dgm:t>
        <a:bodyPr/>
        <a:lstStyle/>
        <a:p>
          <a:endParaRPr lang="ru-RU"/>
        </a:p>
      </dgm:t>
    </dgm:pt>
    <dgm:pt modelId="{F52D6F3C-FE6F-4C6A-AAAF-02C4A57C4945}" type="sibTrans" cxnId="{0942FED0-1867-458D-A487-029CFF8157F0}">
      <dgm:prSet/>
      <dgm:spPr/>
      <dgm:t>
        <a:bodyPr/>
        <a:lstStyle/>
        <a:p>
          <a:endParaRPr lang="ru-RU" dirty="0"/>
        </a:p>
      </dgm:t>
    </dgm:pt>
    <dgm:pt modelId="{143BD6D4-C484-47B3-9747-5225F2D461C3}">
      <dgm:prSet phldrT="[Текст]" custT="1"/>
      <dgm:spPr>
        <a:solidFill>
          <a:schemeClr val="accent3">
            <a:lumMod val="75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2800" b="1" dirty="0" smtClean="0"/>
            <a:t>К Смоленской губернии отошли Зубцов и .старица</a:t>
          </a:r>
          <a:endParaRPr lang="ru-RU" sz="2800" b="1" dirty="0"/>
        </a:p>
      </dgm:t>
    </dgm:pt>
    <dgm:pt modelId="{7146F809-F9CA-47E7-A634-33A1471284B8}" type="parTrans" cxnId="{5BD82D66-B2E7-420D-9310-18CFA2930E61}">
      <dgm:prSet/>
      <dgm:spPr/>
      <dgm:t>
        <a:bodyPr/>
        <a:lstStyle/>
        <a:p>
          <a:endParaRPr lang="ru-RU"/>
        </a:p>
      </dgm:t>
    </dgm:pt>
    <dgm:pt modelId="{45141725-F1A6-4F01-AD68-7BC257E307DC}" type="sibTrans" cxnId="{5BD82D66-B2E7-420D-9310-18CFA2930E61}">
      <dgm:prSet/>
      <dgm:spPr/>
      <dgm:t>
        <a:bodyPr/>
        <a:lstStyle/>
        <a:p>
          <a:endParaRPr lang="ru-RU" dirty="0"/>
        </a:p>
      </dgm:t>
    </dgm:pt>
    <dgm:pt modelId="{ACD91F67-0C54-4040-962E-02AAF8C1CEDB}">
      <dgm:prSet phldrT="[Текст]" custT="1"/>
      <dgm:spPr>
        <a:solidFill>
          <a:schemeClr val="accent3">
            <a:lumMod val="75000"/>
          </a:schemeClr>
        </a:solidFill>
        <a:ln w="57150">
          <a:solidFill>
            <a:schemeClr val="accent1"/>
          </a:solidFill>
        </a:ln>
      </dgm:spPr>
      <dgm:t>
        <a:bodyPr/>
        <a:lstStyle/>
        <a:p>
          <a:r>
            <a:rPr lang="ru-RU" sz="2800" b="1" dirty="0" smtClean="0"/>
            <a:t>1719 год – образование Тверской провинции Петербургской губернии (часть земель передавалась Углической провинции)</a:t>
          </a:r>
          <a:endParaRPr lang="ru-RU" sz="2800" b="1" dirty="0"/>
        </a:p>
      </dgm:t>
    </dgm:pt>
    <dgm:pt modelId="{9BE695AD-7CA1-459A-81E2-F813586EA545}" type="parTrans" cxnId="{A6201A43-BC63-4DD1-A53F-CA1D685FEDC6}">
      <dgm:prSet/>
      <dgm:spPr/>
      <dgm:t>
        <a:bodyPr/>
        <a:lstStyle/>
        <a:p>
          <a:endParaRPr lang="ru-RU"/>
        </a:p>
      </dgm:t>
    </dgm:pt>
    <dgm:pt modelId="{4FA2EE81-5DC2-45E7-BA1F-F9BCD6F60522}" type="sibTrans" cxnId="{A6201A43-BC63-4DD1-A53F-CA1D685FEDC6}">
      <dgm:prSet/>
      <dgm:spPr/>
      <dgm:t>
        <a:bodyPr/>
        <a:lstStyle/>
        <a:p>
          <a:endParaRPr lang="ru-RU"/>
        </a:p>
      </dgm:t>
    </dgm:pt>
    <dgm:pt modelId="{7638EBC1-EEE0-4C1B-AC2A-5836D4A5F871}" type="pres">
      <dgm:prSet presAssocID="{0E427B2D-945B-451B-A1C3-453247DF573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5FFB01-F62D-42CC-8C00-9C245CCBFDF3}" type="pres">
      <dgm:prSet presAssocID="{0E427B2D-945B-451B-A1C3-453247DF5735}" presName="dummyMaxCanvas" presStyleCnt="0">
        <dgm:presLayoutVars/>
      </dgm:prSet>
      <dgm:spPr/>
    </dgm:pt>
    <dgm:pt modelId="{B4EAB731-C5C3-43B2-B3D8-3DF75362595E}" type="pres">
      <dgm:prSet presAssocID="{0E427B2D-945B-451B-A1C3-453247DF573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1B744-0B12-4271-A72E-B48AE2EB42BA}" type="pres">
      <dgm:prSet presAssocID="{0E427B2D-945B-451B-A1C3-453247DF573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ED441-E75A-42EF-AFF7-D687D2D993FF}" type="pres">
      <dgm:prSet presAssocID="{0E427B2D-945B-451B-A1C3-453247DF573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B3A29-1E55-4ED3-B3D0-F520C3C53F64}" type="pres">
      <dgm:prSet presAssocID="{0E427B2D-945B-451B-A1C3-453247DF573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C78E3C-7642-4F8F-AC6E-FB57678D67DB}" type="pres">
      <dgm:prSet presAssocID="{0E427B2D-945B-451B-A1C3-453247DF573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195A0-9685-4564-BEA9-BAAC7FDBDF48}" type="pres">
      <dgm:prSet presAssocID="{0E427B2D-945B-451B-A1C3-453247DF573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2BF15-4C1F-40C8-A391-846797E865D0}" type="pres">
      <dgm:prSet presAssocID="{0E427B2D-945B-451B-A1C3-453247DF573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01574-184D-4B00-B8FF-A740BF9218DB}" type="pres">
      <dgm:prSet presAssocID="{0E427B2D-945B-451B-A1C3-453247DF573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7DEA62-75A4-4151-AC21-241BBDB933BF}" type="presOf" srcId="{45141725-F1A6-4F01-AD68-7BC257E307DC}" destId="{63C78E3C-7642-4F8F-AC6E-FB57678D67DB}" srcOrd="0" destOrd="0" presId="urn:microsoft.com/office/officeart/2005/8/layout/vProcess5"/>
    <dgm:cxn modelId="{106EE186-437F-48BF-8721-EE2C03C04445}" type="presOf" srcId="{ACD91F67-0C54-4040-962E-02AAF8C1CEDB}" destId="{2E201574-184D-4B00-B8FF-A740BF9218DB}" srcOrd="1" destOrd="0" presId="urn:microsoft.com/office/officeart/2005/8/layout/vProcess5"/>
    <dgm:cxn modelId="{B3EC24E3-C599-4DA8-960A-44176215B7F7}" type="presOf" srcId="{143BD6D4-C484-47B3-9747-5225F2D461C3}" destId="{5B01B744-0B12-4271-A72E-B48AE2EB42BA}" srcOrd="0" destOrd="0" presId="urn:microsoft.com/office/officeart/2005/8/layout/vProcess5"/>
    <dgm:cxn modelId="{BD4EE63D-4095-48C3-B4E3-C65FBE255426}" type="presOf" srcId="{ACD91F67-0C54-4040-962E-02AAF8C1CEDB}" destId="{6CBED441-E75A-42EF-AFF7-D687D2D993FF}" srcOrd="0" destOrd="0" presId="urn:microsoft.com/office/officeart/2005/8/layout/vProcess5"/>
    <dgm:cxn modelId="{6D8EEFB0-D886-4490-B2CA-F0960F68173E}" type="presOf" srcId="{0E427B2D-945B-451B-A1C3-453247DF5735}" destId="{7638EBC1-EEE0-4C1B-AC2A-5836D4A5F871}" srcOrd="0" destOrd="0" presId="urn:microsoft.com/office/officeart/2005/8/layout/vProcess5"/>
    <dgm:cxn modelId="{0942FED0-1867-458D-A487-029CFF8157F0}" srcId="{0E427B2D-945B-451B-A1C3-453247DF5735}" destId="{76383E26-3577-4645-A7CC-D354F9AE0DAD}" srcOrd="0" destOrd="0" parTransId="{0D1BB0EE-1202-4579-B199-310E280DCD6E}" sibTransId="{F52D6F3C-FE6F-4C6A-AAAF-02C4A57C4945}"/>
    <dgm:cxn modelId="{5BD82D66-B2E7-420D-9310-18CFA2930E61}" srcId="{0E427B2D-945B-451B-A1C3-453247DF5735}" destId="{143BD6D4-C484-47B3-9747-5225F2D461C3}" srcOrd="1" destOrd="0" parTransId="{7146F809-F9CA-47E7-A634-33A1471284B8}" sibTransId="{45141725-F1A6-4F01-AD68-7BC257E307DC}"/>
    <dgm:cxn modelId="{A6201A43-BC63-4DD1-A53F-CA1D685FEDC6}" srcId="{0E427B2D-945B-451B-A1C3-453247DF5735}" destId="{ACD91F67-0C54-4040-962E-02AAF8C1CEDB}" srcOrd="2" destOrd="0" parTransId="{9BE695AD-7CA1-459A-81E2-F813586EA545}" sibTransId="{4FA2EE81-5DC2-45E7-BA1F-F9BCD6F60522}"/>
    <dgm:cxn modelId="{31B708C4-1DAF-4140-915D-8E625B699995}" type="presOf" srcId="{F52D6F3C-FE6F-4C6A-AAAF-02C4A57C4945}" destId="{816B3A29-1E55-4ED3-B3D0-F520C3C53F64}" srcOrd="0" destOrd="0" presId="urn:microsoft.com/office/officeart/2005/8/layout/vProcess5"/>
    <dgm:cxn modelId="{978E2B7C-6659-4363-A1BF-2099A4AD94BB}" type="presOf" srcId="{76383E26-3577-4645-A7CC-D354F9AE0DAD}" destId="{7EC195A0-9685-4564-BEA9-BAAC7FDBDF48}" srcOrd="1" destOrd="0" presId="urn:microsoft.com/office/officeart/2005/8/layout/vProcess5"/>
    <dgm:cxn modelId="{9A481B94-C428-4FDA-999B-8A31664EB843}" type="presOf" srcId="{143BD6D4-C484-47B3-9747-5225F2D461C3}" destId="{D622BF15-4C1F-40C8-A391-846797E865D0}" srcOrd="1" destOrd="0" presId="urn:microsoft.com/office/officeart/2005/8/layout/vProcess5"/>
    <dgm:cxn modelId="{A184E2E2-D9A2-40CC-995A-C86225A480AE}" type="presOf" srcId="{76383E26-3577-4645-A7CC-D354F9AE0DAD}" destId="{B4EAB731-C5C3-43B2-B3D8-3DF75362595E}" srcOrd="0" destOrd="0" presId="urn:microsoft.com/office/officeart/2005/8/layout/vProcess5"/>
    <dgm:cxn modelId="{3900A505-3650-4C4C-BC72-2F50A3266DD6}" type="presParOf" srcId="{7638EBC1-EEE0-4C1B-AC2A-5836D4A5F871}" destId="{7C5FFB01-F62D-42CC-8C00-9C245CCBFDF3}" srcOrd="0" destOrd="0" presId="urn:microsoft.com/office/officeart/2005/8/layout/vProcess5"/>
    <dgm:cxn modelId="{CEB7AE95-6EA8-4A14-9D27-695F36CE0884}" type="presParOf" srcId="{7638EBC1-EEE0-4C1B-AC2A-5836D4A5F871}" destId="{B4EAB731-C5C3-43B2-B3D8-3DF75362595E}" srcOrd="1" destOrd="0" presId="urn:microsoft.com/office/officeart/2005/8/layout/vProcess5"/>
    <dgm:cxn modelId="{FD313057-7530-44B8-AA61-53AB30D74088}" type="presParOf" srcId="{7638EBC1-EEE0-4C1B-AC2A-5836D4A5F871}" destId="{5B01B744-0B12-4271-A72E-B48AE2EB42BA}" srcOrd="2" destOrd="0" presId="urn:microsoft.com/office/officeart/2005/8/layout/vProcess5"/>
    <dgm:cxn modelId="{2C019DE7-2611-4045-A3C8-357B2FBF3F0D}" type="presParOf" srcId="{7638EBC1-EEE0-4C1B-AC2A-5836D4A5F871}" destId="{6CBED441-E75A-42EF-AFF7-D687D2D993FF}" srcOrd="3" destOrd="0" presId="urn:microsoft.com/office/officeart/2005/8/layout/vProcess5"/>
    <dgm:cxn modelId="{8102F25D-4B02-422F-8504-6832F73DEC1D}" type="presParOf" srcId="{7638EBC1-EEE0-4C1B-AC2A-5836D4A5F871}" destId="{816B3A29-1E55-4ED3-B3D0-F520C3C53F64}" srcOrd="4" destOrd="0" presId="urn:microsoft.com/office/officeart/2005/8/layout/vProcess5"/>
    <dgm:cxn modelId="{661A919D-AB26-412C-AE04-8176370B0CB8}" type="presParOf" srcId="{7638EBC1-EEE0-4C1B-AC2A-5836D4A5F871}" destId="{63C78E3C-7642-4F8F-AC6E-FB57678D67DB}" srcOrd="5" destOrd="0" presId="urn:microsoft.com/office/officeart/2005/8/layout/vProcess5"/>
    <dgm:cxn modelId="{0934BDE0-48F2-4C0F-B77F-FE2A003F2252}" type="presParOf" srcId="{7638EBC1-EEE0-4C1B-AC2A-5836D4A5F871}" destId="{7EC195A0-9685-4564-BEA9-BAAC7FDBDF48}" srcOrd="6" destOrd="0" presId="urn:microsoft.com/office/officeart/2005/8/layout/vProcess5"/>
    <dgm:cxn modelId="{FC766769-AB60-49F8-8638-F508FDF17301}" type="presParOf" srcId="{7638EBC1-EEE0-4C1B-AC2A-5836D4A5F871}" destId="{D622BF15-4C1F-40C8-A391-846797E865D0}" srcOrd="7" destOrd="0" presId="urn:microsoft.com/office/officeart/2005/8/layout/vProcess5"/>
    <dgm:cxn modelId="{153740FA-4695-45CD-862E-5B9BF3C3F3A3}" type="presParOf" srcId="{7638EBC1-EEE0-4C1B-AC2A-5836D4A5F871}" destId="{2E201574-184D-4B00-B8FF-A740BF9218DB}" srcOrd="8" destOrd="0" presId="urn:microsoft.com/office/officeart/2005/8/layout/vProcess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estival.1september.ru/files/articles/56/5617/561752/img6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magicstore.ru/img/ichigi.jpg" TargetMode="External"/><Relationship Id="rId7" Type="http://schemas.openxmlformats.org/officeDocument/2006/relationships/hyperlink" Target="http://www.booksite.ru/flax/made/2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hyperlink" Target="http://s56.radikal.ru/i153/1002/e4/e2bc136341c5.jpg" TargetMode="External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9" y="2786059"/>
            <a:ext cx="77867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Тверские земли при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Петре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4643446"/>
            <a:ext cx="557216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Вышневолоцкая водная система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929066"/>
            <a:ext cx="5486400" cy="642942"/>
          </a:xfrm>
        </p:spPr>
        <p:txBody>
          <a:bodyPr/>
          <a:lstStyle/>
          <a:p>
            <a:r>
              <a:rPr lang="ru-RU" dirty="0" smtClean="0"/>
              <a:t>Тверь становится крупным торговым центром.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71868" y="357166"/>
            <a:ext cx="3571900" cy="350046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4643446"/>
            <a:ext cx="7715304" cy="192882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Тверские купцы превосходили богатством  торговцев из соседних </a:t>
            </a:r>
            <a:r>
              <a:rPr lang="ru-RU" sz="2800" b="1" dirty="0" smtClean="0"/>
              <a:t>городов. С 1720-х гг. Тверь становится основным центром торговли с западноевропейскими странами.</a:t>
            </a:r>
            <a:endParaRPr lang="ru-RU" sz="2800" b="1" dirty="0"/>
          </a:p>
        </p:txBody>
      </p:sp>
      <p:pic>
        <p:nvPicPr>
          <p:cNvPr id="3074" name="Picture 2" descr="C:\Users\Владелец\Desktop\iCAU0ZXY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57166"/>
            <a:ext cx="3571900" cy="357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286644" y="1000108"/>
            <a:ext cx="16430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«государева дорога» –</a:t>
            </a:r>
          </a:p>
          <a:p>
            <a:r>
              <a:rPr lang="ru-RU" sz="2000" b="1" dirty="0" smtClean="0"/>
              <a:t> важнейший гужевой </a:t>
            </a:r>
          </a:p>
          <a:p>
            <a:r>
              <a:rPr lang="ru-RU" sz="2000" b="1" dirty="0" smtClean="0"/>
              <a:t>тракт страны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1000108"/>
            <a:ext cx="32456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Тверские купцы  Арефьевы</a:t>
            </a:r>
          </a:p>
          <a:p>
            <a:r>
              <a:rPr lang="ru-RU" sz="2000" b="1" dirty="0" smtClean="0"/>
              <a:t>Имели капитал немногим</a:t>
            </a:r>
          </a:p>
          <a:p>
            <a:r>
              <a:rPr lang="ru-RU" sz="2000" b="1" dirty="0" smtClean="0"/>
              <a:t> меньше,</a:t>
            </a:r>
          </a:p>
          <a:p>
            <a:r>
              <a:rPr lang="ru-RU" sz="2000" b="1" dirty="0" smtClean="0"/>
              <a:t>Чем все новоторжские и</a:t>
            </a:r>
          </a:p>
          <a:p>
            <a:r>
              <a:rPr lang="ru-RU" sz="2000" b="1" dirty="0" smtClean="0"/>
              <a:t> ржевские купцы </a:t>
            </a:r>
          </a:p>
          <a:p>
            <a:r>
              <a:rPr lang="ru-RU" sz="2000" b="1" dirty="0" smtClean="0"/>
              <a:t>Вместе взятые.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Расцвет ремесел:</a:t>
            </a:r>
            <a:endParaRPr lang="ru-RU" b="1" dirty="0"/>
          </a:p>
        </p:txBody>
      </p:sp>
      <p:pic>
        <p:nvPicPr>
          <p:cNvPr id="1026" name="Picture 2" descr="Картинка 45 из 706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142984"/>
            <a:ext cx="2608246" cy="5054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1071546"/>
            <a:ext cx="48577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Тверь и Бежцкий Верх – кузнечное дело;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Кашин – белила и шерстяные чулки;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Кимрская и Ильинская волости – кожа и изделия из нее;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</a:t>
            </a:r>
            <a:r>
              <a:rPr lang="ru-RU" sz="2800" b="1" dirty="0" smtClean="0"/>
              <a:t>з. Селигер – рыболовецкий промысел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Развитие образования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1435100"/>
            <a:ext cx="2928958" cy="469106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Во многих городах открываются государственные (цифирные) школы.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1722 г. При архиерейском дворе открылась своя школа.</a:t>
            </a:r>
            <a:endParaRPr lang="ru-RU" sz="2400" b="1" dirty="0"/>
          </a:p>
        </p:txBody>
      </p:sp>
      <p:pic>
        <p:nvPicPr>
          <p:cNvPr id="24578" name="Picture 2" descr="C:\Users\Владелец\Desktop\image00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928670"/>
            <a:ext cx="5384275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7" y="4929198"/>
            <a:ext cx="678660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Вышневолоцкая</a:t>
            </a:r>
          </a:p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водная система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5603" name="Picture 3" descr="C:\Users\Владелец\Desktop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255021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Владелец\Desktop\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572164" cy="64294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000761" y="928670"/>
            <a:ext cx="300039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«Царя </a:t>
            </a:r>
            <a:r>
              <a:rPr lang="ru-RU" sz="2000" b="1" dirty="0" smtClean="0"/>
              <a:t>Петра мечта и суть —</a:t>
            </a:r>
            <a:br>
              <a:rPr lang="ru-RU" sz="2000" b="1" dirty="0" smtClean="0"/>
            </a:br>
            <a:r>
              <a:rPr lang="ru-RU" sz="2000" b="1" dirty="0" smtClean="0"/>
              <a:t>Приблизить к западу державу.</a:t>
            </a:r>
            <a:br>
              <a:rPr lang="ru-RU" sz="2000" b="1" dirty="0" smtClean="0"/>
            </a:br>
            <a:r>
              <a:rPr lang="ru-RU" sz="2000" b="1" dirty="0" smtClean="0"/>
              <a:t>Вышневолоцкий водный путь</a:t>
            </a:r>
            <a:br>
              <a:rPr lang="ru-RU" sz="2000" b="1" dirty="0" smtClean="0"/>
            </a:br>
            <a:r>
              <a:rPr lang="ru-RU" sz="2000" b="1" dirty="0" smtClean="0"/>
              <a:t>Помог поднять столицы </a:t>
            </a:r>
            <a:r>
              <a:rPr lang="ru-RU" sz="2000" b="1" dirty="0" smtClean="0"/>
              <a:t>славу».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Указ Петра</a:t>
            </a:r>
            <a:r>
              <a:rPr lang="en-US" sz="2000" b="1" dirty="0" smtClean="0"/>
              <a:t> I</a:t>
            </a:r>
            <a:r>
              <a:rPr lang="ru-RU" sz="2000" b="1" dirty="0" smtClean="0"/>
              <a:t> от 12.01. 1703г. предписал «соединить перекопью реки Тверцу и Цну».</a:t>
            </a:r>
          </a:p>
          <a:p>
            <a:r>
              <a:rPr lang="ru-RU" sz="2000" b="1" dirty="0" smtClean="0"/>
              <a:t>Всеми делами строительства управлял сначала князь В.И. Гагарин.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1709 г. – завершение строительства канала.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0000" lnSpcReduction="20000"/>
          </a:bodyPr>
          <a:lstStyle/>
          <a:p>
            <a:endParaRPr lang="ru-RU" sz="2400" dirty="0" smtClean="0"/>
          </a:p>
          <a:p>
            <a:r>
              <a:rPr lang="ru-RU" sz="4500" b="1" dirty="0" smtClean="0"/>
              <a:t>Выяснилось</a:t>
            </a:r>
            <a:r>
              <a:rPr lang="ru-RU" sz="4500" b="1" dirty="0" smtClean="0"/>
              <a:t>, что воды в Тверце и в канале не хватает для сводного хода судов, что </a:t>
            </a:r>
            <a:r>
              <a:rPr lang="ru-RU" sz="4500" b="1" dirty="0" smtClean="0"/>
              <a:t>голландцы не </a:t>
            </a:r>
            <a:r>
              <a:rPr lang="ru-RU" sz="4500" b="1" dirty="0" smtClean="0"/>
              <a:t>учли местных условий. </a:t>
            </a:r>
            <a:endParaRPr lang="ru-RU" sz="4500" b="1" dirty="0" smtClean="0"/>
          </a:p>
          <a:p>
            <a:r>
              <a:rPr lang="ru-RU" sz="4500" b="1" dirty="0" smtClean="0"/>
              <a:t>И </a:t>
            </a:r>
            <a:r>
              <a:rPr lang="ru-RU" sz="4500" b="1" dirty="0" smtClean="0"/>
              <a:t>тут объявился человек, который утверждал, что берется "судам дать ход свободный"! </a:t>
            </a:r>
            <a:endParaRPr lang="ru-RU" sz="4500" b="1" dirty="0" smtClean="0"/>
          </a:p>
          <a:p>
            <a:r>
              <a:rPr lang="ru-RU" sz="4500" b="1" dirty="0" smtClean="0"/>
              <a:t>Автор </a:t>
            </a:r>
            <a:r>
              <a:rPr lang="ru-RU" sz="4500" b="1" dirty="0" smtClean="0"/>
              <a:t>проекта предлагал использовать "бесполезно протекающую" реку Шлину, направить ее воды через озера Ключинское и Городолюблинское в </a:t>
            </a:r>
            <a:r>
              <a:rPr lang="ru-RU" sz="4500" b="1" dirty="0" smtClean="0"/>
              <a:t>Цну.</a:t>
            </a:r>
          </a:p>
          <a:p>
            <a:endParaRPr lang="ru-RU" sz="4500" b="1" dirty="0" smtClean="0"/>
          </a:p>
          <a:p>
            <a:r>
              <a:rPr lang="ru-RU" sz="4500" b="1" dirty="0" smtClean="0"/>
              <a:t>Этим человеком был – Михаил Сердюков.</a:t>
            </a:r>
            <a:endParaRPr lang="ru-RU" sz="4500" b="1" dirty="0"/>
          </a:p>
        </p:txBody>
      </p:sp>
      <p:pic>
        <p:nvPicPr>
          <p:cNvPr id="28674" name="Picture 2" descr="C:\Users\Владелец\Desktop\er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5050" y="785794"/>
            <a:ext cx="511175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000108"/>
            <a:ext cx="3857620" cy="5000660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26 июня 1719 г. последовал царский указ о передаче в управление Сердюкову </a:t>
            </a:r>
            <a:r>
              <a:rPr lang="ru-RU" sz="2800" b="1" dirty="0" smtClean="0"/>
              <a:t>«вышневолочковских» </a:t>
            </a:r>
            <a:br>
              <a:rPr lang="ru-RU" sz="2800" b="1" dirty="0" smtClean="0"/>
            </a:br>
            <a:r>
              <a:rPr lang="ru-RU" sz="2800" b="1" dirty="0" smtClean="0"/>
              <a:t> шлюзов и канала с тем, чтобы он привел их в полный порядок.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27650" name="Picture 2" descr="C:\Users\Владелец\Desktop\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5098948" cy="6395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Владелец\Desktop\0_1d368_b5061dc0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20000" cy="5715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6286520"/>
            <a:ext cx="4266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Вышний Волочёк. Усадьба </a:t>
            </a:r>
            <a:r>
              <a:rPr lang="ru-RU" b="1" dirty="0" smtClean="0"/>
              <a:t>М</a:t>
            </a:r>
            <a:r>
              <a:rPr lang="ru-RU" dirty="0" smtClean="0"/>
              <a:t>.</a:t>
            </a:r>
            <a:r>
              <a:rPr lang="ru-RU" b="1" dirty="0" smtClean="0"/>
              <a:t>Сердюкова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Владелец\Desktop\18648-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59574" cy="633528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6429396"/>
            <a:ext cx="183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Цнинский канал.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698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Макет барки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73050"/>
            <a:ext cx="4471990" cy="585311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на </a:t>
            </a:r>
            <a:r>
              <a:rPr lang="ru-RU" b="1" dirty="0" smtClean="0"/>
              <a:t>Вышневолоцкой системе оставались нерешенными две проблемы: Боровичские пороги и обеспечение безопасности плавания судов по бурному Ладожскому озеру</a:t>
            </a:r>
            <a:r>
              <a:rPr lang="ru-RU" b="1" dirty="0" smtClean="0"/>
              <a:t>.</a:t>
            </a:r>
            <a:r>
              <a:rPr lang="ru-RU" b="1" dirty="0" smtClean="0"/>
              <a:t> Непрочные суда “староманерной” постройки уже при проходе Боровичских порогов даже без груза расшатывались</a:t>
            </a:r>
            <a:endParaRPr lang="ru-RU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2" name="Picture 2" descr="C:\Users\Владелец\Desktop\5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85794"/>
            <a:ext cx="4152897" cy="5756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429132"/>
            <a:ext cx="7286676" cy="2071702"/>
          </a:xfrm>
        </p:spPr>
        <p:txBody>
          <a:bodyPr>
            <a:noAutofit/>
          </a:bodyPr>
          <a:lstStyle/>
          <a:p>
            <a:r>
              <a:rPr lang="ru-RU" sz="2400" dirty="0" smtClean="0"/>
              <a:t>Юный Петр совершил поход из с. Преображенского в Калязинский монастырь, где для приема царя выстроили дворец.</a:t>
            </a:r>
            <a:br>
              <a:rPr lang="ru-RU" sz="2400" dirty="0" smtClean="0"/>
            </a:br>
            <a:r>
              <a:rPr lang="ru-RU" sz="2400" dirty="0" smtClean="0"/>
              <a:t>В Торопце для защиты западных границ разместили стрелков ( они участвовали в стрелецком  бунте).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Владелец\Desktop\0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333" r="16333"/>
          <a:stretch>
            <a:fillRect/>
          </a:stretch>
        </p:blipFill>
        <p:spPr bwMode="auto">
          <a:xfrm>
            <a:off x="1785918" y="357166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Петр поощрял торговлю.</a:t>
            </a:r>
          </a:p>
          <a:p>
            <a:r>
              <a:rPr lang="ru-RU" dirty="0" smtClean="0"/>
              <a:t>Торопецкие купцы торговали ЮФТЬЮ, САФЬЯНОМ, ЛЬНОМ не только в России.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Владелец\Desktop\6c18cf3e97690210945aa5a2b2670abc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3143272" cy="2357454"/>
          </a:xfrm>
          <a:prstGeom prst="rect">
            <a:avLst/>
          </a:prstGeom>
          <a:noFill/>
        </p:spPr>
      </p:pic>
      <p:pic>
        <p:nvPicPr>
          <p:cNvPr id="3076" name="Picture 4" descr="Картинка 1 из 313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643182"/>
            <a:ext cx="2795588" cy="3610173"/>
          </a:xfrm>
          <a:prstGeom prst="rect">
            <a:avLst/>
          </a:prstGeom>
          <a:noFill/>
        </p:spPr>
      </p:pic>
      <p:pic>
        <p:nvPicPr>
          <p:cNvPr id="3078" name="Picture 6" descr="Картинка 7 из 28555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000372"/>
            <a:ext cx="1999014" cy="1500198"/>
          </a:xfrm>
          <a:prstGeom prst="rect">
            <a:avLst/>
          </a:prstGeom>
          <a:noFill/>
        </p:spPr>
      </p:pic>
      <p:pic>
        <p:nvPicPr>
          <p:cNvPr id="3080" name="Picture 8" descr="Картинка 7 из 43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2714620"/>
            <a:ext cx="1800225" cy="3810000"/>
          </a:xfrm>
          <a:prstGeom prst="rect">
            <a:avLst/>
          </a:prstGeom>
          <a:noFill/>
        </p:spPr>
      </p:pic>
      <p:pic>
        <p:nvPicPr>
          <p:cNvPr id="3081" name="Picture 9" descr="C:\Users\Владелец\Desktop\flax_fiber_400.jpg"/>
          <p:cNvPicPr>
            <a:picLocks noChangeAspect="1" noChangeArrowheads="1"/>
          </p:cNvPicPr>
          <p:nvPr/>
        </p:nvPicPr>
        <p:blipFill>
          <a:blip r:embed="rId9"/>
          <a:srcRect b="9449"/>
          <a:stretch>
            <a:fillRect/>
          </a:stretch>
        </p:blipFill>
        <p:spPr bwMode="auto">
          <a:xfrm>
            <a:off x="4286248" y="4640630"/>
            <a:ext cx="2119314" cy="19190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941372"/>
          </a:xfrm>
        </p:spPr>
        <p:txBody>
          <a:bodyPr>
            <a:noAutofit/>
          </a:bodyPr>
          <a:lstStyle/>
          <a:p>
            <a:r>
              <a:rPr lang="ru-RU" dirty="0" smtClean="0"/>
              <a:t>Спасо-Преображенский собор (или Спас Златоверхий)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4283" y="1214422"/>
            <a:ext cx="3000396" cy="5357850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В малонаселенном по современным меркам городе, к тому же обезлюдевшем после разорений, строился храм, имевший общенациональное значение, так как он был первым каменным собором, построенным на Руси после нашествия монгол.</a:t>
            </a:r>
          </a:p>
          <a:p>
            <a:r>
              <a:rPr lang="ru-RU" sz="1800" b="1" dirty="0" smtClean="0"/>
              <a:t> Спасо-Преображенский собор (или Спас Златоверхий) наши предки строили и восстанавливали трижды: в 1285 -- 1290 годах, 1634 -- 1635 и 1689 -- 1696 годах.</a:t>
            </a:r>
            <a:endParaRPr lang="ru-RU" sz="1800" b="1" dirty="0"/>
          </a:p>
        </p:txBody>
      </p:sp>
      <p:pic>
        <p:nvPicPr>
          <p:cNvPr id="1026" name="Picture 2" descr="C:\Users\Владелец\Desktop\Foto_1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868" y="428604"/>
            <a:ext cx="5111750" cy="3493029"/>
          </a:xfrm>
          <a:prstGeom prst="rect">
            <a:avLst/>
          </a:prstGeom>
          <a:noFill/>
        </p:spPr>
      </p:pic>
      <p:pic>
        <p:nvPicPr>
          <p:cNvPr id="1027" name="Picture 3" descr="C:\Users\Владелец\Desktop\b8f1d19089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071942"/>
            <a:ext cx="3048008" cy="22860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389" y="3929066"/>
            <a:ext cx="257176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На площади Революции</a:t>
            </a:r>
          </a:p>
          <a:p>
            <a:r>
              <a:rPr lang="ru-RU" b="1" dirty="0" smtClean="0"/>
              <a:t> возведена часовня в</a:t>
            </a:r>
          </a:p>
          <a:p>
            <a:r>
              <a:rPr lang="ru-RU" b="1" dirty="0" smtClean="0"/>
              <a:t> честь всех тверских</a:t>
            </a:r>
          </a:p>
          <a:p>
            <a:r>
              <a:rPr lang="ru-RU" b="1" dirty="0" smtClean="0"/>
              <a:t> святых. Это первый</a:t>
            </a:r>
          </a:p>
          <a:p>
            <a:r>
              <a:rPr lang="ru-RU" b="1" dirty="0" smtClean="0"/>
              <a:t> шаг в воссоздании </a:t>
            </a:r>
          </a:p>
          <a:p>
            <a:r>
              <a:rPr lang="ru-RU" b="1" dirty="0" smtClean="0"/>
              <a:t>Комплекса</a:t>
            </a:r>
          </a:p>
          <a:p>
            <a:r>
              <a:rPr lang="ru-RU" b="1" dirty="0" smtClean="0"/>
              <a:t> Спасо-Преображенского</a:t>
            </a:r>
          </a:p>
          <a:p>
            <a:r>
              <a:rPr lang="ru-RU" b="1" dirty="0" smtClean="0"/>
              <a:t> собора.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ладелец\Desktop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643998" cy="64345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274638"/>
            <a:ext cx="3429024" cy="536894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Во время Северной войны Петр приказал построить в Твери «плашкоутный мост» через Волгу (1700г.)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Твери располагались провиантские склады для снабжения армии и Санкт-Петербурга.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litmap.culture.tver.ru/toropecky/toropec_ma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7"/>
            <a:ext cx="7286676" cy="64122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214942" y="571480"/>
            <a:ext cx="379313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Торопецкие купцы использовали</a:t>
            </a:r>
          </a:p>
          <a:p>
            <a:r>
              <a:rPr lang="ru-RU" sz="3200" b="1" dirty="0" smtClean="0"/>
              <a:t> водный путь с Торопы</a:t>
            </a:r>
          </a:p>
          <a:p>
            <a:r>
              <a:rPr lang="ru-RU" sz="3200" b="1" dirty="0" smtClean="0"/>
              <a:t> и З.Двины в Балтику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Тверской кремль (начало </a:t>
            </a:r>
            <a:r>
              <a:rPr lang="en-US" sz="2400" dirty="0" smtClean="0"/>
              <a:t>XVIII</a:t>
            </a:r>
            <a:r>
              <a:rPr lang="ru-RU" sz="2400" dirty="0" smtClean="0"/>
              <a:t>в.)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/>
              <a:t>В 1707 г. По указу Петра </a:t>
            </a:r>
            <a:r>
              <a:rPr lang="en-US" sz="2000" b="1" dirty="0" smtClean="0"/>
              <a:t>I</a:t>
            </a:r>
            <a:r>
              <a:rPr lang="ru-RU" sz="2000" b="1" dirty="0" smtClean="0"/>
              <a:t> были построены новые укрепления Тверского кремля под руководством Леонтия Магницкого.</a:t>
            </a:r>
            <a:endParaRPr lang="ru-RU" sz="2000" b="1" dirty="0"/>
          </a:p>
        </p:txBody>
      </p:sp>
      <p:pic>
        <p:nvPicPr>
          <p:cNvPr id="1026" name="Picture 2" descr="C:\Users\Владелец\Desktop\060719%2010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21875" b="21875"/>
          <a:stretch>
            <a:fillRect/>
          </a:stretch>
        </p:blipFill>
        <p:spPr bwMode="auto">
          <a:xfrm>
            <a:off x="1792288" y="612774"/>
            <a:ext cx="5486400" cy="431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414350"/>
          </a:xfrm>
        </p:spPr>
        <p:txBody>
          <a:bodyPr>
            <a:noAutofit/>
          </a:bodyPr>
          <a:lstStyle/>
          <a:p>
            <a:r>
              <a:rPr lang="ru-RU" sz="2400" dirty="0" smtClean="0"/>
              <a:t>Кронштадтская крепость</a:t>
            </a:r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214950"/>
            <a:ext cx="5486400" cy="1357322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Калязинские и кашинские мастера строили кронштадтскую крепость.</a:t>
            </a:r>
          </a:p>
          <a:p>
            <a:r>
              <a:rPr lang="ru-RU" sz="2000" b="1" dirty="0" smtClean="0"/>
              <a:t>Крестьян переселяли на новые земли. Убыль населения была очень значительной.</a:t>
            </a:r>
            <a:endParaRPr lang="ru-RU" sz="2000" b="1" dirty="0"/>
          </a:p>
        </p:txBody>
      </p:sp>
      <p:pic>
        <p:nvPicPr>
          <p:cNvPr id="2050" name="Picture 2" descr="C:\Users\Владелец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715040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36828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Административная реформа Петра </a:t>
            </a:r>
            <a:r>
              <a:rPr lang="en-US" b="1" dirty="0" smtClean="0"/>
              <a:t>I</a:t>
            </a:r>
            <a:endParaRPr lang="ru-RU" b="1" dirty="0"/>
          </a:p>
        </p:txBody>
      </p:sp>
      <p:graphicFrame>
        <p:nvGraphicFramePr>
          <p:cNvPr id="3" name="Схема 2"/>
          <p:cNvGraphicFramePr/>
          <p:nvPr/>
        </p:nvGraphicFramePr>
        <p:xfrm>
          <a:off x="357158" y="785794"/>
          <a:ext cx="8429684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538</Words>
  <PresentationFormat>Экран (4:3)</PresentationFormat>
  <Paragraphs>74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.</vt:lpstr>
      <vt:lpstr>Юный Петр совершил поход из с. Преображенского в Калязинский монастырь, где для приема царя выстроили дворец. В Торопце для защиты западных границ разместили стрелков ( они участвовали в стрелецком  бунте).</vt:lpstr>
      <vt:lpstr>Слайд 3</vt:lpstr>
      <vt:lpstr>Спасо-Преображенский собор (или Спас Златоверхий) </vt:lpstr>
      <vt:lpstr>Во время Северной войны Петр приказал построить в Твери «плашкоутный мост» через Волгу (1700г.) В Твери располагались провиантские склады для снабжения армии и Санкт-Петербурга.</vt:lpstr>
      <vt:lpstr>Слайд 6</vt:lpstr>
      <vt:lpstr>Тверской кремль (начало XVIIIв.)</vt:lpstr>
      <vt:lpstr>Кронштадтская крепость</vt:lpstr>
      <vt:lpstr>Административная реформа Петра I</vt:lpstr>
      <vt:lpstr>Тверь становится крупным торговым центром.</vt:lpstr>
      <vt:lpstr>Расцвет ремесел:</vt:lpstr>
      <vt:lpstr>Развитие образования</vt:lpstr>
      <vt:lpstr>Слайд 13</vt:lpstr>
      <vt:lpstr>Слайд 14</vt:lpstr>
      <vt:lpstr>1709 г. – завершение строительства канала.</vt:lpstr>
      <vt:lpstr>26 июня 1719 г. последовал царский указ о передаче в управление Сердюкову «вышневолочковских»   шлюзов и канала с тем, чтобы он привел их в полный порядок.        </vt:lpstr>
      <vt:lpstr>Слайд 17</vt:lpstr>
      <vt:lpstr>Слайд 18</vt:lpstr>
      <vt:lpstr>Макет барки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22</cp:revision>
  <dcterms:created xsi:type="dcterms:W3CDTF">2011-01-19T16:48:43Z</dcterms:created>
  <dcterms:modified xsi:type="dcterms:W3CDTF">2011-01-20T07:49:00Z</dcterms:modified>
</cp:coreProperties>
</file>