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6"/>
  </p:notesMasterIdLst>
  <p:sldIdLst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83" r:id="rId14"/>
    <p:sldId id="268" r:id="rId15"/>
    <p:sldId id="275" r:id="rId16"/>
    <p:sldId id="276" r:id="rId17"/>
    <p:sldId id="277" r:id="rId18"/>
    <p:sldId id="278" r:id="rId19"/>
    <p:sldId id="269" r:id="rId20"/>
    <p:sldId id="279" r:id="rId21"/>
    <p:sldId id="285" r:id="rId22"/>
    <p:sldId id="270" r:id="rId23"/>
    <p:sldId id="286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C3399"/>
    <a:srgbClr val="193B6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Сформировано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Понимание</c:v>
                </c:pt>
                <c:pt idx="1">
                  <c:v>Употребление в устной речи</c:v>
                </c:pt>
                <c:pt idx="2">
                  <c:v>Усвоение написания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Недостаточно сформировано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txPr>
              <a:bodyPr/>
              <a:lstStyle/>
              <a:p>
                <a:pPr>
                  <a:defRPr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Понимание</c:v>
                </c:pt>
                <c:pt idx="1">
                  <c:v>Употребление в устной речи</c:v>
                </c:pt>
                <c:pt idx="2">
                  <c:v>Усвоение написания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0.75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сформировано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09255313814689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Понимание</c:v>
                </c:pt>
                <c:pt idx="1">
                  <c:v>Употребление в устной речи</c:v>
                </c:pt>
                <c:pt idx="2">
                  <c:v>Усвоение написания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shape val="box"/>
        <c:axId val="27274240"/>
        <c:axId val="27292416"/>
        <c:axId val="0"/>
      </c:bar3DChart>
      <c:catAx>
        <c:axId val="27274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ru-RU"/>
          </a:p>
        </c:txPr>
        <c:crossAx val="27292416"/>
        <c:crosses val="autoZero"/>
        <c:auto val="1"/>
        <c:lblAlgn val="ctr"/>
        <c:lblOffset val="100"/>
        <c:noMultiLvlLbl val="0"/>
      </c:catAx>
      <c:valAx>
        <c:axId val="272924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72742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Сформировано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Понимание</c:v>
                </c:pt>
                <c:pt idx="1">
                  <c:v>Употребление в устной речи</c:v>
                </c:pt>
                <c:pt idx="2">
                  <c:v>Усвоение написания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Недостаточно сформировано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txPr>
              <a:bodyPr/>
              <a:lstStyle/>
              <a:p>
                <a:pPr>
                  <a:defRPr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Понимание</c:v>
                </c:pt>
                <c:pt idx="1">
                  <c:v>Употребление в устной речи</c:v>
                </c:pt>
                <c:pt idx="2">
                  <c:v>Усвоение написания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0.75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сформировано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09255313814689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Понимание</c:v>
                </c:pt>
                <c:pt idx="1">
                  <c:v>Употребление в устной речи</c:v>
                </c:pt>
                <c:pt idx="2">
                  <c:v>Усвоение написания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shape val="box"/>
        <c:axId val="27963392"/>
        <c:axId val="27964928"/>
        <c:axId val="0"/>
      </c:bar3DChart>
      <c:catAx>
        <c:axId val="27963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ru-RU"/>
          </a:p>
        </c:txPr>
        <c:crossAx val="27964928"/>
        <c:crosses val="autoZero"/>
        <c:auto val="1"/>
        <c:lblAlgn val="ctr"/>
        <c:lblOffset val="100"/>
        <c:noMultiLvlLbl val="0"/>
      </c:catAx>
      <c:valAx>
        <c:axId val="279649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79633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2913537880711665"/>
          <c:y val="0.22654903423429143"/>
          <c:w val="0.25984154042407986"/>
          <c:h val="0.748466837018109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Сформировано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Понимание</c:v>
                </c:pt>
                <c:pt idx="1">
                  <c:v>Употребление в устной речи</c:v>
                </c:pt>
                <c:pt idx="2">
                  <c:v>Усвоение написания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Недостаточно сформировано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>
                <c:manualLayout>
                  <c:x val="1.4172532417033028E-2"/>
                  <c:y val="-1.007824527433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747258241147809E-3"/>
                  <c:y val="-7.0547716920342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483549446886857E-3"/>
                  <c:y val="-7.0547716920342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Понимание</c:v>
                </c:pt>
                <c:pt idx="1">
                  <c:v>Употребление в устной речи</c:v>
                </c:pt>
                <c:pt idx="2">
                  <c:v>Усвоение написания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сформировано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5649674837716471E-2"/>
                  <c:y val="-1.0078245274334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Понимание</c:v>
                </c:pt>
                <c:pt idx="1">
                  <c:v>Употребление в устной речи</c:v>
                </c:pt>
                <c:pt idx="2">
                  <c:v>Усвоение написания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shape val="box"/>
        <c:axId val="27874816"/>
        <c:axId val="27876352"/>
        <c:axId val="0"/>
      </c:bar3DChart>
      <c:catAx>
        <c:axId val="27874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ru-RU"/>
          </a:p>
        </c:txPr>
        <c:crossAx val="27876352"/>
        <c:crosses val="autoZero"/>
        <c:auto val="1"/>
        <c:lblAlgn val="ctr"/>
        <c:lblOffset val="100"/>
        <c:noMultiLvlLbl val="0"/>
      </c:catAx>
      <c:valAx>
        <c:axId val="278763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787481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0.76758</cdr:x>
      <cdr:y>0</cdr:y>
    </cdr:from>
    <cdr:to>
      <cdr:x>0.92659</cdr:x>
      <cdr:y>0.14654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190490" y="0"/>
          <a:ext cx="1282402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rgbClr val="002060"/>
              </a:solidFill>
            </a:rPr>
            <a:t>Май 2013г.</a:t>
          </a:r>
          <a:endParaRPr lang="ru-RU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D139-7C65-4BC1-8484-7B047649440F}" type="datetimeFigureOut">
              <a:rPr lang="ru-RU" smtClean="0"/>
              <a:t>04.01.2015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3792B-51E0-4499-A8CB-2024C4F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6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3792B-51E0-4499-A8CB-2024C4F9818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20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3792B-51E0-4499-A8CB-2024C4F9818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8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3390-EB43-45EE-8F57-BE4AD01613E8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3390-EB43-45EE-8F57-BE4AD01613E8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3265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Казенное специальное (коррекционное) образовательное учреждение </a:t>
            </a:r>
            <a:endParaRPr lang="ru-RU" alt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Ханты-Мансийского автономного округа – Югры для обучающихся, воспитанников </a:t>
            </a:r>
            <a:endParaRPr lang="ru-RU" alt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ограниченными возможностями здоровья "</a:t>
            </a:r>
            <a:r>
              <a:rPr lang="ru-RU" alt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Радужнинская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специальная (коррекционная) общеобразовательная школа VIII вида"</a:t>
            </a:r>
            <a:endParaRPr lang="ru-RU" alt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516" y="2060848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Педагогический проект</a:t>
            </a:r>
            <a:endParaRPr lang="ru-RU" altLang="ru-RU" sz="4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«НАШИ ДРУЗЬЯ ПРЕДЛОГИ»</a:t>
            </a:r>
            <a:r>
              <a:rPr lang="ru-RU" altLang="ru-RU" sz="4400" b="1" dirty="0">
                <a:solidFill>
                  <a:schemeClr val="bg1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»</a:t>
            </a:r>
            <a:endParaRPr lang="ru-RU" altLang="ru-RU" sz="4400" dirty="0">
              <a:solidFill>
                <a:schemeClr val="bg1">
                  <a:lumMod val="40000"/>
                  <a:lumOff val="6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4644824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Подготовила:</a:t>
            </a:r>
          </a:p>
          <a:p>
            <a:pPr>
              <a:spcBef>
                <a:spcPct val="0"/>
              </a:spcBef>
            </a:pPr>
            <a:r>
              <a:rPr lang="ru-RU" alt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Имашева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А. В.,</a:t>
            </a:r>
            <a:endParaRPr lang="ru-RU" alt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учитель-логопед</a:t>
            </a:r>
            <a:endParaRPr lang="ru-RU" alt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4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42906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i="1" dirty="0" smtClean="0">
                <a:solidFill>
                  <a:srgbClr val="0070C0"/>
                </a:solidFill>
              </a:rPr>
              <a:t>Предполагаемые результаты: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720840"/>
            <a:ext cx="87129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002060"/>
                </a:solidFill>
              </a:rPr>
              <a:t>- понимание и правильное употребление предложных конструкций;</a:t>
            </a:r>
          </a:p>
          <a:p>
            <a:r>
              <a:rPr lang="ru-RU" sz="2600" dirty="0">
                <a:solidFill>
                  <a:srgbClr val="002060"/>
                </a:solidFill>
              </a:rPr>
              <a:t>- усвоение правил написания предлогов;</a:t>
            </a:r>
          </a:p>
          <a:p>
            <a:r>
              <a:rPr lang="ru-RU" sz="2600" dirty="0">
                <a:solidFill>
                  <a:srgbClr val="002060"/>
                </a:solidFill>
              </a:rPr>
              <a:t>- достаточный уровень развития коммуникативных и творческих способностей воспитанников;</a:t>
            </a:r>
          </a:p>
          <a:p>
            <a:r>
              <a:rPr lang="ru-RU" sz="2600" dirty="0">
                <a:solidFill>
                  <a:srgbClr val="002060"/>
                </a:solidFill>
              </a:rPr>
              <a:t>- повышение мотивации и интереса к логопедическим занятиям;</a:t>
            </a:r>
          </a:p>
          <a:p>
            <a:r>
              <a:rPr lang="ru-RU" sz="2600" dirty="0">
                <a:solidFill>
                  <a:srgbClr val="002060"/>
                </a:solidFill>
              </a:rPr>
              <a:t>- умение радоваться успехам и результатам деятельности;</a:t>
            </a:r>
          </a:p>
          <a:p>
            <a:r>
              <a:rPr lang="ru-RU" sz="2600" dirty="0">
                <a:solidFill>
                  <a:srgbClr val="002060"/>
                </a:solidFill>
              </a:rPr>
              <a:t>- умение работать в группе;</a:t>
            </a:r>
          </a:p>
          <a:p>
            <a:r>
              <a:rPr lang="ru-RU" sz="2600" dirty="0">
                <a:solidFill>
                  <a:srgbClr val="002060"/>
                </a:solidFill>
              </a:rPr>
              <a:t>- отзывчивость, взаимопомощь.</a:t>
            </a:r>
          </a:p>
        </p:txBody>
      </p:sp>
    </p:spTree>
    <p:extLst>
      <p:ext uri="{BB962C8B-B14F-4D97-AF65-F5344CB8AC3E}">
        <p14:creationId xmlns:p14="http://schemas.microsoft.com/office/powerpoint/2010/main" val="245915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0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Реализация проекта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784615"/>
              </p:ext>
            </p:extLst>
          </p:nvPr>
        </p:nvGraphicFramePr>
        <p:xfrm>
          <a:off x="233518" y="476671"/>
          <a:ext cx="8802978" cy="6385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4226"/>
                <a:gridCol w="4032448"/>
                <a:gridCol w="2736304"/>
              </a:tblGrid>
              <a:tr h="521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" algn="l"/>
                        </a:tabLst>
                      </a:pPr>
                      <a:r>
                        <a:rPr lang="ru-RU" sz="1500" dirty="0">
                          <a:effectLst/>
                        </a:rPr>
                        <a:t>Этапы и сроки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" algn="l"/>
                        </a:tabLst>
                      </a:pPr>
                      <a:r>
                        <a:rPr lang="ru-RU" sz="1500" dirty="0">
                          <a:effectLst/>
                        </a:rPr>
                        <a:t>реализации проекта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Содержание деятельности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2875" algn="l"/>
                        </a:tabLst>
                      </a:pPr>
                      <a:r>
                        <a:rPr lang="ru-RU" sz="1500">
                          <a:effectLst/>
                        </a:rPr>
                        <a:t>Результаты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 anchor="ctr"/>
                </a:tc>
              </a:tr>
              <a:tr h="5859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 </a:t>
                      </a:r>
                      <a:r>
                        <a:rPr lang="ru-RU" sz="1500" dirty="0">
                          <a:effectLst/>
                        </a:rPr>
                        <a:t>этап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Подготовительный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Сентябрь 2012г.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 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291465" algn="l"/>
                        </a:tabLs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Логопедическое обследование учащихся и его анализ.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291465" algn="l"/>
                        </a:tabLs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Изучение и анализ методической литературы.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291465" algn="l"/>
                        </a:tabLs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Обоснование актуальности проекта.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291465" algn="l"/>
                        </a:tabLs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Определение целей и задач проекта.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291465" algn="l"/>
                        </a:tabLs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Формирование основополагающего замысла проекта.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291465" algn="l"/>
                        </a:tabLs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Разработка Рабочей логопедической программы.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291465" algn="l"/>
                        </a:tabLs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Разработка конспектов занятий в соответствии с Рабочей программой.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291465" algn="l"/>
                        </a:tabLs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Подготовка методического и дидактического материала по разделу «Предлоги».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291465" algn="l"/>
                        </a:tabLs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Подбор дидактических игр и упражнений для формирования навыков правильного употребления предлогов.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291465" algn="l"/>
                        </a:tabLs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Создание подборки презентаций по разделу «Предлоги».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291465" algn="l"/>
                        </a:tabLs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Подготовка необходимого материала и оборудования для изготовления пособий.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Выявление проблемы.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Разработка проекта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Методическое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обеспечение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002060"/>
                          </a:solidFill>
                          <a:effectLst/>
                        </a:rPr>
                        <a:t>проекта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5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Дидактическое обеспечение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проекта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2060"/>
                          </a:solidFill>
                          <a:effectLst/>
                        </a:rPr>
                        <a:t>Создание условий для реализации продуктов проекта</a:t>
                      </a:r>
                      <a:endParaRPr lang="ru-RU" sz="15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436" marR="3243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1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790003"/>
              </p:ext>
            </p:extLst>
          </p:nvPr>
        </p:nvGraphicFramePr>
        <p:xfrm>
          <a:off x="467544" y="1700808"/>
          <a:ext cx="835292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162171"/>
            <a:ext cx="8928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rgbClr val="0070C0"/>
                </a:solidFill>
              </a:rPr>
              <a:t>Уровень усвоения предлогов воспитанниками</a:t>
            </a:r>
            <a:endParaRPr lang="ru-RU" b="1" i="1" dirty="0" smtClean="0">
              <a:solidFill>
                <a:srgbClr val="0070C0"/>
              </a:solidFill>
            </a:endParaRPr>
          </a:p>
          <a:p>
            <a:pPr algn="ctr">
              <a:defRPr/>
            </a:pPr>
            <a:endParaRPr lang="ru-RU" sz="800" b="1" i="1" dirty="0" smtClean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</a:rPr>
              <a:t>Сентябрь  2012г.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81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470530"/>
              </p:ext>
            </p:extLst>
          </p:nvPr>
        </p:nvGraphicFramePr>
        <p:xfrm>
          <a:off x="179512" y="0"/>
          <a:ext cx="8784976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3032"/>
                <a:gridCol w="3304694"/>
                <a:gridCol w="3117250"/>
              </a:tblGrid>
              <a:tr h="685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II</a:t>
                      </a:r>
                      <a:r>
                        <a:rPr lang="ru-RU" sz="2000" dirty="0">
                          <a:effectLst/>
                        </a:rPr>
                        <a:t> этап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Практический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Сентябрь 2013г. – Май 2014г.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291465" algn="l"/>
                        </a:tabLs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логопедических занятий в соответствии с Рабочей программой.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291465" algn="l"/>
                        </a:tabLs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дидактических игр и упражнений на практическое усвоение предложных конструкций.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291465" algn="l"/>
                        </a:tabLs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Изготовление и презентация учащимися продуктов проектной деятельности.</a:t>
                      </a:r>
                    </a:p>
                    <a:p>
                      <a:pPr marL="342900" lvl="0" indent="-3429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291465" algn="l"/>
                        </a:tabLst>
                      </a:pPr>
                      <a:r>
                        <a:rPr lang="ru-RU" sz="20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Включение пособий, изготовленных учащимися в логопедические занятия.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Усвоение детьми знаний, умений и навыков в соответствии с задачами занятия.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свободного общения между детьми в процессе совместной деятельности, отзывчивости, взаимопомощи.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мотивации и интереса к логопедическим занятиям.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7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260648"/>
            <a:ext cx="5327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Логопедические занятия</a:t>
            </a:r>
            <a:endParaRPr lang="ru-RU" sz="3600" dirty="0"/>
          </a:p>
        </p:txBody>
      </p:sp>
      <p:pic>
        <p:nvPicPr>
          <p:cNvPr id="10" name="Рисунок 9" descr="C:\Users\ADMIN\Desktop\ФОТО_Проект_Предлоги\IMG_033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5" t="26421" r="23321" b="13580"/>
          <a:stretch/>
        </p:blipFill>
        <p:spPr bwMode="auto">
          <a:xfrm>
            <a:off x="2483767" y="1628800"/>
            <a:ext cx="3564988" cy="2567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ADMIN\Desktop\ФОТО_Проект_Предлоги\IMG_033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/>
          <a:stretch/>
        </p:blipFill>
        <p:spPr bwMode="auto">
          <a:xfrm>
            <a:off x="6084168" y="836712"/>
            <a:ext cx="2349220" cy="2880320"/>
          </a:xfrm>
          <a:prstGeom prst="roundRect">
            <a:avLst>
              <a:gd name="adj" fmla="val 16667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C:\Users\ADMIN\Desktop\ФОТО_Проект_Предлоги\IMG_033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0"/>
          <a:stretch/>
        </p:blipFill>
        <p:spPr bwMode="auto">
          <a:xfrm>
            <a:off x="395536" y="836712"/>
            <a:ext cx="2088231" cy="2880319"/>
          </a:xfrm>
          <a:prstGeom prst="roundRect">
            <a:avLst>
              <a:gd name="adj" fmla="val 16667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ADMIN\Desktop\ФОТО_Проект_Предлоги\IMG_038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92379"/>
            <a:ext cx="3528392" cy="2762101"/>
          </a:xfrm>
          <a:prstGeom prst="roundRect">
            <a:avLst>
              <a:gd name="adj" fmla="val 16667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C:\Users\ADMIN\Desktop\ФОТО_Проект_Предлоги\IMG_039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325" y="3892379"/>
            <a:ext cx="3710940" cy="2782570"/>
          </a:xfrm>
          <a:prstGeom prst="roundRect">
            <a:avLst>
              <a:gd name="adj" fmla="val 16667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86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0"/>
            <a:ext cx="4907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Изготовление пособий</a:t>
            </a:r>
            <a:endParaRPr lang="ru-RU" sz="3600" dirty="0"/>
          </a:p>
        </p:txBody>
      </p:sp>
      <p:pic>
        <p:nvPicPr>
          <p:cNvPr id="3" name="Рисунок 2" descr="C:\Users\ADMIN\Desktop\ФОТО_Проект_Предлоги\IMG_028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6179">
            <a:off x="339220" y="553703"/>
            <a:ext cx="2863850" cy="2146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DMIN\Desktop\ФОТО_Проект_Предлоги\IMG_028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99" y="2420888"/>
            <a:ext cx="2809875" cy="210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Desktop\ФОТО_Проект_Предлоги\IMG_030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4438">
            <a:off x="5781718" y="341202"/>
            <a:ext cx="2901359" cy="2157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ADMIN\Desktop\ФОТО_Проект_Предлоги\IMG_031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3677">
            <a:off x="430759" y="4352117"/>
            <a:ext cx="2809875" cy="210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ADMIN\Desktop\ФОТО_Проект_Предлоги\IMG_032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0888"/>
            <a:ext cx="2745990" cy="2092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ADMIN\Desktop\ФОТО_Проект_Предлоги\IMG_028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597" y="2414691"/>
            <a:ext cx="2863850" cy="2092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ADMIN\Desktop\ФОТО_Проект_Предлоги\IMG_0307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604">
            <a:off x="5908339" y="4376882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883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0614" y="-2"/>
            <a:ext cx="47227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Презентация пособий</a:t>
            </a:r>
            <a:endParaRPr lang="ru-RU" sz="3600" dirty="0"/>
          </a:p>
        </p:txBody>
      </p:sp>
      <p:pic>
        <p:nvPicPr>
          <p:cNvPr id="3" name="Рисунок 2" descr="C:\Users\ADMIN\Desktop\ФОТО_Проект_Предлоги\IMG_031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39" r="40106" b="2473"/>
          <a:stretch/>
        </p:blipFill>
        <p:spPr bwMode="auto">
          <a:xfrm rot="20270895">
            <a:off x="866024" y="1069188"/>
            <a:ext cx="2197735" cy="330771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ADMIN\Desktop\ФОТО_Проект_Предлоги\IMG_031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2" r="23530"/>
          <a:stretch/>
        </p:blipFill>
        <p:spPr bwMode="auto">
          <a:xfrm rot="1098422">
            <a:off x="6149722" y="1047053"/>
            <a:ext cx="2258695" cy="33432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ADMIN\Desktop\ФОТО_Проект_Предлоги\IMG_031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t="11248"/>
          <a:stretch/>
        </p:blipFill>
        <p:spPr bwMode="auto">
          <a:xfrm>
            <a:off x="3408996" y="3448941"/>
            <a:ext cx="2326005" cy="320484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ADMIN\Desktop\ФОТО_Проект_Предлоги\IMG_034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r="7466"/>
          <a:stretch/>
        </p:blipFill>
        <p:spPr bwMode="auto">
          <a:xfrm>
            <a:off x="3005454" y="980728"/>
            <a:ext cx="3133090" cy="23088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62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13671"/>
            <a:ext cx="7703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Использование пособий на занятиях</a:t>
            </a:r>
            <a:endParaRPr lang="ru-RU" sz="3600" dirty="0"/>
          </a:p>
        </p:txBody>
      </p:sp>
      <p:pic>
        <p:nvPicPr>
          <p:cNvPr id="3" name="Рисунок 2" descr="C:\Users\ADMIN\Desktop\ФОТО_Проект_Предлоги\IMG_034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4" t="17503" r="8597"/>
          <a:stretch/>
        </p:blipFill>
        <p:spPr bwMode="auto">
          <a:xfrm>
            <a:off x="574663" y="1340768"/>
            <a:ext cx="4176464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ADMIN\Desktop\ФОТО_Проект_Предлоги\IMG_03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199" y="2960948"/>
            <a:ext cx="4176464" cy="3276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577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666762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272"/>
                <a:gridCol w="3096344"/>
                <a:gridCol w="3240360"/>
              </a:tblGrid>
              <a:tr h="6480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III</a:t>
                      </a:r>
                      <a:r>
                        <a:rPr lang="ru-RU" sz="2400" dirty="0">
                          <a:effectLst/>
                        </a:rPr>
                        <a:t> этап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Заключительный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Май 2013г.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291465" algn="l"/>
                        </a:tabLs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Выставка продуктов проектной деятельности.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291465" algn="l"/>
                        </a:tabLs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Проведение итоговой диагностики.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291465" algn="l"/>
                        </a:tabLs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Рефлексия.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Выставка «Наши друзья предлоги».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Умение радоваться успехам и результатам деятельности.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Повышение эффективности усвоения материала.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Положительная оценка эффективности проекта.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1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01611"/>
            <a:ext cx="56434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</a:rPr>
              <a:t>Выставка продуктов </a:t>
            </a:r>
          </a:p>
          <a:p>
            <a:pPr algn="ctr"/>
            <a:r>
              <a:rPr lang="ru-RU" sz="3600" b="1" i="1" dirty="0" smtClean="0">
                <a:solidFill>
                  <a:srgbClr val="0070C0"/>
                </a:solidFill>
              </a:rPr>
              <a:t>проектной деятельности</a:t>
            </a:r>
            <a:endParaRPr lang="ru-RU" sz="3600" dirty="0"/>
          </a:p>
        </p:txBody>
      </p:sp>
      <p:pic>
        <p:nvPicPr>
          <p:cNvPr id="3" name="Рисунок 2" descr="C:\Users\ADMIN\Desktop\ФОТО_Проект_Предлоги\IMG_048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" t="7400" r="-280" b="13689"/>
          <a:stretch/>
        </p:blipFill>
        <p:spPr bwMode="auto">
          <a:xfrm>
            <a:off x="543596" y="1501940"/>
            <a:ext cx="7988843" cy="5152848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5317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</a:rPr>
              <a:t>ПАСПОРТ ПРОЕКТА</a:t>
            </a:r>
          </a:p>
          <a:p>
            <a:pPr algn="ctr">
              <a:defRPr/>
            </a:pP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</a:rPr>
              <a:t>«НАШИ ДРУЗЬЯ ПРЕДЛОГИ»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409874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193B65"/>
                </a:solidFill>
              </a:rPr>
              <a:t>Тип проекта по роду деятельности: </a:t>
            </a:r>
            <a:r>
              <a:rPr lang="ru-RU" sz="2800" dirty="0">
                <a:solidFill>
                  <a:srgbClr val="193B65"/>
                </a:solidFill>
              </a:rPr>
              <a:t>информационно-практико-ориентированный</a:t>
            </a:r>
          </a:p>
          <a:p>
            <a:pPr>
              <a:defRPr/>
            </a:pPr>
            <a:r>
              <a:rPr lang="ru-RU" sz="2800" b="1" i="1" dirty="0">
                <a:solidFill>
                  <a:srgbClr val="193B65"/>
                </a:solidFill>
              </a:rPr>
              <a:t>По времени проведения: </a:t>
            </a:r>
            <a:r>
              <a:rPr lang="ru-RU" sz="2800" dirty="0">
                <a:solidFill>
                  <a:srgbClr val="193B65"/>
                </a:solidFill>
              </a:rPr>
              <a:t>долгосрочный (2012 – 2013 учебный год)</a:t>
            </a:r>
          </a:p>
          <a:p>
            <a:pPr>
              <a:defRPr/>
            </a:pPr>
            <a:r>
              <a:rPr lang="ru-RU" sz="2800" b="1" i="1" dirty="0">
                <a:solidFill>
                  <a:srgbClr val="193B65"/>
                </a:solidFill>
              </a:rPr>
              <a:t>По числу участников: </a:t>
            </a:r>
            <a:r>
              <a:rPr lang="ru-RU" sz="2800" dirty="0">
                <a:solidFill>
                  <a:srgbClr val="193B65"/>
                </a:solidFill>
              </a:rPr>
              <a:t>групповой</a:t>
            </a:r>
          </a:p>
          <a:p>
            <a:pPr>
              <a:defRPr/>
            </a:pPr>
            <a:r>
              <a:rPr lang="ru-RU" sz="2800" b="1" i="1" dirty="0">
                <a:solidFill>
                  <a:srgbClr val="193B65"/>
                </a:solidFill>
              </a:rPr>
              <a:t>Участники проекта: </a:t>
            </a:r>
          </a:p>
          <a:p>
            <a:pPr>
              <a:defRPr/>
            </a:pPr>
            <a:r>
              <a:rPr lang="ru-RU" sz="2800" dirty="0">
                <a:solidFill>
                  <a:srgbClr val="193B65"/>
                </a:solidFill>
              </a:rPr>
              <a:t>- учитель-логопед;</a:t>
            </a:r>
          </a:p>
          <a:p>
            <a:pPr>
              <a:defRPr/>
            </a:pPr>
            <a:r>
              <a:rPr lang="ru-RU" sz="2800" dirty="0">
                <a:solidFill>
                  <a:srgbClr val="193B65"/>
                </a:solidFill>
              </a:rPr>
              <a:t>- учащиеся 5 класса</a:t>
            </a:r>
          </a:p>
          <a:p>
            <a:pPr>
              <a:defRPr/>
            </a:pPr>
            <a:r>
              <a:rPr lang="ru-RU" sz="2800" b="1" i="1" dirty="0">
                <a:solidFill>
                  <a:srgbClr val="193B65"/>
                </a:solidFill>
              </a:rPr>
              <a:t>Место реализации проекта: </a:t>
            </a:r>
            <a:r>
              <a:rPr lang="ru-RU" sz="2800" dirty="0">
                <a:solidFill>
                  <a:srgbClr val="193B65"/>
                </a:solidFill>
              </a:rPr>
              <a:t>КУ «РС(к)ОШ </a:t>
            </a:r>
            <a:r>
              <a:rPr lang="en-US" sz="2800" dirty="0">
                <a:solidFill>
                  <a:srgbClr val="193B65"/>
                </a:solidFill>
              </a:rPr>
              <a:t>VIII</a:t>
            </a:r>
            <a:r>
              <a:rPr lang="ru-RU" sz="2800" dirty="0">
                <a:solidFill>
                  <a:srgbClr val="193B65"/>
                </a:solidFill>
              </a:rPr>
              <a:t> вида», логопедический кабинет, кабинет ГПД.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418291"/>
              </p:ext>
            </p:extLst>
          </p:nvPr>
        </p:nvGraphicFramePr>
        <p:xfrm>
          <a:off x="568228" y="1412776"/>
          <a:ext cx="80648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6180" y="87859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0070C0"/>
                </a:solidFill>
              </a:rPr>
              <a:t>Сравнительный анализ</a:t>
            </a:r>
          </a:p>
          <a:p>
            <a:pPr algn="ctr">
              <a:defRPr/>
            </a:pPr>
            <a:r>
              <a:rPr lang="ru-RU" sz="3200" b="1" i="1" dirty="0" smtClean="0">
                <a:solidFill>
                  <a:srgbClr val="0070C0"/>
                </a:solidFill>
              </a:rPr>
              <a:t>усвоения предлогов воспитанниками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852259"/>
              </p:ext>
            </p:extLst>
          </p:nvPr>
        </p:nvGraphicFramePr>
        <p:xfrm>
          <a:off x="568228" y="4005064"/>
          <a:ext cx="806489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516216" y="1556792"/>
            <a:ext cx="1767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Сентябрь 2012г.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60303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332656"/>
            <a:ext cx="5976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i="1" dirty="0" smtClean="0">
                <a:solidFill>
                  <a:srgbClr val="0070C0"/>
                </a:solidFill>
              </a:rPr>
              <a:t>Перспективы:</a:t>
            </a:r>
            <a:endParaRPr lang="ru-RU" sz="44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1155287"/>
            <a:ext cx="86076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</a:rPr>
              <a:t>- Использование пособий, изготовленных учащимися, на логопедических занятиях при обучении учащихся с нарушениями речи пониманию и употреблению предложных конструкций.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</a:rPr>
              <a:t>- Публикации, распространение опыта.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</a:rPr>
              <a:t>- Участие в различных педагогических конкурсах.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</a:rPr>
              <a:t>- Поиск и разработка новых инновационных форм коррекционной работы с детьми с речевыми нарушениями во взаимодействии со всеми участниками образовательного процесса. </a:t>
            </a:r>
          </a:p>
        </p:txBody>
      </p:sp>
    </p:spTree>
    <p:extLst>
      <p:ext uri="{BB962C8B-B14F-4D97-AF65-F5344CB8AC3E}">
        <p14:creationId xmlns:p14="http://schemas.microsoft.com/office/powerpoint/2010/main" val="39574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0070C0"/>
                </a:solidFill>
              </a:rPr>
              <a:t>Представление проекта на муниципальном уровне</a:t>
            </a:r>
          </a:p>
          <a:p>
            <a:pPr algn="ctr">
              <a:defRPr/>
            </a:pPr>
            <a:r>
              <a:rPr lang="ru-RU" sz="3600" b="1" i="1" dirty="0" smtClean="0">
                <a:solidFill>
                  <a:srgbClr val="0070C0"/>
                </a:solidFill>
              </a:rPr>
              <a:t>День открытых дверей РС(к)ОШ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ADMIN\Desktop\ФОТО_ДОД_2014\IMG_06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99" y="2564904"/>
            <a:ext cx="4679494" cy="3509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C:\Users\ADMIN\Desktop\ФОТО_ДОД_2014\IMG_05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72" y="1649321"/>
            <a:ext cx="4319663" cy="3239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45719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348880"/>
            <a:ext cx="88569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i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6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484784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4000" b="1" i="1" dirty="0">
                <a:solidFill>
                  <a:srgbClr val="193B65"/>
                </a:solidFill>
                <a:latin typeface="Times New Roman" pitchFamily="18" charset="0"/>
              </a:rPr>
              <a:t>Послушайте – и Вы забудете, </a:t>
            </a:r>
          </a:p>
          <a:p>
            <a:pPr>
              <a:spcBef>
                <a:spcPct val="0"/>
              </a:spcBef>
            </a:pPr>
            <a:r>
              <a:rPr lang="ru-RU" altLang="ru-RU" sz="4000" b="1" i="1" dirty="0">
                <a:solidFill>
                  <a:srgbClr val="193B65"/>
                </a:solidFill>
                <a:latin typeface="Times New Roman" pitchFamily="18" charset="0"/>
              </a:rPr>
              <a:t>посмотрите – и Вы запомните,</a:t>
            </a:r>
          </a:p>
          <a:p>
            <a:pPr>
              <a:spcBef>
                <a:spcPct val="0"/>
              </a:spcBef>
            </a:pPr>
            <a:r>
              <a:rPr lang="ru-RU" altLang="ru-RU" sz="4000" b="1" i="1" dirty="0">
                <a:solidFill>
                  <a:srgbClr val="193B65"/>
                </a:solidFill>
                <a:latin typeface="Times New Roman" pitchFamily="18" charset="0"/>
              </a:rPr>
              <a:t>сделайте – и Вы поймете. </a:t>
            </a:r>
          </a:p>
          <a:p>
            <a:pPr algn="r">
              <a:spcBef>
                <a:spcPct val="0"/>
              </a:spcBef>
            </a:pPr>
            <a:endParaRPr lang="ru-RU" altLang="ru-RU" sz="4000" dirty="0" smtClean="0">
              <a:solidFill>
                <a:srgbClr val="193B65"/>
              </a:solidFill>
              <a:latin typeface="Times New Roman" pitchFamily="18" charset="0"/>
            </a:endParaRPr>
          </a:p>
          <a:p>
            <a:pPr algn="r">
              <a:spcBef>
                <a:spcPct val="0"/>
              </a:spcBef>
            </a:pPr>
            <a:r>
              <a:rPr lang="ru-RU" altLang="ru-RU" sz="4000" dirty="0" smtClean="0">
                <a:solidFill>
                  <a:srgbClr val="193B65"/>
                </a:solidFill>
                <a:latin typeface="Times New Roman" pitchFamily="18" charset="0"/>
              </a:rPr>
              <a:t>Конфуций</a:t>
            </a:r>
            <a:endParaRPr lang="ru-RU" altLang="ru-RU" sz="4000" dirty="0">
              <a:solidFill>
                <a:srgbClr val="193B65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9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9540" y="127607"/>
            <a:ext cx="2932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0070C0"/>
                </a:solidFill>
              </a:rPr>
              <a:t>Актуальность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50445"/>
            <a:ext cx="914400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2425" algn="just">
              <a:defRPr/>
            </a:pPr>
            <a:r>
              <a:rPr lang="ru-RU" sz="1700" dirty="0">
                <a:solidFill>
                  <a:srgbClr val="193B65"/>
                </a:solidFill>
              </a:rPr>
              <a:t>Работа по формированию грамматического строя речи занимает одно из центральных мест в системе развития речи у детей с умственной отсталостью; известно, что все лексические значения новых слов усваивают только те дети, которые имеют достаточные грамматические навыки. Одним из направлений  коррекционной работы по формированию лексико-грамматических категорий у детей с системным недоразвитием речи является обучение пониманию и правильному употреблению предлогов. </a:t>
            </a:r>
          </a:p>
          <a:p>
            <a:pPr indent="352425" algn="just">
              <a:defRPr/>
            </a:pPr>
            <a:r>
              <a:rPr lang="ru-RU" sz="1700" dirty="0">
                <a:solidFill>
                  <a:srgbClr val="193B65"/>
                </a:solidFill>
              </a:rPr>
              <a:t>В книжной и разговорной речи предлоги встречаются чаще других частей речи. А.Г. </a:t>
            </a:r>
            <a:r>
              <a:rPr lang="ru-RU" sz="1700" dirty="0" err="1">
                <a:solidFill>
                  <a:srgbClr val="193B65"/>
                </a:solidFill>
              </a:rPr>
              <a:t>Зикеев</a:t>
            </a:r>
            <a:r>
              <a:rPr lang="ru-RU" sz="1700" dirty="0">
                <a:solidFill>
                  <a:srgbClr val="193B65"/>
                </a:solidFill>
              </a:rPr>
              <a:t>, А.Р. </a:t>
            </a:r>
            <a:r>
              <a:rPr lang="ru-RU" sz="1700" dirty="0" err="1">
                <a:solidFill>
                  <a:srgbClr val="193B65"/>
                </a:solidFill>
              </a:rPr>
              <a:t>Лурия</a:t>
            </a:r>
            <a:r>
              <a:rPr lang="ru-RU" sz="1700" dirty="0">
                <a:solidFill>
                  <a:srgbClr val="193B65"/>
                </a:solidFill>
              </a:rPr>
              <a:t>, А.А. </a:t>
            </a:r>
            <a:r>
              <a:rPr lang="ru-RU" sz="1700" dirty="0" err="1">
                <a:solidFill>
                  <a:srgbClr val="193B65"/>
                </a:solidFill>
              </a:rPr>
              <a:t>Люблинская</a:t>
            </a:r>
            <a:r>
              <a:rPr lang="ru-RU" sz="1700" dirty="0">
                <a:solidFill>
                  <a:srgbClr val="193B65"/>
                </a:solidFill>
              </a:rPr>
              <a:t> отмечают, что овладение предложно-падежными конструкциями связано не только с формированием основных грамматических связей, но и является отражением и средством когнитивных процессов по выделению и установлению взаимосвязей между предметами и явлениями окружающей действительности.</a:t>
            </a:r>
          </a:p>
          <a:p>
            <a:pPr indent="352425" algn="just">
              <a:defRPr/>
            </a:pPr>
            <a:r>
              <a:rPr lang="ru-RU" sz="1700" dirty="0">
                <a:solidFill>
                  <a:srgbClr val="193B65"/>
                </a:solidFill>
              </a:rPr>
              <a:t>Проведенное исследование особенностей понимания предложно-падежных конструкций с пространственным значением учащимися с системным недоразвитием речи  показало, что воспитанники не осознают смысловую значимость предлогов, не выделяют предлоги как отдельные слова, пропускают их в устной речи, не понимают и не дифференцируют значение отдельных предлогов. Это обусловлено неуточненным лексическим значением пространственных предлогов, невозможностью использовать семантические и чувственные опоры, несформированностью пространственных представлений. </a:t>
            </a:r>
          </a:p>
          <a:p>
            <a:pPr indent="352425" algn="just">
              <a:defRPr/>
            </a:pPr>
            <a:r>
              <a:rPr lang="ru-RU" sz="1700" dirty="0">
                <a:solidFill>
                  <a:srgbClr val="193B65"/>
                </a:solidFill>
              </a:rPr>
              <a:t>Таким образом, выявлена необходимость помочь детям усвоить правила изменения и соединения слов, научить точно передавать смысловое намерение с помощью языковых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35868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607179"/>
            <a:ext cx="20457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i="1" dirty="0">
                <a:solidFill>
                  <a:srgbClr val="0070C0"/>
                </a:solidFill>
              </a:rPr>
              <a:t>Цель: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916832"/>
            <a:ext cx="82777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altLang="ru-RU" sz="3600" b="1" dirty="0">
                <a:solidFill>
                  <a:srgbClr val="193B65"/>
                </a:solidFill>
              </a:rPr>
              <a:t>Повышение эффективности уровня усвоения предложных конструкций учащимися через  продуктивную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4124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0717" y="127096"/>
            <a:ext cx="22589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i="1" dirty="0" smtClean="0">
                <a:solidFill>
                  <a:srgbClr val="0070C0"/>
                </a:solidFill>
              </a:rPr>
              <a:t>Задачи: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44228"/>
            <a:ext cx="87849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>
              <a:defRPr/>
            </a:pPr>
            <a:r>
              <a:rPr lang="ru-RU" sz="2400" b="1" i="1" dirty="0">
                <a:solidFill>
                  <a:srgbClr val="193B65"/>
                </a:solidFill>
              </a:rPr>
              <a:t>Коррекционно-образовательные:</a:t>
            </a:r>
          </a:p>
          <a:p>
            <a:pPr algn="just">
              <a:defRPr/>
            </a:pPr>
            <a:r>
              <a:rPr lang="ru-RU" sz="2400" dirty="0">
                <a:solidFill>
                  <a:srgbClr val="193B65"/>
                </a:solidFill>
              </a:rPr>
              <a:t>- устранить пробелы в понимании и употреблении предложных конструкций;</a:t>
            </a:r>
          </a:p>
          <a:p>
            <a:pPr algn="just">
              <a:defRPr/>
            </a:pPr>
            <a:r>
              <a:rPr lang="ru-RU" sz="2400" dirty="0">
                <a:solidFill>
                  <a:srgbClr val="193B65"/>
                </a:solidFill>
              </a:rPr>
              <a:t>- способствовать практическому усвоению правил написания предлогов.</a:t>
            </a:r>
          </a:p>
          <a:p>
            <a:pPr indent="534988">
              <a:defRPr/>
            </a:pPr>
            <a:r>
              <a:rPr lang="ru-RU" sz="2400" b="1" i="1" dirty="0">
                <a:solidFill>
                  <a:srgbClr val="193B65"/>
                </a:solidFill>
              </a:rPr>
              <a:t>Коррекционно-развивающие:</a:t>
            </a:r>
          </a:p>
          <a:p>
            <a:pPr algn="just">
              <a:defRPr/>
            </a:pPr>
            <a:r>
              <a:rPr lang="ru-RU" sz="2400" dirty="0">
                <a:solidFill>
                  <a:srgbClr val="193B65"/>
                </a:solidFill>
              </a:rPr>
              <a:t>- развивать речевые и творческие способности детей;</a:t>
            </a:r>
          </a:p>
          <a:p>
            <a:pPr algn="just">
              <a:defRPr/>
            </a:pPr>
            <a:r>
              <a:rPr lang="ru-RU" sz="2400" dirty="0">
                <a:solidFill>
                  <a:srgbClr val="193B65"/>
                </a:solidFill>
              </a:rPr>
              <a:t>- способствовать развитию коммуникативных навыков.</a:t>
            </a:r>
          </a:p>
          <a:p>
            <a:pPr indent="534988">
              <a:defRPr/>
            </a:pPr>
            <a:r>
              <a:rPr lang="ru-RU" sz="2400" b="1" i="1" dirty="0">
                <a:solidFill>
                  <a:srgbClr val="193B65"/>
                </a:solidFill>
              </a:rPr>
              <a:t>Коррекционно-воспитательные:</a:t>
            </a:r>
          </a:p>
          <a:p>
            <a:pPr algn="just">
              <a:defRPr/>
            </a:pPr>
            <a:r>
              <a:rPr lang="ru-RU" sz="2400" dirty="0">
                <a:solidFill>
                  <a:srgbClr val="193B65"/>
                </a:solidFill>
              </a:rPr>
              <a:t>- повышать мотивацию, интерес к логопедическим занятиям;</a:t>
            </a:r>
          </a:p>
          <a:p>
            <a:pPr algn="just">
              <a:defRPr/>
            </a:pPr>
            <a:r>
              <a:rPr lang="ru-RU" sz="2400" dirty="0">
                <a:solidFill>
                  <a:srgbClr val="193B65"/>
                </a:solidFill>
              </a:rPr>
              <a:t>- воспитывать умение радоваться успехам и результатам деятельности;</a:t>
            </a:r>
          </a:p>
          <a:p>
            <a:pPr algn="just">
              <a:defRPr/>
            </a:pPr>
            <a:r>
              <a:rPr lang="ru-RU" sz="2400" dirty="0">
                <a:solidFill>
                  <a:srgbClr val="193B65"/>
                </a:solidFill>
              </a:rPr>
              <a:t>- побуждать детей к совместной деятельности, воспитывать отзывчивость, взаимопомощь.</a:t>
            </a:r>
          </a:p>
        </p:txBody>
      </p:sp>
    </p:spTree>
    <p:extLst>
      <p:ext uri="{BB962C8B-B14F-4D97-AF65-F5344CB8AC3E}">
        <p14:creationId xmlns:p14="http://schemas.microsoft.com/office/powerpoint/2010/main" val="230868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27096"/>
            <a:ext cx="51667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i="1" dirty="0" smtClean="0">
                <a:solidFill>
                  <a:srgbClr val="0070C0"/>
                </a:solidFill>
              </a:rPr>
              <a:t>Новизна проекта: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2300" y="983728"/>
            <a:ext cx="87921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4513" algn="just"/>
            <a:r>
              <a:rPr lang="ru-RU" altLang="ru-RU" sz="2800" dirty="0">
                <a:solidFill>
                  <a:srgbClr val="193B65"/>
                </a:solidFill>
              </a:rPr>
              <a:t>Данный педагогический проект имеет ряд преимуществ:</a:t>
            </a:r>
          </a:p>
          <a:p>
            <a:pPr indent="544513" algn="just"/>
            <a:r>
              <a:rPr lang="ru-RU" altLang="ru-RU" sz="2800" dirty="0">
                <a:solidFill>
                  <a:srgbClr val="193B65"/>
                </a:solidFill>
              </a:rPr>
              <a:t>Во-первых, происходит изменение роли учителя: он является не только носителем готовых знаний, но и превращается в организатора познавательной, практической творческой деятельности своих учеников.</a:t>
            </a:r>
          </a:p>
          <a:p>
            <a:pPr indent="544513" algn="just"/>
            <a:r>
              <a:rPr lang="ru-RU" altLang="ru-RU" sz="2800" dirty="0">
                <a:solidFill>
                  <a:srgbClr val="193B65"/>
                </a:solidFill>
              </a:rPr>
              <a:t>Во-вторых, проходит целенаправленная работа по усвоению предложных конструкций учащимися через  продуктивную деятельность.</a:t>
            </a:r>
          </a:p>
          <a:p>
            <a:pPr indent="544513" algn="just"/>
            <a:r>
              <a:rPr lang="ru-RU" altLang="ru-RU" sz="2800" dirty="0">
                <a:solidFill>
                  <a:srgbClr val="193B65"/>
                </a:solidFill>
              </a:rPr>
              <a:t>В-третьих, увеличивается мотивационный потенциал для всех субъектов образовательного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39928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382012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i="1" dirty="0" smtClean="0">
                <a:solidFill>
                  <a:srgbClr val="0070C0"/>
                </a:solidFill>
              </a:rPr>
              <a:t>Принципы реализации проекта: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268760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93B65"/>
                </a:solidFill>
              </a:rPr>
              <a:t>- учет индивидуальных особенностей и возможностей учащихся;</a:t>
            </a:r>
          </a:p>
          <a:p>
            <a:r>
              <a:rPr lang="ru-RU" sz="2400" dirty="0">
                <a:solidFill>
                  <a:srgbClr val="193B65"/>
                </a:solidFill>
              </a:rPr>
              <a:t>- уважение к ребенку, к процессу и результатам его деятельности в сочетании с разумной требовательностью;</a:t>
            </a:r>
          </a:p>
          <a:p>
            <a:r>
              <a:rPr lang="ru-RU" sz="2400" dirty="0">
                <a:solidFill>
                  <a:srgbClr val="193B65"/>
                </a:solidFill>
              </a:rPr>
              <a:t>- комплексный подход в обследовании, обучении и коррекции недостатков в развитии речи;</a:t>
            </a:r>
          </a:p>
          <a:p>
            <a:r>
              <a:rPr lang="ru-RU" sz="2400" dirty="0">
                <a:solidFill>
                  <a:srgbClr val="193B65"/>
                </a:solidFill>
              </a:rPr>
              <a:t>- систематичность и последовательность в подборе, изложении, усвоении дидактического материала;</a:t>
            </a:r>
          </a:p>
          <a:p>
            <a:r>
              <a:rPr lang="ru-RU" sz="2400" dirty="0">
                <a:solidFill>
                  <a:srgbClr val="193B65"/>
                </a:solidFill>
              </a:rPr>
              <a:t>- воспитывающий характер обучения;</a:t>
            </a:r>
          </a:p>
          <a:p>
            <a:r>
              <a:rPr lang="ru-RU" sz="2400" dirty="0">
                <a:solidFill>
                  <a:srgbClr val="193B65"/>
                </a:solidFill>
              </a:rPr>
              <a:t>- наглядность в подаче учебного материала и его доступность;</a:t>
            </a:r>
          </a:p>
          <a:p>
            <a:r>
              <a:rPr lang="ru-RU" sz="2400" dirty="0">
                <a:solidFill>
                  <a:srgbClr val="193B65"/>
                </a:solidFill>
              </a:rPr>
              <a:t>- практическая направленность;</a:t>
            </a:r>
          </a:p>
          <a:p>
            <a:r>
              <a:rPr lang="ru-RU" sz="2400" dirty="0">
                <a:solidFill>
                  <a:srgbClr val="193B65"/>
                </a:solidFill>
              </a:rPr>
              <a:t>- </a:t>
            </a:r>
            <a:r>
              <a:rPr lang="ru-RU" sz="2400" dirty="0" err="1">
                <a:solidFill>
                  <a:srgbClr val="193B65"/>
                </a:solidFill>
              </a:rPr>
              <a:t>компетентностный</a:t>
            </a:r>
            <a:r>
              <a:rPr lang="ru-RU" sz="2400" dirty="0">
                <a:solidFill>
                  <a:srgbClr val="193B65"/>
                </a:solidFill>
              </a:rPr>
              <a:t> подход;</a:t>
            </a:r>
          </a:p>
          <a:p>
            <a:r>
              <a:rPr lang="ru-RU" sz="2400" dirty="0">
                <a:solidFill>
                  <a:srgbClr val="193B65"/>
                </a:solidFill>
              </a:rPr>
              <a:t>- индивидуальный подход.</a:t>
            </a:r>
          </a:p>
        </p:txBody>
      </p:sp>
    </p:spTree>
    <p:extLst>
      <p:ext uri="{BB962C8B-B14F-4D97-AF65-F5344CB8AC3E}">
        <p14:creationId xmlns:p14="http://schemas.microsoft.com/office/powerpoint/2010/main" val="25318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0550" y="1268760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- диагностика;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- логопедические занятия;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- совместные игры учителя-логопеда с воспитанниками;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- самостоятельная игровая деятельность;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- коммуникативная деятельность;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- продуктивная деятельность;</a:t>
            </a:r>
          </a:p>
          <a:p>
            <a:r>
              <a:rPr lang="ru-RU" sz="2800" dirty="0">
                <a:solidFill>
                  <a:srgbClr val="002060"/>
                </a:solidFill>
              </a:rPr>
              <a:t>- презентации и выставка, демонстрирующие достижения продуктивной деятельности учащихся.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9696" y="622429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i="1" dirty="0" smtClean="0">
                <a:solidFill>
                  <a:srgbClr val="0070C0"/>
                </a:solidFill>
              </a:rPr>
              <a:t>Формы и методы реализации проекта: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TS101908700</Template>
  <TotalTime>355</TotalTime>
  <Words>976</Words>
  <Application>Microsoft Office PowerPoint</Application>
  <PresentationFormat>Экран (4:3)</PresentationFormat>
  <Paragraphs>163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TS101908700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оформления</dc:subject>
  <dc:creator>ADMIN</dc:creator>
  <dc:description>Шаблон оформления
Корпорация Майкрософт</dc:description>
  <cp:lastModifiedBy>ADMIN</cp:lastModifiedBy>
  <cp:revision>31</cp:revision>
  <dcterms:created xsi:type="dcterms:W3CDTF">2014-02-14T17:06:56Z</dcterms:created>
  <dcterms:modified xsi:type="dcterms:W3CDTF">2015-01-04T17:57:56Z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