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80" r:id="rId16"/>
    <p:sldId id="257" r:id="rId17"/>
    <p:sldId id="277" r:id="rId18"/>
    <p:sldId id="258" r:id="rId19"/>
    <p:sldId id="262" r:id="rId20"/>
    <p:sldId id="263" r:id="rId21"/>
    <p:sldId id="264" r:id="rId22"/>
    <p:sldId id="259" r:id="rId23"/>
    <p:sldId id="260" r:id="rId24"/>
    <p:sldId id="261" r:id="rId25"/>
    <p:sldId id="269" r:id="rId26"/>
    <p:sldId id="270" r:id="rId27"/>
    <p:sldId id="265" r:id="rId28"/>
    <p:sldId id="272" r:id="rId29"/>
    <p:sldId id="266" r:id="rId30"/>
    <p:sldId id="276" r:id="rId31"/>
    <p:sldId id="267" r:id="rId32"/>
    <p:sldId id="268" r:id="rId33"/>
    <p:sldId id="271" r:id="rId34"/>
    <p:sldId id="273" r:id="rId35"/>
    <p:sldId id="274" r:id="rId36"/>
    <p:sldId id="275" r:id="rId37"/>
    <p:sldId id="278" r:id="rId38"/>
    <p:sldId id="27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D23C57-3E7D-4CD6-82DD-02F39EFA42F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17EBFD-8CAC-4347-8F2B-0D06E3DBF8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1%81%D0%B8%D0%BD%D1%81%D0%BA" TargetMode="External"/><Relationship Id="rId3" Type="http://schemas.openxmlformats.org/officeDocument/2006/relationships/hyperlink" Target="http://ru.wikipedia.org/wiki/%D0%A0%D0%B5%D1%81%D0%BF%D1%83%D0%B1%D0%BB%D0%B8%D0%BA%D0%B0_%D0%9A%D0%BE%D0%BC%D0%B8" TargetMode="External"/><Relationship Id="rId7" Type="http://schemas.openxmlformats.org/officeDocument/2006/relationships/hyperlink" Target="http://ru.wikipedia.org/wiki/%D0%98%D0%B6%D0%B5%D0%BC%D1%81%D0%BA%D0%B8%D0%B9_%D1%80%D0%B0%D0%B9%D0%BE%D0%BD_%D0%9A%D0%BE%D0%BC%D0%B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D%D1%8F%D0%B6%D0%BF%D0%BE%D0%B3%D0%BE%D1%81%D1%82%D1%81%D0%BA%D0%B8%D0%B9_%D1%80%D0%B0%D0%B9%D0%BE%D0%BD_%D0%9A%D0%BE%D0%BC%D0%B8" TargetMode="External"/><Relationship Id="rId5" Type="http://schemas.openxmlformats.org/officeDocument/2006/relationships/hyperlink" Target="http://ru.wikipedia.org/wiki/%D0%A3%D0%B4%D0%BE%D1%80%D1%81%D0%BA%D0%B8%D0%B9_%D1%80%D0%B0%D0%B9%D0%BE%D0%BD_%D0%9A%D0%BE%D0%BC%D0%B8" TargetMode="External"/><Relationship Id="rId4" Type="http://schemas.openxmlformats.org/officeDocument/2006/relationships/hyperlink" Target="http://ru.wikipedia.org/wiki/%D0%9D%D0%B5%D0%BD%D0%B5%D1%86%D0%BA%D0%B8%D0%B9_%D0%B0%D0%B2%D1%82%D0%BE%D0%BD%D0%BE%D0%BC%D0%BD%D1%8B%D0%B9_%D0%BE%D0%BA%D1%80%D1%83%D0%B3" TargetMode="External"/><Relationship Id="rId9" Type="http://schemas.openxmlformats.org/officeDocument/2006/relationships/hyperlink" Target="http://ru.wikipedia.org/wiki/%D0%90%D1%80%D1%85%D0%B0%D0%BD%D0%B3%D0%B5%D0%BB%D1%8C%D1%81%D0%BA%D0%B0%D1%8F_%D0%BE%D0%B1%D0%BB%D0%B0%D1%81%D1%82%D1%8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Краеведение 6 класс Страхова Нина </a:t>
            </a:r>
            <a:r>
              <a:rPr lang="ru-RU" dirty="0" err="1" smtClean="0"/>
              <a:t>Павлиновна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заселения Печорского края в 18 веке</a:t>
            </a:r>
            <a:endParaRPr lang="ru-RU" dirty="0"/>
          </a:p>
        </p:txBody>
      </p:sp>
      <p:pic>
        <p:nvPicPr>
          <p:cNvPr id="4" name="Рисунок 3" descr="1231711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085184"/>
            <a:ext cx="1524000" cy="106984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7344816" cy="475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Лоскутное шитьё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66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272808" cy="4608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6912768" cy="5184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Узорчатое вязание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840760" cy="4464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7620000" cy="5372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какие вопросы я хотел бы получить ответы на данном уроке?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1841" y="2636748"/>
            <a:ext cx="6126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1.Территория и природа края.</a:t>
            </a:r>
          </a:p>
          <a:p>
            <a:r>
              <a:rPr lang="ru-RU" dirty="0" smtClean="0"/>
              <a:t>2.История возникновения Усть-Цильмы.</a:t>
            </a:r>
          </a:p>
          <a:p>
            <a:r>
              <a:rPr lang="ru-RU" dirty="0" smtClean="0"/>
              <a:t>3.Экономика </a:t>
            </a:r>
            <a:r>
              <a:rPr lang="ru-RU" dirty="0" err="1" smtClean="0"/>
              <a:t>усть-цилёмского</a:t>
            </a:r>
            <a:r>
              <a:rPr lang="ru-RU" dirty="0" smtClean="0"/>
              <a:t> края.</a:t>
            </a:r>
          </a:p>
          <a:p>
            <a:r>
              <a:rPr lang="ru-RU" dirty="0" smtClean="0"/>
              <a:t>4.Обряды и традиции.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332655"/>
          <a:ext cx="6936432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44"/>
                <a:gridCol w="2312144"/>
                <a:gridCol w="2312144"/>
              </a:tblGrid>
              <a:tr h="295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Что хочу узнать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Что я знал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узнал</a:t>
                      </a:r>
                      <a:endParaRPr lang="ru-RU" dirty="0"/>
                    </a:p>
                  </a:txBody>
                  <a:tcPr/>
                </a:tc>
              </a:tr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1300" dirty="0" smtClean="0"/>
              <a:t>Усть-Цильма – одно из самых древних сел Европейского севера, а </a:t>
            </a:r>
            <a:r>
              <a:rPr lang="ru-RU" sz="1300" dirty="0" err="1" smtClean="0"/>
              <a:t>Усть-Цилемский</a:t>
            </a:r>
            <a:r>
              <a:rPr lang="ru-RU" sz="1300" dirty="0" smtClean="0"/>
              <a:t> район относится к территориям, которые человек начал заселять за несколько тысячелетий до нашей эры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5" name="Содержимое 4" descr="histor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2233" y="3034125"/>
            <a:ext cx="2731008" cy="1658112"/>
          </a:xfrm>
        </p:spPr>
      </p:pic>
      <p:pic>
        <p:nvPicPr>
          <p:cNvPr id="6" name="Содержимое 5" descr="history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123356"/>
            <a:ext cx="3521075" cy="3479651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1.География села.</a:t>
            </a:r>
            <a:endParaRPr lang="ru-RU" dirty="0"/>
          </a:p>
        </p:txBody>
      </p:sp>
      <p:pic>
        <p:nvPicPr>
          <p:cNvPr id="4" name="Содержимое 3" descr="кар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5544616" cy="4896543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промысел здесь представлен?</a:t>
            </a:r>
            <a:endParaRPr lang="ru-RU" dirty="0"/>
          </a:p>
        </p:txBody>
      </p:sp>
      <p:pic>
        <p:nvPicPr>
          <p:cNvPr id="3" name="Рисунок 2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7560840" cy="4464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Границы края</a:t>
            </a:r>
            <a:endParaRPr lang="ru-RU" dirty="0"/>
          </a:p>
        </p:txBody>
      </p:sp>
      <p:pic>
        <p:nvPicPr>
          <p:cNvPr id="6" name="Содержимое 5" descr="Rozhdenie-Evy-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err="1" smtClean="0"/>
              <a:t>Усть-Цилемский</a:t>
            </a:r>
            <a:r>
              <a:rPr lang="ru-RU" sz="2000" b="1" dirty="0" smtClean="0"/>
              <a:t> район</a:t>
            </a:r>
            <a:r>
              <a:rPr lang="ru-RU" sz="2000" dirty="0" smtClean="0"/>
              <a:t> расположен в северо-западной части </a:t>
            </a:r>
            <a:r>
              <a:rPr lang="ru-RU" sz="2000" dirty="0" smtClean="0">
                <a:hlinkClick r:id="rId3" tooltip="Республика Коми"/>
              </a:rPr>
              <a:t>Республики Коми</a:t>
            </a:r>
            <a:r>
              <a:rPr lang="ru-RU" sz="2000" dirty="0" smtClean="0"/>
              <a:t>. Граничит: с севера — с </a:t>
            </a:r>
            <a:r>
              <a:rPr lang="ru-RU" sz="2000" dirty="0" smtClean="0">
                <a:hlinkClick r:id="rId4" tooltip="Ненецкий автономный округ"/>
              </a:rPr>
              <a:t>Ненецким автономным округом</a:t>
            </a:r>
            <a:r>
              <a:rPr lang="ru-RU" sz="2000" dirty="0" smtClean="0"/>
              <a:t>, с юга — с </a:t>
            </a:r>
            <a:r>
              <a:rPr lang="ru-RU" sz="2000" dirty="0" err="1" smtClean="0">
                <a:hlinkClick r:id="rId5" tooltip="Удорский район Коми"/>
              </a:rPr>
              <a:t>Удорским</a:t>
            </a:r>
            <a:r>
              <a:rPr lang="ru-RU" sz="2000" dirty="0" smtClean="0"/>
              <a:t> и </a:t>
            </a:r>
            <a:r>
              <a:rPr lang="ru-RU" sz="2000" dirty="0" err="1" smtClean="0">
                <a:hlinkClick r:id="rId6" tooltip="Княжпогостский район Коми"/>
              </a:rPr>
              <a:t>Княжпогостским</a:t>
            </a:r>
            <a:r>
              <a:rPr lang="ru-RU" sz="2000" dirty="0" smtClean="0"/>
              <a:t> районами, с востока — с </a:t>
            </a:r>
            <a:r>
              <a:rPr lang="ru-RU" sz="2000" dirty="0" err="1" smtClean="0">
                <a:hlinkClick r:id="rId7" tooltip="Ижемский район Коми"/>
              </a:rPr>
              <a:t>Ижемским</a:t>
            </a:r>
            <a:r>
              <a:rPr lang="ru-RU" sz="2000" dirty="0" smtClean="0">
                <a:hlinkClick r:id="rId7" tooltip="Ижемский район Коми"/>
              </a:rPr>
              <a:t> районом</a:t>
            </a:r>
            <a:r>
              <a:rPr lang="ru-RU" sz="2000" dirty="0" smtClean="0"/>
              <a:t> и городским округом </a:t>
            </a:r>
            <a:r>
              <a:rPr lang="ru-RU" sz="2000" dirty="0" smtClean="0">
                <a:hlinkClick r:id="rId8" tooltip="Усинск"/>
              </a:rPr>
              <a:t>Усинск</a:t>
            </a:r>
            <a:r>
              <a:rPr lang="ru-RU" sz="2000" dirty="0" smtClean="0"/>
              <a:t>, с запада — с </a:t>
            </a:r>
            <a:r>
              <a:rPr lang="ru-RU" sz="2000" dirty="0" smtClean="0">
                <a:hlinkClick r:id="rId9" tooltip="Архангельская область"/>
              </a:rPr>
              <a:t>Архангельской областью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Животный  и растительный мир.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Представители животного мира: волк, медведь, заяц, выдра, куница, глухарь, журавль, бекас и др. В водоемах водятся ценные виды рыб: семга, нельма, сиг, пелядь, хариус, омуль, ряпушка, щука, окунь, язь, лещ, карп, карась, сорога и др.</a:t>
            </a:r>
          </a:p>
          <a:p>
            <a:r>
              <a:rPr lang="ru-RU" dirty="0" smtClean="0"/>
              <a:t>Редкие и охраняемые виды животных:</a:t>
            </a:r>
          </a:p>
          <a:p>
            <a:r>
              <a:rPr lang="ru-RU" dirty="0" smtClean="0"/>
              <a:t>Сибирский </a:t>
            </a:r>
            <a:r>
              <a:rPr lang="ru-RU" dirty="0" err="1" smtClean="0"/>
              <a:t>углозуб</a:t>
            </a:r>
            <a:r>
              <a:rPr lang="ru-RU" dirty="0" smtClean="0"/>
              <a:t> (Земноводные);</a:t>
            </a:r>
          </a:p>
          <a:p>
            <a:r>
              <a:rPr lang="ru-RU" dirty="0" err="1" smtClean="0"/>
              <a:t>Краснозобая</a:t>
            </a:r>
            <a:r>
              <a:rPr lang="ru-RU" dirty="0" smtClean="0"/>
              <a:t> гагара (Отряд </a:t>
            </a:r>
            <a:r>
              <a:rPr lang="ru-RU" dirty="0" err="1" smtClean="0"/>
              <a:t>Гагàрообразные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Большая поганка, чомга (Отряд </a:t>
            </a:r>
            <a:r>
              <a:rPr lang="ru-RU" dirty="0" err="1" smtClean="0"/>
              <a:t>Поганкообразные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Краснозобая</a:t>
            </a:r>
            <a:r>
              <a:rPr lang="ru-RU" dirty="0" smtClean="0"/>
              <a:t> казарка Серый гусь </a:t>
            </a:r>
            <a:r>
              <a:rPr lang="ru-RU" dirty="0" err="1" smtClean="0"/>
              <a:t>Пискулька</a:t>
            </a:r>
            <a:r>
              <a:rPr lang="ru-RU" dirty="0" smtClean="0"/>
              <a:t> Лебедь-кликун, Малый лебедь Горный гусь (Отряд </a:t>
            </a:r>
            <a:r>
              <a:rPr lang="ru-RU" dirty="0" err="1" smtClean="0"/>
              <a:t>Гусеобразные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Скопа, беркут, </a:t>
            </a:r>
            <a:r>
              <a:rPr lang="ru-RU" dirty="0" err="1" smtClean="0"/>
              <a:t>орлан-белохвост</a:t>
            </a:r>
            <a:r>
              <a:rPr lang="ru-RU" dirty="0" smtClean="0"/>
              <a:t>, сапсан (Отряд </a:t>
            </a:r>
            <a:r>
              <a:rPr lang="ru-RU" dirty="0" err="1" smtClean="0"/>
              <a:t>Соколообразные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Серый журавль (Отряд </a:t>
            </a:r>
            <a:r>
              <a:rPr lang="ru-RU" dirty="0" err="1" smtClean="0"/>
              <a:t>Журавлеобразные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Материковый кулик-сорока Гаршнеп Дупель (Отряд </a:t>
            </a:r>
            <a:r>
              <a:rPr lang="ru-RU" dirty="0" err="1" smtClean="0"/>
              <a:t>Ржанкообразные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Филин, белая сова, бородатая неясыть (Отряд </a:t>
            </a:r>
            <a:r>
              <a:rPr lang="ru-RU" dirty="0" err="1" smtClean="0"/>
              <a:t>Совообразные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Обыкновенный серый сорокопут (Отряд </a:t>
            </a:r>
            <a:r>
              <a:rPr lang="ru-RU" dirty="0" err="1" smtClean="0"/>
              <a:t>Воробьинообразные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Европейская норка (Млекопитающие).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6102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2.История края.</a:t>
            </a:r>
          </a:p>
          <a:p>
            <a:r>
              <a:rPr lang="ru-RU" sz="2400" b="1" dirty="0" smtClean="0"/>
              <a:t>Письменные </a:t>
            </a:r>
            <a:r>
              <a:rPr lang="ru-RU" sz="2400" b="1" dirty="0"/>
              <a:t>источники и археологические раскопки позволяют говорить о первых появлениях русских на Печоре в начале II тысячелетия нашей эры. Сохранившиеся сведения этого периода свидетельствуют о том, что большинство из них были новгородцы.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>Зарождение и основание Усть-Цильмы связано с именем новгородца  </a:t>
            </a:r>
            <a:r>
              <a:rPr lang="ru-RU" sz="2400" b="1" dirty="0" err="1"/>
              <a:t>Ивашки</a:t>
            </a:r>
            <a:r>
              <a:rPr lang="ru-RU" sz="2400" b="1" dirty="0"/>
              <a:t> Дмитриева </a:t>
            </a:r>
            <a:r>
              <a:rPr lang="ru-RU" sz="2400" b="1" dirty="0" err="1"/>
              <a:t>Ластки</a:t>
            </a:r>
            <a:r>
              <a:rPr lang="ru-RU" sz="2400" b="1" dirty="0"/>
              <a:t>, которому в 1542 году была пожалована  царская грамота на пользование землями по реке Печоре.</a:t>
            </a:r>
            <a:endParaRPr lang="ru-RU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 основания села 1542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Иван Грозный выдал Жалованную грамоту </a:t>
            </a:r>
            <a:r>
              <a:rPr lang="ru-RU" dirty="0" err="1" smtClean="0"/>
              <a:t>Ивашке</a:t>
            </a:r>
            <a:r>
              <a:rPr lang="ru-RU" dirty="0" smtClean="0"/>
              <a:t> </a:t>
            </a:r>
            <a:r>
              <a:rPr lang="ru-RU" dirty="0" err="1" smtClean="0"/>
              <a:t>Ластке</a:t>
            </a:r>
            <a:r>
              <a:rPr lang="ru-RU" dirty="0" smtClean="0"/>
              <a:t> для разрешения поселения на реке Печора.</a:t>
            </a:r>
            <a:endParaRPr lang="ru-RU" dirty="0"/>
          </a:p>
        </p:txBody>
      </p:sp>
      <p:pic>
        <p:nvPicPr>
          <p:cNvPr id="5" name="Содержимое 4" descr="history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3200400" cy="42672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err="1" smtClean="0"/>
              <a:t>Ластка</a:t>
            </a:r>
            <a:r>
              <a:rPr lang="ru-RU" sz="1400" dirty="0" smtClean="0"/>
              <a:t> стоял во главе нескольких новгородских семей, вскоре к ним присоединились </a:t>
            </a:r>
            <a:r>
              <a:rPr lang="ru-RU" sz="1400" dirty="0" err="1" smtClean="0"/>
              <a:t>мезенцы</a:t>
            </a:r>
            <a:r>
              <a:rPr lang="ru-RU" sz="1400" dirty="0" smtClean="0"/>
              <a:t> и </a:t>
            </a:r>
            <a:r>
              <a:rPr lang="ru-RU" sz="1400" dirty="0" err="1" smtClean="0"/>
              <a:t>пинежане</a:t>
            </a:r>
            <a:r>
              <a:rPr lang="ru-RU" sz="1400" dirty="0" smtClean="0"/>
              <a:t>, для которых бассейн </a:t>
            </a:r>
            <a:r>
              <a:rPr lang="ru-RU" sz="1400" dirty="0" err="1" smtClean="0"/>
              <a:t>Цильмы</a:t>
            </a:r>
            <a:r>
              <a:rPr lang="ru-RU" sz="1400" dirty="0" smtClean="0"/>
              <a:t> издавна служил местом промысла. Основным занятием слобожан были рыбный и охотничий промыслы. Земледелие и скотоводство на первом этапе заселения  края играли незначительную роль в жизнедеятельности населения. </a:t>
            </a:r>
            <a:endParaRPr lang="ru-RU" sz="1400" dirty="0"/>
          </a:p>
        </p:txBody>
      </p:sp>
      <p:pic>
        <p:nvPicPr>
          <p:cNvPr id="3" name="Рисунок 2" descr="history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5"/>
            <a:ext cx="6912768" cy="453618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846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Первое сохранившееся описание Усть-Цильмы дает «</a:t>
            </a:r>
            <a:r>
              <a:rPr lang="ru-RU" sz="2000" b="1" dirty="0" err="1"/>
              <a:t>Платежница</a:t>
            </a:r>
            <a:r>
              <a:rPr lang="ru-RU" sz="2000" b="1" dirty="0"/>
              <a:t>» с   </a:t>
            </a:r>
            <a:r>
              <a:rPr lang="ru-RU" sz="2000" b="1" dirty="0" err="1"/>
              <a:t>Пустозерских</a:t>
            </a:r>
            <a:r>
              <a:rPr lang="ru-RU" sz="2000" b="1" dirty="0"/>
              <a:t> дозорных книг. «</a:t>
            </a:r>
            <a:r>
              <a:rPr lang="ru-RU" sz="2000" b="1" dirty="0" err="1"/>
              <a:t>Платежница</a:t>
            </a:r>
            <a:r>
              <a:rPr lang="ru-RU" sz="2000" b="1" dirty="0"/>
              <a:t>» говорит, что жители слободки владели четырнадцатью тонями да шестью речками. «А ловят на тех на всех тонях красную рыбу, семгу, а в речках ловят белую рыбу да бобры бьют всею </a:t>
            </a:r>
            <a:r>
              <a:rPr lang="ru-RU" sz="2000" b="1" dirty="0" err="1"/>
              <a:t>Усть-Цилемскою</a:t>
            </a:r>
            <a:r>
              <a:rPr lang="ru-RU" sz="2000" b="1" dirty="0"/>
              <a:t> волостью </a:t>
            </a:r>
            <a:r>
              <a:rPr lang="ru-RU" sz="2000" b="1" dirty="0" err="1"/>
              <a:t>жилцы</a:t>
            </a:r>
            <a:r>
              <a:rPr lang="ru-RU" sz="2000" b="1" dirty="0"/>
              <a:t>».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/>
              <a:t>Среди первых имен и фамилий, упомянутых в «</a:t>
            </a:r>
            <a:r>
              <a:rPr lang="ru-RU" sz="2000" b="1" dirty="0" err="1"/>
              <a:t>Платежнице</a:t>
            </a:r>
            <a:r>
              <a:rPr lang="ru-RU" sz="2000" b="1" dirty="0"/>
              <a:t>», назван двор «Сеньки Павлова сына </a:t>
            </a:r>
            <a:r>
              <a:rPr lang="ru-RU" sz="2000" b="1" dirty="0" err="1"/>
              <a:t>Дуркина</a:t>
            </a:r>
            <a:r>
              <a:rPr lang="ru-RU" sz="2000" b="1" dirty="0"/>
              <a:t>» и двор </a:t>
            </a:r>
            <a:r>
              <a:rPr lang="ru-RU" sz="2000" b="1" dirty="0" err="1"/>
              <a:t>Киприяко</a:t>
            </a:r>
            <a:r>
              <a:rPr lang="ru-RU" sz="2000" b="1" dirty="0"/>
              <a:t> Михайлова сына </a:t>
            </a:r>
            <a:r>
              <a:rPr lang="ru-RU" sz="2000" b="1" dirty="0" err="1"/>
              <a:t>Чюпра</a:t>
            </a:r>
            <a:r>
              <a:rPr lang="ru-RU" sz="2000" b="1" dirty="0"/>
              <a:t>», от которого затем произошла фамилия </a:t>
            </a:r>
            <a:r>
              <a:rPr lang="ru-RU" sz="2000" b="1" dirty="0" err="1"/>
              <a:t>Чупров</a:t>
            </a:r>
            <a:r>
              <a:rPr lang="ru-RU" sz="2000" b="1" dirty="0"/>
              <a:t>. В последующих документах добавляются новые фамилии: Тороповы, </a:t>
            </a:r>
            <a:r>
              <a:rPr lang="ru-RU" sz="2000" b="1" dirty="0" err="1"/>
              <a:t>Вокуевы</a:t>
            </a:r>
            <a:r>
              <a:rPr lang="ru-RU" sz="2000" b="1" dirty="0"/>
              <a:t>, Носовы, Ермолины, Комаровы, которые в настоящее время составляют основное ядро фамилий современной Усть-Цильмы. </a:t>
            </a:r>
            <a:endParaRPr lang="ru-RU" sz="2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Староверы-старообрядцы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Приток населения Печорского края стал увеличиваться на рубеже XVII –XVIII веков, связан он был с расколом церкви, когда ревнители старой веры стали искать уединения от жестоких преследований государства и церкви в суровом северном краю. Значительное количество их оседало в Усть-Цильме, сюда бежали из Москвы, Новгорода, Поморья. Усть-Цильма становилась центром печорского старообрядчества на северо-востоке европейской части России. 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С приходом староверов на Печору с целью сохранения  религиозной культуры начинается их обособление от </a:t>
            </a:r>
            <a:r>
              <a:rPr lang="ru-RU" b="1" dirty="0" err="1" smtClean="0"/>
              <a:t>близживущих</a:t>
            </a:r>
            <a:r>
              <a:rPr lang="ru-RU" b="1" dirty="0" smtClean="0"/>
              <a:t> народов: </a:t>
            </a:r>
            <a:r>
              <a:rPr lang="ru-RU" b="1" dirty="0" err="1" smtClean="0"/>
              <a:t>коми-ижемцев</a:t>
            </a:r>
            <a:r>
              <a:rPr lang="ru-RU" b="1" dirty="0" smtClean="0"/>
              <a:t> и ненцев. В результате сложного этнического процесса сформировалась своеобразная этническая группа – «</a:t>
            </a:r>
            <a:r>
              <a:rPr lang="ru-RU" b="1" dirty="0" err="1" smtClean="0"/>
              <a:t>устьцилема</a:t>
            </a:r>
            <a:r>
              <a:rPr lang="ru-RU" b="1" dirty="0" smtClean="0"/>
              <a:t>», обладающая особым неповторимым говором, специфическими чертами культуры, быта и совокупностью других особенностей, отличающих их от других народов.  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3.Торговля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В конце XVIII века Усть-Цильма становится важным экономическим центром Печоры, имевшим постоянные и прочные торговые связи с Чердынским краем, </a:t>
            </a:r>
            <a:r>
              <a:rPr lang="ru-RU" b="1" dirty="0" err="1" smtClean="0"/>
              <a:t>Усть-Сысольском</a:t>
            </a:r>
            <a:r>
              <a:rPr lang="ru-RU" b="1" dirty="0" smtClean="0"/>
              <a:t>, Великим Устюгом, Пинегой, Архангельском.</a:t>
            </a:r>
            <a:endParaRPr lang="ru-RU" dirty="0"/>
          </a:p>
        </p:txBody>
      </p:sp>
      <p:pic>
        <p:nvPicPr>
          <p:cNvPr id="5" name="Рисунок 4" descr="1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931" b="11931"/>
          <a:stretch>
            <a:fillRect/>
          </a:stretch>
        </p:blipFill>
        <p:spPr>
          <a:xfrm>
            <a:off x="683568" y="1124744"/>
            <a:ext cx="4206240" cy="420624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отрасли промышленности — лесозаготовительная, кожевенная (производство замши) и пищевая. Испокон веков на Печоре ловили рыбу. Сиг, </a:t>
            </a:r>
            <a:r>
              <a:rPr lang="ru-RU" dirty="0" err="1"/>
              <a:t>чир</a:t>
            </a:r>
            <a:r>
              <a:rPr lang="ru-RU" dirty="0"/>
              <a:t>, пелядь, омуль, ряпушка (в Усть-Цильме сохранено ее старорусское название - </a:t>
            </a:r>
            <a:r>
              <a:rPr lang="ru-RU" dirty="0" err="1"/>
              <a:t>зельдь</a:t>
            </a:r>
            <a:r>
              <a:rPr lang="ru-RU" dirty="0"/>
              <a:t>), нельма - белая рыба и главная хозяйка реки - семга рыба красная. Есть еще серая - язь, щука, окунь, плотва, карась. К серой рыбе в Усть-Цильме относятся снисходительно, а к ее лову - как к ребячьему баловству.</a:t>
            </a:r>
          </a:p>
        </p:txBody>
      </p:sp>
      <p:pic>
        <p:nvPicPr>
          <p:cNvPr id="4" name="Рисунок 3" descr="histo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068960"/>
            <a:ext cx="5472608" cy="338437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istory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344816" cy="576064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берестоплетение</a:t>
            </a:r>
            <a:endParaRPr lang="ru-RU" dirty="0"/>
          </a:p>
        </p:txBody>
      </p:sp>
      <p:pic>
        <p:nvPicPr>
          <p:cNvPr id="4" name="Содержимое 3" descr="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6768752" cy="4392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Сравните экономику и </a:t>
            </a:r>
            <a:r>
              <a:rPr lang="ru-RU" sz="2000" dirty="0" err="1" smtClean="0"/>
              <a:t>европы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Средневековье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XVIII</a:t>
            </a:r>
            <a:r>
              <a:rPr lang="ru-RU" dirty="0" smtClean="0"/>
              <a:t> век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711325"/>
          <a:ext cx="3521075" cy="4093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075"/>
              </a:tblGrid>
              <a:tr h="1364646">
                <a:tc>
                  <a:txBody>
                    <a:bodyPr/>
                    <a:lstStyle/>
                    <a:p>
                      <a:r>
                        <a:rPr lang="ru-RU" dirty="0" smtClean="0"/>
                        <a:t>Линия сравнения</a:t>
                      </a:r>
                      <a:endParaRPr lang="ru-RU" dirty="0"/>
                    </a:p>
                  </a:txBody>
                  <a:tcPr/>
                </a:tc>
              </a:tr>
              <a:tr h="136464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Промыслы и промышленность</a:t>
                      </a:r>
                      <a:endParaRPr lang="ru-RU" dirty="0"/>
                    </a:p>
                  </a:txBody>
                  <a:tcPr/>
                </a:tc>
              </a:tr>
              <a:tr h="1364646">
                <a:tc>
                  <a:txBody>
                    <a:bodyPr/>
                    <a:lstStyle/>
                    <a:p>
                      <a:r>
                        <a:rPr lang="ru-RU" dirty="0" smtClean="0"/>
                        <a:t>Сельское хозяйство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178300" y="1711325"/>
          <a:ext cx="3521076" cy="4093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538"/>
                <a:gridCol w="1760538"/>
              </a:tblGrid>
              <a:tr h="1364646">
                <a:tc>
                  <a:txBody>
                    <a:bodyPr/>
                    <a:lstStyle/>
                    <a:p>
                      <a:r>
                        <a:rPr lang="ru-RU" dirty="0" smtClean="0"/>
                        <a:t>Европа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Усть</a:t>
                      </a:r>
                      <a:r>
                        <a:rPr lang="ru-RU" dirty="0" smtClean="0"/>
                        <a:t> - </a:t>
                      </a:r>
                      <a:r>
                        <a:rPr lang="ru-RU" dirty="0" err="1" smtClean="0"/>
                        <a:t>Цильма</a:t>
                      </a:r>
                      <a:endParaRPr lang="ru-RU" dirty="0"/>
                    </a:p>
                  </a:txBody>
                  <a:tcPr/>
                </a:tc>
              </a:tr>
              <a:tr h="13646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46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Традиции села.</a:t>
            </a:r>
            <a:br>
              <a:rPr lang="ru-RU" dirty="0" smtClean="0"/>
            </a:br>
            <a:r>
              <a:rPr lang="ru-RU" dirty="0" smtClean="0"/>
              <a:t>Красная горка.</a:t>
            </a:r>
            <a:endParaRPr lang="ru-RU" dirty="0"/>
          </a:p>
        </p:txBody>
      </p:sp>
      <p:pic>
        <p:nvPicPr>
          <p:cNvPr id="6" name="Рисунок 5" descr="Kopija-P106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056784" cy="5133231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ozhdenie-Evy-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14312"/>
            <a:ext cx="7742634" cy="642937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Сегодня на праздник Красной горки приезжают туристы, ведь это искусство, сохранившееся в веках.</a:t>
            </a:r>
            <a:endParaRPr lang="ru-RU" sz="2000" dirty="0"/>
          </a:p>
        </p:txBody>
      </p:sp>
      <p:pic>
        <p:nvPicPr>
          <p:cNvPr id="3" name="Рисунок 2" descr="P1060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556792"/>
            <a:ext cx="7742634" cy="508689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846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Пятое столетье стоит на холмистом берегу  Печоры село Усть-Цильма.  Менялись времена и взгляды на окружающую действительность, но неизменными остаются свободолюбивый характер </a:t>
            </a:r>
            <a:r>
              <a:rPr lang="ru-RU" sz="2000" b="1" dirty="0" err="1"/>
              <a:t>устьцилемов</a:t>
            </a:r>
            <a:r>
              <a:rPr lang="ru-RU" sz="2000" b="1" dirty="0"/>
              <a:t> и их духовные ценности.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/>
              <a:t>Развивается религиозная и культурная жизнь Усть-Цильмы. Здесь действует молитвенный дом, сохраняются традиции моления в частных домах. Строится новый старообрядческий храм, который нужен последующим поколениям </a:t>
            </a:r>
            <a:r>
              <a:rPr lang="ru-RU" sz="2000" b="1" dirty="0" err="1"/>
              <a:t>устьцилемов</a:t>
            </a:r>
            <a:r>
              <a:rPr lang="ru-RU" sz="2000" b="1" dirty="0"/>
              <a:t>, как гарант староверия на Печоре. 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/>
              <a:t>Усть-Цилемский</a:t>
            </a:r>
            <a:r>
              <a:rPr lang="ru-RU" sz="2000" b="1" dirty="0"/>
              <a:t> край сегодня по праву можно назвать островком древнерусской культуры, где сохранились и бытуют традиционные обряды,  устои быта, богатые песенные традиции.</a:t>
            </a:r>
            <a:endParaRPr lang="ru-RU" sz="2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Архитектура.</a:t>
            </a:r>
            <a:endParaRPr lang="ru-RU" dirty="0"/>
          </a:p>
        </p:txBody>
      </p:sp>
      <p:pic>
        <p:nvPicPr>
          <p:cNvPr id="11" name="Содержимое 10" descr="history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3237" y="2262981"/>
            <a:ext cx="3429000" cy="3200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Староверческие церкви и обычаи бережно соблюдаются и передаются из поколения в поколение.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Край </a:t>
            </a:r>
            <a:r>
              <a:rPr lang="ru-RU" dirty="0" err="1" smtClean="0"/>
              <a:t>устьцилёмский</a:t>
            </a:r>
            <a:r>
              <a:rPr lang="ru-RU" dirty="0" smtClean="0"/>
              <a:t> суров и красив.</a:t>
            </a:r>
            <a:endParaRPr lang="ru-RU" dirty="0"/>
          </a:p>
        </p:txBody>
      </p:sp>
      <p:pic>
        <p:nvPicPr>
          <p:cNvPr id="6" name="Содержимое 5" descr="history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6857"/>
            <a:ext cx="3521075" cy="2652648"/>
          </a:xfrm>
        </p:spPr>
      </p:pic>
      <p:pic>
        <p:nvPicPr>
          <p:cNvPr id="9" name="Содержимое 8" descr="Торрепореиз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0973" y="2061813"/>
            <a:ext cx="2395728" cy="360273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Вернёмся к таблице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3" y="1556792"/>
          <a:ext cx="7344816" cy="45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136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Что хочу узнать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Что я знал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узнал</a:t>
                      </a:r>
                      <a:endParaRPr lang="ru-RU" dirty="0"/>
                    </a:p>
                  </a:txBody>
                  <a:tcPr/>
                </a:tc>
              </a:tr>
              <a:tr h="31323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Что вы знаете об этом природном памятнике?</a:t>
            </a:r>
          </a:p>
          <a:p>
            <a:r>
              <a:rPr lang="ru-RU" dirty="0" smtClean="0"/>
              <a:t>Где он расположен?</a:t>
            </a:r>
          </a:p>
          <a:p>
            <a:r>
              <a:rPr lang="ru-RU" dirty="0" smtClean="0"/>
              <a:t>Какая легенда рассказывает о его появлении?</a:t>
            </a:r>
          </a:p>
          <a:p>
            <a:r>
              <a:rPr lang="ru-RU" dirty="0" smtClean="0"/>
              <a:t>Вы бывали там?</a:t>
            </a:r>
            <a:endParaRPr lang="ru-RU" dirty="0"/>
          </a:p>
        </p:txBody>
      </p:sp>
      <p:pic>
        <p:nvPicPr>
          <p:cNvPr id="5" name="Содержимое 4" descr="Торрепореиз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3816423" cy="518457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272808" cy="5040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Изделия из дерева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333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416824" cy="47411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344816" cy="5832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Ткачество и ковроткачество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416824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128791" cy="5760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Лозоплетение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55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6840759" cy="4680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</TotalTime>
  <Words>545</Words>
  <Application>Microsoft Office PowerPoint</Application>
  <PresentationFormat>Экран (4:3)</PresentationFormat>
  <Paragraphs>71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Изящная</vt:lpstr>
      <vt:lpstr>Краеведение 6 класс Страхова Нина Павлиновна</vt:lpstr>
      <vt:lpstr>Какой промысел здесь представлен?</vt:lpstr>
      <vt:lpstr>берестоплетение</vt:lpstr>
      <vt:lpstr>Слайд 4</vt:lpstr>
      <vt:lpstr>Изделия из дерева </vt:lpstr>
      <vt:lpstr>Слайд 6</vt:lpstr>
      <vt:lpstr>Ткачество и ковроткачество </vt:lpstr>
      <vt:lpstr>Слайд 8</vt:lpstr>
      <vt:lpstr>Лозоплетение </vt:lpstr>
      <vt:lpstr>Слайд 10</vt:lpstr>
      <vt:lpstr>Лоскутное шитьё </vt:lpstr>
      <vt:lpstr>Слайд 12</vt:lpstr>
      <vt:lpstr>Узорчатое вязание </vt:lpstr>
      <vt:lpstr>Слайд 14</vt:lpstr>
      <vt:lpstr>На какие вопросы я хотел бы получить ответы на данном уроке?</vt:lpstr>
      <vt:lpstr>План урока:</vt:lpstr>
      <vt:lpstr>Слайд 17</vt:lpstr>
      <vt:lpstr> Усть-Цильма – одно из самых древних сел Европейского севера, а Усть-Цилемский район относится к территориям, которые человек начал заселять за несколько тысячелетий до нашей эры. </vt:lpstr>
      <vt:lpstr>1.География села.</vt:lpstr>
      <vt:lpstr>Границы края</vt:lpstr>
      <vt:lpstr>Животный  и растительный мир.</vt:lpstr>
      <vt:lpstr>Слайд 22</vt:lpstr>
      <vt:lpstr>Год основания села 1542</vt:lpstr>
      <vt:lpstr>Ластка стоял во главе нескольких новгородских семей, вскоре к ним присоединились мезенцы и пинежане, для которых бассейн Цильмы издавна служил местом промысла. Основным занятием слобожан были рыбный и охотничий промыслы. Земледелие и скотоводство на первом этапе заселения  края играли незначительную роль в жизнедеятельности населения. </vt:lpstr>
      <vt:lpstr>Слайд 25</vt:lpstr>
      <vt:lpstr>Староверы-старообрядцы</vt:lpstr>
      <vt:lpstr>3.Торговля   </vt:lpstr>
      <vt:lpstr>Слайд 28</vt:lpstr>
      <vt:lpstr>Слайд 29</vt:lpstr>
      <vt:lpstr>Сравните экономику и европы   </vt:lpstr>
      <vt:lpstr>Традиции села. Красная горка.</vt:lpstr>
      <vt:lpstr>Слайд 32</vt:lpstr>
      <vt:lpstr>Сегодня на праздник Красной горки приезжают туристы, ведь это искусство, сохранившееся в веках.</vt:lpstr>
      <vt:lpstr>Слайд 34</vt:lpstr>
      <vt:lpstr>Архитектура.</vt:lpstr>
      <vt:lpstr>Край устьцилёмский суров и красив.</vt:lpstr>
      <vt:lpstr>Вернёмся к таблице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Страхова</dc:creator>
  <cp:lastModifiedBy>Страхова</cp:lastModifiedBy>
  <cp:revision>16</cp:revision>
  <dcterms:created xsi:type="dcterms:W3CDTF">2012-12-09T05:10:46Z</dcterms:created>
  <dcterms:modified xsi:type="dcterms:W3CDTF">2012-12-09T06:51:48Z</dcterms:modified>
</cp:coreProperties>
</file>