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6920-6FA4-4D54-A043-830DFADF0625}" type="datetimeFigureOut">
              <a:rPr lang="ru-RU" smtClean="0"/>
              <a:pPr/>
              <a:t>02.09.2010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D26C-C92D-42C4-B7FF-543865BE4C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6920-6FA4-4D54-A043-830DFADF0625}" type="datetimeFigureOut">
              <a:rPr lang="ru-RU" smtClean="0"/>
              <a:pPr/>
              <a:t>02.09.2010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D26C-C92D-42C4-B7FF-543865BE4C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6920-6FA4-4D54-A043-830DFADF0625}" type="datetimeFigureOut">
              <a:rPr lang="ru-RU" smtClean="0"/>
              <a:pPr/>
              <a:t>02.09.2010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D26C-C92D-42C4-B7FF-543865BE4C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6920-6FA4-4D54-A043-830DFADF0625}" type="datetimeFigureOut">
              <a:rPr lang="ru-RU" smtClean="0"/>
              <a:pPr/>
              <a:t>02.09.2010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D26C-C92D-42C4-B7FF-543865BE4C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6920-6FA4-4D54-A043-830DFADF0625}" type="datetimeFigureOut">
              <a:rPr lang="ru-RU" smtClean="0"/>
              <a:pPr/>
              <a:t>02.09.2010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D26C-C92D-42C4-B7FF-543865BE4C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6920-6FA4-4D54-A043-830DFADF0625}" type="datetimeFigureOut">
              <a:rPr lang="ru-RU" smtClean="0"/>
              <a:pPr/>
              <a:t>02.09.2010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D26C-C92D-42C4-B7FF-543865BE4C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6920-6FA4-4D54-A043-830DFADF0625}" type="datetimeFigureOut">
              <a:rPr lang="ru-RU" smtClean="0"/>
              <a:pPr/>
              <a:t>02.09.2010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D26C-C92D-42C4-B7FF-543865BE4C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6920-6FA4-4D54-A043-830DFADF0625}" type="datetimeFigureOut">
              <a:rPr lang="ru-RU" smtClean="0"/>
              <a:pPr/>
              <a:t>02.09.2010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D26C-C92D-42C4-B7FF-543865BE4C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6920-6FA4-4D54-A043-830DFADF0625}" type="datetimeFigureOut">
              <a:rPr lang="ru-RU" smtClean="0"/>
              <a:pPr/>
              <a:t>02.09.2010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D26C-C92D-42C4-B7FF-543865BE4C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6920-6FA4-4D54-A043-830DFADF0625}" type="datetimeFigureOut">
              <a:rPr lang="ru-RU" smtClean="0"/>
              <a:pPr/>
              <a:t>02.09.2010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D26C-C92D-42C4-B7FF-543865BE4C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6920-6FA4-4D54-A043-830DFADF0625}" type="datetimeFigureOut">
              <a:rPr lang="ru-RU" smtClean="0"/>
              <a:pPr/>
              <a:t>02.09.2010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D26C-C92D-42C4-B7FF-543865BE4C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86920-6FA4-4D54-A043-830DFADF0625}" type="datetimeFigureOut">
              <a:rPr lang="ru-RU" smtClean="0"/>
              <a:pPr/>
              <a:t>02.09.2010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6D26C-C92D-42C4-B7FF-543865BE4CC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omb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User\Desktop\&#1084;&#1091;&#1079;&#1099;&#1082;&#1072;\&#1047;&#1074;&#1091;&#1082;&#1080;%20&#1080;%20&#1084;&#1091;&#1079;&#1099;&#1082;&#1072;\001%20&#1052;.%20&#1060;&#1086;&#1084;&#1080;&#1085;%20-%20&#1042;&#1089;&#1077;%20&#1073;&#1091;&#1076;&#1077;&#1090;%20&#1093;&#1086;&#1088;&#1086;&#1096;&#1086;.mp3" TargetMode="External"/><Relationship Id="rId4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gif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User\Desktop\Для презентаций\анимашки\globus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16"/>
          </a:xfrm>
          <a:prstGeom prst="rect">
            <a:avLst/>
          </a:prstGeom>
          <a:noFill/>
        </p:spPr>
      </p:pic>
      <p:pic>
        <p:nvPicPr>
          <p:cNvPr id="3075" name="Picture 3" descr="C:\Users\User\Desktop\Для презентаций\анимашки\zvz14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72313" y="4953000"/>
            <a:ext cx="1971687" cy="1905000"/>
          </a:xfrm>
          <a:prstGeom prst="rect">
            <a:avLst/>
          </a:prstGeom>
          <a:noFill/>
        </p:spPr>
      </p:pic>
      <p:pic>
        <p:nvPicPr>
          <p:cNvPr id="3076" name="Picture 4" descr="C:\Users\User\Desktop\Для презентаций\анимашки\zvz18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2018874" cy="1785926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Для презентаций\126 фоны для презентаций\notebook_b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Вы опаздываете на первый урок…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А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соберётесь за пять минут – и бегом на занятия,</a:t>
            </a:r>
          </a:p>
          <a:p>
            <a:pPr>
              <a:buNone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Б) пойдёте ко второму уроку,</a:t>
            </a:r>
          </a:p>
          <a:p>
            <a:pPr>
              <a:buNone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В) решите, что это судьба, и повернётесь на другой бок,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Г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вы никогда не опаздываете на занятия.</a:t>
            </a:r>
          </a:p>
          <a:p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Для презентаций\126 фоны для презентаций\notebook_b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Приятель просит помочь ему, но у вас самих не столь успешно идут дела по этому предмету. Вы…</a:t>
            </a:r>
          </a:p>
          <a:p>
            <a:pPr>
              <a:buNone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А) так ему и скажете,</a:t>
            </a:r>
          </a:p>
          <a:p>
            <a:pPr>
              <a:buNone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Б) посоветуете, к кому обратиться,</a:t>
            </a:r>
          </a:p>
          <a:p>
            <a:pPr>
              <a:buNone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В) попробуете разобраться в предмете, чтобы потом ему всё растолковать,</a:t>
            </a:r>
          </a:p>
          <a:p>
            <a:pPr>
              <a:buNone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Г) вместе с ним займётесь изготовлением шпаргалок.</a:t>
            </a:r>
          </a:p>
          <a:p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Для презентаций\126 фоны для презентаций\notebook_b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У вас нет времени выучить уроки. Вы…</a:t>
            </a:r>
          </a:p>
          <a:p>
            <a:pPr>
              <a:buNone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А) просмотрите материал на перемене,</a:t>
            </a:r>
          </a:p>
          <a:p>
            <a:pPr>
              <a:buNone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Б) прогуляете урок,</a:t>
            </a:r>
          </a:p>
          <a:p>
            <a:pPr>
              <a:buNone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В) авось не спросят,</a:t>
            </a:r>
          </a:p>
          <a:p>
            <a:pPr>
              <a:buNone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Г) досидите до часа ночи, но выучите!</a:t>
            </a:r>
          </a:p>
          <a:p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Для презентаций\126 фоны для презентаций\notebook_b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 Если вы не поймёте домашнее задание, то…</a:t>
            </a:r>
          </a:p>
          <a:p>
            <a:pPr>
              <a:buNone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А) попросите преподавателя его разъяснить,</a:t>
            </a:r>
          </a:p>
          <a:p>
            <a:pPr>
              <a:buNone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Б) попробуете разобраться самостоятельно, </a:t>
            </a:r>
          </a:p>
          <a:p>
            <a:pPr>
              <a:buNone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В) не выполните его,</a:t>
            </a:r>
          </a:p>
          <a:p>
            <a:pPr>
              <a:buNone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Г) обратитесь за помощью к приятелю.</a:t>
            </a:r>
          </a:p>
          <a:p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Для презентаций\126 фоны для презентаций\notebook_b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2386" cy="1143000"/>
          </a:xfrm>
        </p:spPr>
        <p:txBody>
          <a:bodyPr>
            <a:prstTxWarp prst="textPlain">
              <a:avLst/>
            </a:prstTxWarp>
          </a:bodyPr>
          <a:lstStyle/>
          <a:p>
            <a:r>
              <a:rPr lang="ru-RU" b="1" dirty="0" smtClean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Подсчитайте очки</a:t>
            </a:r>
            <a:endParaRPr lang="ru-RU" b="1" dirty="0">
              <a:ln>
                <a:solidFill>
                  <a:srgbClr val="FFFF00"/>
                </a:solidFill>
              </a:ln>
              <a:solidFill>
                <a:srgbClr val="C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357300"/>
          <a:ext cx="8229600" cy="5490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6429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Calibri"/>
                        </a:rPr>
                        <a:t>№ вопроса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Calibri"/>
                        </a:rPr>
                        <a:t>а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Calibri"/>
                        </a:rPr>
                        <a:t>б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Calibri"/>
                        </a:rPr>
                        <a:t>в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Calibri"/>
                        </a:rPr>
                        <a:t>г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95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ru-RU" sz="4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ru-RU" sz="4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ru-RU" sz="4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ru-RU" sz="4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ru-RU" sz="4000" b="1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95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ru-RU" sz="4000" b="1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ru-RU" sz="4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ru-RU" sz="4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ru-RU" sz="4000" b="1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ru-RU" sz="4000" b="1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95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ru-RU" sz="4000" b="1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ru-RU" sz="4000" b="1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ru-RU" sz="4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ru-RU" sz="4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ru-RU" sz="4000" b="1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95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ru-RU" sz="4000" b="1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ru-RU" sz="4000" b="1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ru-RU" sz="4000" b="1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ru-RU" sz="4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ru-RU" sz="4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95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ru-RU" sz="4000" b="1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ru-RU" sz="4000" b="1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ru-RU" sz="4000" b="1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ru-RU" sz="4000" b="1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ru-RU" sz="4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Для презентаций\126 фоны для презентаций\notebook_b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14290"/>
            <a:ext cx="6257940" cy="989034"/>
          </a:xfrm>
        </p:spPr>
        <p:txBody>
          <a:bodyPr>
            <a:prstTxWarp prst="textPlain">
              <a:avLst/>
            </a:prstTxWarp>
          </a:bodyPr>
          <a:lstStyle/>
          <a:p>
            <a:r>
              <a:rPr lang="ru-RU" b="1" dirty="0" smtClean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Итого</a:t>
            </a:r>
            <a:endParaRPr lang="ru-RU" b="1" dirty="0">
              <a:ln>
                <a:solidFill>
                  <a:srgbClr val="FFFF00"/>
                </a:solidFill>
              </a:ln>
              <a:solidFill>
                <a:srgbClr val="C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00200"/>
            <a:ext cx="8572560" cy="4972072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17 до 20 очков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Часто вы или по невнимательности, или от чрезмерного усердия выполняете много совершенно ненужной работы, а потом удивляетесь, почему у вас не остаётся ни одной свободной минутки. Научитесь выбирать, что для вас действительно важно. При такой нагрузке даже у машины, в конце концов, все провода перегорят.</a:t>
            </a:r>
          </a:p>
          <a:p>
            <a:pPr algn="just">
              <a:buNone/>
            </a:pP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pPr algn="just">
              <a:buNone/>
            </a:pPr>
            <a:r>
              <a:rPr lang="ru-RU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13 до 16 очков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Вы умете рационально подходить к задачам, которые стоят перед вами, и правильно распределяете своё время.  Ваш распорядок дня нельзя назвать строгим, но обычно вы успеваете сделать всё, что нужно, и полноценно отдохнуть. Так держать!</a:t>
            </a:r>
          </a:p>
          <a:p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Для презентаций\126 фоны для презентаций\notebook_b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28"/>
            <a:ext cx="9001156" cy="6572272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9 до 12 очков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Вы всё делаете в последний момент, и в результате ничего не успеваете. Если причина кроется в лени, то поймите, что не столько упрощаете, сколько осложняете себе жизнь. Если вы просто забывчивы, составьте план действий на весь месяц и периодически в него заглядывайте.</a:t>
            </a:r>
          </a:p>
          <a:p>
            <a:pPr algn="just"/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ru-RU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5 до 8 очков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Вы предпочитаете вообще не заниматься своими учебными делами: пусть всё как-нибудь улаживается при минимальном участии с вашей стороны. Возможно, это потому, что ваши интересы не имеют с учёбой ничего общего, и вы не хотите лишний раз даже думать о ней, а своё драгоценное время тратите на что-нибудь более увлекательное. Но если это ваш жизненный принцип, учтите: проблемы очень редко решаются сами собой, и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один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прекрасный день они, как в ужастике, могут выпрыгнуть из-за угла и навалиться на вас всем скопом. </a:t>
            </a:r>
          </a:p>
          <a:p>
            <a:pPr algn="just">
              <a:buNone/>
            </a:pP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User\Desktop\Для презентаций\126 фоны для презентаций\лист тетрад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2565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3154362"/>
          </a:xfrm>
        </p:spPr>
        <p:txBody>
          <a:bodyPr>
            <a:prstTxWarp prst="textWave4">
              <a:avLst>
                <a:gd name="adj1" fmla="val 6250"/>
                <a:gd name="adj2" fmla="val 4274"/>
              </a:avLst>
            </a:prstTxWarp>
          </a:bodyPr>
          <a:lstStyle/>
          <a:p>
            <a:r>
              <a:rPr lang="ru-RU" b="1" dirty="0" smtClean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Куда же девается время?</a:t>
            </a:r>
            <a:endParaRPr lang="ru-RU" b="1" dirty="0">
              <a:ln>
                <a:solidFill>
                  <a:srgbClr val="FFFF00"/>
                </a:solidFill>
              </a:ln>
              <a:solidFill>
                <a:srgbClr val="C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Человек </a:t>
            </a:r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1/3 времени спит, 1/12 – ест, 1/12 - едет в транспорте, 1/20 – читает развлекательную литературу, 1/18 – смотрит телевизор, 1/15 – почёсывается, зевает, переходит с места на место, думает, что бы поделать, и так далее.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xit" presetSubtype="8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User\Desktop\Для презентаций\126 фоны для презентаций\1226571681_12422-x1iV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68346"/>
          </a:xfrm>
        </p:spPr>
        <p:txBody>
          <a:bodyPr>
            <a:prstTxWarp prst="textPlain">
              <a:avLst>
                <a:gd name="adj" fmla="val 53077"/>
              </a:avLst>
            </a:prstTxWarp>
          </a:bodyPr>
          <a:lstStyle/>
          <a:p>
            <a:r>
              <a:rPr lang="ru-RU" b="1" dirty="0" smtClean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Немного юмора</a:t>
            </a:r>
            <a:endParaRPr lang="ru-RU" b="1" dirty="0">
              <a:ln>
                <a:solidFill>
                  <a:srgbClr val="FFFF00"/>
                </a:solidFill>
              </a:ln>
              <a:solidFill>
                <a:srgbClr val="C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6072206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7.00 – подъём</a:t>
            </a:r>
          </a:p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7.30 – подъём</a:t>
            </a:r>
          </a:p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8.00 – подъём</a:t>
            </a:r>
          </a:p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9.00 – подъём</a:t>
            </a:r>
          </a:p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10.45 – первое окно в лекциях (прорубается каждым студентом самостоятельно)</a:t>
            </a:r>
          </a:p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12.00 – обед</a:t>
            </a:r>
          </a:p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12.30 – тихий час (иногда дома, чаще – на лекции)</a:t>
            </a:r>
          </a:p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17.00 – пришёл Миша, попросил денег взаймы до стипендии</a:t>
            </a:r>
          </a:p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18.00 – Миша взял 2 копейки и ушёл</a:t>
            </a:r>
          </a:p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19.00 – у входа в общежитие. Нины нет.</a:t>
            </a:r>
          </a:p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20.00 – Нины нет</a:t>
            </a:r>
          </a:p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21.00 – Нины нет</a:t>
            </a:r>
          </a:p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22.00 – Нина пришла с высоким блондином</a:t>
            </a:r>
          </a:p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23.00 – вечерние игры и развлечения</a:t>
            </a:r>
          </a:p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24.00 – делаю домашнее задание</a:t>
            </a:r>
          </a:p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25.00 – домашнее задание</a:t>
            </a:r>
          </a:p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26.00 – задание.</a:t>
            </a:r>
          </a:p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Около 27.00 - отбой</a:t>
            </a:r>
          </a:p>
          <a:p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1000"/>
                            </p:stCondLst>
                            <p:childTnLst>
                              <p:par>
                                <p:cTn id="33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4000"/>
                            </p:stCondLst>
                            <p:childTnLst>
                              <p:par>
                                <p:cTn id="37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7000"/>
                            </p:stCondLst>
                            <p:childTnLst>
                              <p:par>
                                <p:cTn id="41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0"/>
                            </p:stCondLst>
                            <p:childTnLst>
                              <p:par>
                                <p:cTn id="45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3000"/>
                            </p:stCondLst>
                            <p:childTnLst>
                              <p:par>
                                <p:cTn id="49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6000"/>
                            </p:stCondLst>
                            <p:childTnLst>
                              <p:par>
                                <p:cTn id="53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9000"/>
                            </p:stCondLst>
                            <p:childTnLst>
                              <p:par>
                                <p:cTn id="57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2000"/>
                            </p:stCondLst>
                            <p:childTnLst>
                              <p:par>
                                <p:cTn id="61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5000"/>
                            </p:stCondLst>
                            <p:childTnLst>
                              <p:par>
                                <p:cTn id="65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8000"/>
                            </p:stCondLst>
                            <p:childTnLst>
                              <p:par>
                                <p:cTn id="69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1000"/>
                            </p:stCondLst>
                            <p:childTnLst>
                              <p:par>
                                <p:cTn id="73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User\Desktop\Для презентаций\126 фоны для презентаций\530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95" y="136"/>
            <a:ext cx="9146296" cy="685786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</a:t>
            </a:r>
            <a:r>
              <a:rPr lang="ru-RU" sz="6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 все люди говорили о деле, на земле установилась бы </a:t>
            </a:r>
            <a:r>
              <a:rPr lang="ru-RU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тишина</a:t>
            </a:r>
            <a:endParaRPr lang="ru-RU" sz="6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Для презентаций\126 фоны для презентаций\BlueFi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txBody>
          <a:bodyPr>
            <a:prstTxWarp prst="textPlain">
              <a:avLst/>
            </a:prstTxWarp>
          </a:bodyPr>
          <a:lstStyle/>
          <a:p>
            <a:r>
              <a:rPr lang="ru-RU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Давайте обсудим</a:t>
            </a:r>
            <a:endParaRPr lang="ru-RU" b="1" dirty="0">
              <a:ln>
                <a:solidFill>
                  <a:srgbClr val="FFFF00"/>
                </a:solidFill>
              </a:ln>
              <a:solidFill>
                <a:srgbClr val="FF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2357430"/>
            <a:ext cx="7558118" cy="4143404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b="1" dirty="0" smtClean="0">
                <a:solidFill>
                  <a:srgbClr val="C00000"/>
                </a:solidFill>
              </a:rPr>
              <a:t>1. </a:t>
            </a:r>
            <a:r>
              <a:rPr lang="ru-RU" b="1" dirty="0">
                <a:solidFill>
                  <a:srgbClr val="C00000"/>
                </a:solidFill>
              </a:rPr>
              <a:t>Осознанно ли вы пошли учиться в 10 класс?</a:t>
            </a:r>
          </a:p>
          <a:p>
            <a:pPr algn="r"/>
            <a:r>
              <a:rPr lang="ru-RU" b="1" dirty="0" smtClean="0">
                <a:solidFill>
                  <a:srgbClr val="C00000"/>
                </a:solidFill>
              </a:rPr>
              <a:t>2. </a:t>
            </a:r>
            <a:r>
              <a:rPr lang="ru-RU" b="1" dirty="0">
                <a:solidFill>
                  <a:srgbClr val="C00000"/>
                </a:solidFill>
              </a:rPr>
              <a:t>Что вы ждёте от учёбы в старших классах нашей школы?</a:t>
            </a:r>
          </a:p>
          <a:p>
            <a:pPr algn="r"/>
            <a:r>
              <a:rPr lang="ru-RU" b="1" dirty="0" smtClean="0">
                <a:solidFill>
                  <a:srgbClr val="C00000"/>
                </a:solidFill>
              </a:rPr>
              <a:t>3. Какой </a:t>
            </a:r>
            <a:r>
              <a:rPr lang="ru-RU" b="1" dirty="0">
                <a:solidFill>
                  <a:srgbClr val="C00000"/>
                </a:solidFill>
              </a:rPr>
              <a:t>вопрос вы должны задать себе самим для того, чтобы с помощью ответа на этот вопрос попытаться добиться высоких результатов в учебной деятельности?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Users\User\Desktop\Для презентаций\126 фоны для презентаций\530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59"/>
            <a:ext cx="9144000" cy="685614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algn="ctr">
              <a:buNone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Ульрих </a:t>
            </a:r>
            <a:r>
              <a:rPr lang="ru-RU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Зиверт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«Умение распоряжаться временем – один из важнейших факторов, предопределяющих успех или неудачу».</a:t>
            </a:r>
          </a:p>
          <a:p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Users\User\Desktop\Для презентаций\126 фоны для презентаций\53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357298"/>
            <a:ext cx="8229600" cy="2940048"/>
          </a:xfrm>
        </p:spPr>
        <p:txBody>
          <a:bodyPr>
            <a:prstTxWarp prst="textPlain">
              <a:avLst>
                <a:gd name="adj" fmla="val 54444"/>
              </a:avLst>
            </a:prstTxWarp>
            <a:normAutofit/>
          </a:bodyPr>
          <a:lstStyle/>
          <a:p>
            <a:r>
              <a:rPr lang="ru-RU" b="1" dirty="0" smtClean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Назовите «ловушки» времени, или «поглотители» времени</a:t>
            </a:r>
            <a:endParaRPr lang="ru-RU" b="1" dirty="0">
              <a:ln>
                <a:solidFill>
                  <a:srgbClr val="FFFF00"/>
                </a:solidFill>
              </a:ln>
              <a:solidFill>
                <a:srgbClr val="C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xit" presetSubtype="8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Для презентаций\126 фоны для презентаций\53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14290"/>
            <a:ext cx="8572528" cy="664371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Нечёткая постановка дела.</a:t>
            </a:r>
          </a:p>
          <a:p>
            <a:pPr>
              <a:buNone/>
            </a:pPr>
            <a:r>
              <a:rPr lang="ru-RU" sz="1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Отсутствие приоритета в делах.</a:t>
            </a:r>
          </a:p>
          <a:p>
            <a:pPr>
              <a:buNone/>
            </a:pPr>
            <a:r>
              <a:rPr lang="ru-RU" sz="1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Попытка слишком много сделать за один раз.</a:t>
            </a:r>
          </a:p>
          <a:p>
            <a:pPr>
              <a:buNone/>
            </a:pPr>
            <a:r>
              <a:rPr lang="ru-RU" sz="1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Отсутствие полного представления о предстоящих задачах и путях </a:t>
            </a:r>
            <a:r>
              <a:rPr lang="ru-RU" sz="1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их решения</a:t>
            </a:r>
            <a:r>
              <a:rPr lang="ru-RU" sz="1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None/>
            </a:pPr>
            <a:r>
              <a:rPr lang="ru-RU" sz="1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Плохое планирование своей деятельности.</a:t>
            </a:r>
          </a:p>
          <a:p>
            <a:pPr>
              <a:buNone/>
            </a:pPr>
            <a:r>
              <a:rPr lang="ru-RU" sz="1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Личная неорганизованность.</a:t>
            </a:r>
          </a:p>
          <a:p>
            <a:pPr>
              <a:buNone/>
            </a:pPr>
            <a:r>
              <a:rPr lang="ru-RU" sz="1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Чрезмерное чтение.</a:t>
            </a:r>
          </a:p>
          <a:p>
            <a:pPr>
              <a:buNone/>
            </a:pPr>
            <a:r>
              <a:rPr lang="ru-RU" sz="1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Поиски записей, памятных записок, адресов, телефонных номеров.</a:t>
            </a:r>
          </a:p>
          <a:p>
            <a:pPr>
              <a:buNone/>
            </a:pPr>
            <a:r>
              <a:rPr lang="ru-RU" sz="1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Отрывающие от дел ненужные телефонные разговоры.</a:t>
            </a:r>
          </a:p>
          <a:p>
            <a:pPr>
              <a:buNone/>
            </a:pPr>
            <a:r>
              <a:rPr lang="ru-RU" sz="1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 Неспособность сказать «нет».</a:t>
            </a:r>
          </a:p>
          <a:p>
            <a:pPr>
              <a:buNone/>
            </a:pPr>
            <a:r>
              <a:rPr lang="ru-RU" sz="1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11. Отсутствие самодисциплины.</a:t>
            </a:r>
          </a:p>
          <a:p>
            <a:pPr>
              <a:buNone/>
            </a:pPr>
            <a:r>
              <a:rPr lang="ru-RU" sz="1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12. Неумение довести дело до конца.</a:t>
            </a:r>
          </a:p>
          <a:p>
            <a:pPr>
              <a:buNone/>
            </a:pPr>
            <a:r>
              <a:rPr lang="ru-RU" sz="1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13. Излишняя коммуникабельность.</a:t>
            </a:r>
          </a:p>
          <a:p>
            <a:pPr>
              <a:buNone/>
            </a:pPr>
            <a:r>
              <a:rPr lang="ru-RU" sz="1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 Синдром «откладывания».</a:t>
            </a:r>
          </a:p>
          <a:p>
            <a:pPr>
              <a:buNone/>
            </a:pPr>
            <a:r>
              <a:rPr lang="ru-RU" sz="1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15. Желание знать все факты.</a:t>
            </a:r>
          </a:p>
          <a:p>
            <a:pPr>
              <a:buNone/>
            </a:pPr>
            <a:r>
              <a:rPr lang="ru-RU" sz="1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16. Длительное ожидание (например, условленной встречи).</a:t>
            </a:r>
          </a:p>
          <a:p>
            <a:pPr>
              <a:buNone/>
            </a:pPr>
            <a:r>
              <a:rPr lang="ru-RU" sz="1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17. Спешка, нетерпение.</a:t>
            </a:r>
          </a:p>
          <a:p>
            <a:pPr>
              <a:buNone/>
            </a:pPr>
            <a:r>
              <a:rPr lang="ru-RU" sz="1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18. Незапланированные встречи.</a:t>
            </a:r>
          </a:p>
          <a:p>
            <a:pPr>
              <a:buNone/>
            </a:pPr>
            <a:endParaRPr lang="ru-RU" sz="19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10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 tmFilter="0, 0; .2, .5; .8, .5; 1, 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100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 tmFilter="0, 0; .2, .5; .8, .5; 1, 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1000" autoRev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 tmFilter="0, 0; .2, .5; .8, .5; 1, 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1000" autoRev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 tmFilter="0, 0; .2, .5; .8, .5; 1, 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1000" autoRev="1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4000"/>
                            </p:stCondLst>
                            <p:childTnLst>
                              <p:par>
                                <p:cTn id="53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6000"/>
                            </p:stCondLst>
                            <p:childTnLst>
                              <p:par>
                                <p:cTn id="57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 tmFilter="0, 0; .2, .5; .8, .5; 1, 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1000" autoRev="1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8000"/>
                            </p:stCondLst>
                            <p:childTnLst>
                              <p:par>
                                <p:cTn id="61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 tmFilter="0, 0; .2, .5; .8, .5; 1, 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1000" autoRev="1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0"/>
                            </p:stCondLst>
                            <p:childTnLst>
                              <p:par>
                                <p:cTn id="6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 tmFilter="0, 0; .2, .5; .8, .5; 1, 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1000" autoRev="1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2000"/>
                            </p:stCondLst>
                            <p:childTnLst>
                              <p:par>
                                <p:cTn id="6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 tmFilter="0, 0; .2, .5; .8, .5; 1, 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1000" autoRev="1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4000"/>
                            </p:stCondLst>
                            <p:childTnLst>
                              <p:par>
                                <p:cTn id="73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2000" tmFilter="0, 0; .2, .5; .8, .5; 1, 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1000" autoRev="1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Для презентаций\126 фоны для презентаций\530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00042"/>
            <a:ext cx="8643998" cy="58579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Точность </a:t>
            </a:r>
            <a:r>
              <a:rPr lang="ru-RU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вежливость королей</a:t>
            </a:r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".</a:t>
            </a:r>
          </a:p>
          <a:p>
            <a:pPr algn="ctr">
              <a:buNone/>
            </a:pPr>
            <a:endParaRPr lang="ru-RU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"Говори короче, ты не Гоголь!" </a:t>
            </a:r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buNone/>
            </a:pPr>
            <a:endParaRPr lang="ru-RU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"Как, ты </a:t>
            </a:r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ещё </a:t>
            </a:r>
            <a:r>
              <a:rPr lang="ru-RU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ушел?"</a:t>
            </a:r>
          </a:p>
        </p:txBody>
      </p:sp>
      <p:pic>
        <p:nvPicPr>
          <p:cNvPr id="5" name="001 М. Фомин - Все будет хорошо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72396" y="5143512"/>
            <a:ext cx="1019180" cy="1019180"/>
          </a:xfrm>
          <a:prstGeom prst="rect">
            <a:avLst/>
          </a:prstGeo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20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Для презентаций\126 фоны для презентаций\53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Тот</a:t>
            </a:r>
            <a:r>
              <a:rPr lang="ru-RU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кто позволяет ускользать своему времени, выпускает из рук свою жизнь, тот, кто держит в руках свое время, держит в руках свою </a:t>
            </a:r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жизнь. </a:t>
            </a:r>
          </a:p>
          <a:p>
            <a:pPr algn="r"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Алан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Лэкейн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Для презентаций\126 фоны для презентаций\BlueFi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929718" cy="6357982"/>
          </a:xfrm>
        </p:spPr>
        <p:txBody>
          <a:bodyPr>
            <a:noAutofit/>
          </a:bodyPr>
          <a:lstStyle/>
          <a:p>
            <a:r>
              <a:rPr lang="ru-RU" sz="3000" b="1" dirty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Находите время для РАБОТЫ - это условие успеха.</a:t>
            </a:r>
          </a:p>
          <a:p>
            <a:r>
              <a:rPr lang="ru-RU" sz="3000" b="1" dirty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Находите время для РАЗМЫШЛЕНИЙ - это источник силы.</a:t>
            </a:r>
          </a:p>
          <a:p>
            <a:r>
              <a:rPr lang="ru-RU" sz="3000" b="1" dirty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Находите время для ИГРЫ - это секрет молодости.</a:t>
            </a:r>
          </a:p>
          <a:p>
            <a:r>
              <a:rPr lang="ru-RU" sz="3000" b="1" dirty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Находите время для ЧТЕНИЯ - это основа знаний.</a:t>
            </a:r>
          </a:p>
          <a:p>
            <a:r>
              <a:rPr lang="ru-RU" sz="3000" b="1" dirty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Находите время для ДРУЖБЫ - это условие счастья.</a:t>
            </a:r>
          </a:p>
          <a:p>
            <a:r>
              <a:rPr lang="ru-RU" sz="3000" b="1" dirty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Находите время для МЕЧТЫ - это путь к звездам.</a:t>
            </a:r>
          </a:p>
          <a:p>
            <a:r>
              <a:rPr lang="ru-RU" sz="3000" b="1" dirty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Находите время для ЛЮБВИ - это истинная радость жизни.</a:t>
            </a:r>
          </a:p>
          <a:p>
            <a:r>
              <a:rPr lang="ru-RU" sz="3000" b="1" dirty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Находите время для Веселья - это муза души.</a:t>
            </a:r>
          </a:p>
          <a:p>
            <a:pPr>
              <a:buNone/>
            </a:pPr>
            <a:r>
              <a:rPr lang="ru-RU" sz="3000" b="1" dirty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endParaRPr lang="ru-RU" sz="30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Users\User\Desktop\Для презентаций\анимашки\mp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0"/>
            <a:ext cx="9144000" cy="685801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>
            <a:prstTxWarp prst="textWave1">
              <a:avLst/>
            </a:prstTxWarp>
          </a:bodyPr>
          <a:lstStyle/>
          <a:p>
            <a:pPr algn="ctr">
              <a:buNone/>
            </a:pPr>
            <a:r>
              <a:rPr lang="ru-RU" b="1" dirty="0" smtClean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напоследок </a:t>
            </a:r>
          </a:p>
          <a:p>
            <a:pPr algn="ctr">
              <a:buNone/>
            </a:pPr>
            <a:r>
              <a:rPr lang="ru-RU" b="1" dirty="0" smtClean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скажу…</a:t>
            </a:r>
            <a:endParaRPr lang="ru-RU" b="1" dirty="0">
              <a:ln>
                <a:solidFill>
                  <a:srgbClr val="FFFF00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6627" name="Picture 3" descr="C:\Users\User\Desktop\Для презентаций\анимашки\1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571480"/>
            <a:ext cx="1800236" cy="1800236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Для презентаций\126 фоны для презентаций\23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1504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439850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sz="54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</a:rPr>
              <a:t>Составляем распорядок прожитого дня</a:t>
            </a:r>
            <a:endParaRPr lang="ru-RU" sz="5400" b="1" dirty="0">
              <a:ln>
                <a:solidFill>
                  <a:srgbClr val="FFFF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Поставьте напротив бесполезных или малополезных занятий галочки. </a:t>
            </a: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Всё </a:t>
            </a:r>
            <a:r>
              <a:rPr lang="ru-RU" b="1" dirty="0">
                <a:solidFill>
                  <a:srgbClr val="C00000"/>
                </a:solidFill>
              </a:rPr>
              <a:t>ли вы сделали за день, что хотели или что надо было сделать? Всё ли так полезно и необходимо для вас? И вообще, вы планировали свой день?</a:t>
            </a:r>
          </a:p>
          <a:p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Для презентаций\126 фоны для презентаций\Fo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000240"/>
            <a:ext cx="6215106" cy="2786082"/>
          </a:xfrm>
        </p:spPr>
        <p:txBody>
          <a:bodyPr>
            <a:prstTxWarp prst="textInflateBottom">
              <a:avLst/>
            </a:prstTxWarp>
            <a:noAutofit/>
          </a:bodyPr>
          <a:lstStyle/>
          <a:p>
            <a:r>
              <a:rPr lang="ru-RU" sz="9000" b="1" dirty="0" smtClean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многое успеть?</a:t>
            </a:r>
            <a:endParaRPr lang="ru-RU" sz="9000" b="1" dirty="0">
              <a:ln>
                <a:solidFill>
                  <a:srgbClr val="FFFF00"/>
                </a:solidFill>
              </a:ln>
              <a:solidFill>
                <a:srgbClr val="C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 descr="C:\Users\User\Desktop\Для презентаций\126 фоны для презентаций\1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</a:rPr>
              <a:t>Ответьте на вопрос мудреца</a:t>
            </a:r>
            <a:endParaRPr lang="ru-RU" b="1" dirty="0">
              <a:ln>
                <a:solidFill>
                  <a:srgbClr val="FFFF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85860"/>
            <a:ext cx="8715436" cy="521497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«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на свете всего длиннее и всего короче, всего быстрее и всего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медленнее, 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легче всего делится на величины бесконечно малые и достигает величин бесконечно больших, чем больше всего пренебрегают и о чём больше всего жалеют, без чего нельзя ничего совершить, что пожирает всё ничтожное и воскрешает всё великое?» 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Для презентаций\126 фоны для презентаций\1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</a:rPr>
              <a:t>А ответ был таков:</a:t>
            </a:r>
            <a:endParaRPr lang="ru-RU" b="1" dirty="0">
              <a:ln>
                <a:solidFill>
                  <a:srgbClr val="FFFF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71546"/>
            <a:ext cx="8501122" cy="5429288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«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Потому что на свете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нет ничего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более длинного, ибо оно мера вечности, и нет ничего более короткого, ибо его не хватает на исполнение наших намерений; нет ничего медленнее для ожидающего, ничего быстрее для вкушающего наслаждение; оно достигает бесконечности в великом и бесконечно делится в малом; люди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пренебрегают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им, а потеряв – жалеют; всё совершается во времени; оно уничтожает недостойное в памяти потомства и дарует бессмертие великому</a:t>
            </a:r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</a:t>
            </a:r>
          </a:p>
          <a:p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User\Desktop\Для презентаций\126 фоны для презентаций\5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5" name="Picture 3" descr="C:\Users\User\Desktop\Для презентаций\Анимации\Часы\clock5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4000504"/>
            <a:ext cx="2214578" cy="2637953"/>
          </a:xfrm>
          <a:prstGeom prst="rect">
            <a:avLst/>
          </a:prstGeom>
          <a:noFill/>
        </p:spPr>
      </p:pic>
      <p:pic>
        <p:nvPicPr>
          <p:cNvPr id="18436" name="Picture 4" descr="C:\Users\User\Desktop\Для презентаций\Анимации\Часы\clock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500042"/>
            <a:ext cx="1500198" cy="2857512"/>
          </a:xfrm>
          <a:prstGeom prst="rect">
            <a:avLst/>
          </a:prstGeom>
          <a:noFill/>
        </p:spPr>
      </p:pic>
      <p:pic>
        <p:nvPicPr>
          <p:cNvPr id="18437" name="Picture 5" descr="C:\Users\User\Desktop\Для презентаций\Анимации\Часы\clock12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73623" y="3357562"/>
            <a:ext cx="4146631" cy="3137991"/>
          </a:xfrm>
          <a:prstGeom prst="rect">
            <a:avLst/>
          </a:prstGeom>
          <a:noFill/>
        </p:spPr>
      </p:pic>
      <p:pic>
        <p:nvPicPr>
          <p:cNvPr id="18438" name="Picture 6" descr="C:\Users\User\Desktop\Для презентаций\Анимации\Часы\clock11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72264" y="1643050"/>
            <a:ext cx="2168353" cy="857256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214546" y="1000108"/>
            <a:ext cx="5500726" cy="54292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ButtonPour">
              <a:avLst/>
            </a:prstTxWarp>
          </a:bodyPr>
          <a:lstStyle/>
          <a:p>
            <a:pPr algn="ctr"/>
            <a:r>
              <a:rPr lang="ru-RU" sz="8000" b="1" dirty="0" smtClean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ЧТО ТАКОЕ ВРЕМЯ?</a:t>
            </a:r>
            <a:endParaRPr lang="ru-RU" sz="8000" b="1" dirty="0">
              <a:ln>
                <a:solidFill>
                  <a:srgbClr val="FFFF00"/>
                </a:solidFill>
              </a:ln>
              <a:solidFill>
                <a:srgbClr val="C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User\Desktop\Для презентаций\126 фоны для презентаций\1226359095_107042-aff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9538" y="-82550"/>
            <a:ext cx="9363076" cy="70231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Stop">
              <a:avLst/>
            </a:prstTxWarp>
          </a:bodyPr>
          <a:lstStyle/>
          <a:p>
            <a:r>
              <a:rPr lang="ru-RU" b="1" dirty="0" smtClean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СОЗДАНИЕ ПРОЕКТА</a:t>
            </a:r>
            <a:endParaRPr lang="ru-RU" b="1" dirty="0">
              <a:ln>
                <a:solidFill>
                  <a:srgbClr val="FFFF00"/>
                </a:solidFill>
              </a:ln>
              <a:solidFill>
                <a:srgbClr val="C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7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7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«Время в моём представлении»</a:t>
            </a:r>
            <a:endParaRPr lang="ru-RU" sz="7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User\Desktop\Для презентаций\126 фоны для презентаций\notebook_b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7615262" cy="1143000"/>
          </a:xfrm>
        </p:spPr>
        <p:txBody>
          <a:bodyPr>
            <a:prstTxWarp prst="textStop">
              <a:avLst/>
            </a:prstTxWarp>
          </a:bodyPr>
          <a:lstStyle/>
          <a:p>
            <a:r>
              <a:rPr lang="ru-RU" b="1" dirty="0" smtClean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Проверьте себя</a:t>
            </a:r>
            <a:endParaRPr lang="ru-RU" b="1" dirty="0">
              <a:ln>
                <a:solidFill>
                  <a:srgbClr val="FFFF00"/>
                </a:solidFill>
              </a:ln>
              <a:solidFill>
                <a:srgbClr val="C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4"/>
            <a:ext cx="8472518" cy="5000660"/>
          </a:xfrm>
        </p:spPr>
        <p:txBody>
          <a:bodyPr/>
          <a:lstStyle/>
          <a:p>
            <a:pPr lvl="0">
              <a:buNone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В 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 месяца вам нужно сделать доклад. Когда вы за него приметесь?</a:t>
            </a:r>
          </a:p>
          <a:p>
            <a:pPr>
              <a:buNone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А) в первых же числах,</a:t>
            </a:r>
          </a:p>
          <a:p>
            <a:pPr>
              <a:buNone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Б) как только появится свободный денёк,</a:t>
            </a:r>
          </a:p>
          <a:p>
            <a:pPr>
              <a:buNone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В) напишете что-нибудь в последний момент,</a:t>
            </a:r>
          </a:p>
          <a:p>
            <a:pPr>
              <a:buNone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Г) попросите перенести доклад «хотя бы на недельку».</a:t>
            </a:r>
          </a:p>
          <a:p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1233</Words>
  <Application>Microsoft Office PowerPoint</Application>
  <PresentationFormat>Экран (4:3)</PresentationFormat>
  <Paragraphs>143</Paragraphs>
  <Slides>26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Слайд 1</vt:lpstr>
      <vt:lpstr>Давайте обсудим</vt:lpstr>
      <vt:lpstr>Составляем распорядок прожитого дня</vt:lpstr>
      <vt:lpstr>Как многое успеть?</vt:lpstr>
      <vt:lpstr>Ответьте на вопрос мудреца</vt:lpstr>
      <vt:lpstr>А ответ был таков:</vt:lpstr>
      <vt:lpstr>Слайд 7</vt:lpstr>
      <vt:lpstr>СОЗДАНИЕ ПРОЕКТА</vt:lpstr>
      <vt:lpstr>Проверьте себя</vt:lpstr>
      <vt:lpstr>Слайд 10</vt:lpstr>
      <vt:lpstr>Слайд 11</vt:lpstr>
      <vt:lpstr>Слайд 12</vt:lpstr>
      <vt:lpstr>Слайд 13</vt:lpstr>
      <vt:lpstr>Подсчитайте очки</vt:lpstr>
      <vt:lpstr>Итого</vt:lpstr>
      <vt:lpstr>Слайд 16</vt:lpstr>
      <vt:lpstr>Куда же девается время?</vt:lpstr>
      <vt:lpstr>Немного юмора</vt:lpstr>
      <vt:lpstr>Слайд 19</vt:lpstr>
      <vt:lpstr>Слайд 20</vt:lpstr>
      <vt:lpstr>Назовите «ловушки» времени, или «поглотители» времени</vt:lpstr>
      <vt:lpstr>Слайд 22</vt:lpstr>
      <vt:lpstr>Слайд 23</vt:lpstr>
      <vt:lpstr>Слайд 24</vt:lpstr>
      <vt:lpstr>Слайд 25</vt:lpstr>
      <vt:lpstr>Слайд 26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Давайте обсудим</dc:title>
  <dc:creator>User</dc:creator>
  <cp:lastModifiedBy>User</cp:lastModifiedBy>
  <cp:revision>13</cp:revision>
  <dcterms:created xsi:type="dcterms:W3CDTF">2010-08-31T13:36:15Z</dcterms:created>
  <dcterms:modified xsi:type="dcterms:W3CDTF">2010-09-02T11:59:44Z</dcterms:modified>
</cp:coreProperties>
</file>