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6"/>
  </p:notesMasterIdLst>
  <p:handoutMasterIdLst>
    <p:handoutMasterId r:id="rId47"/>
  </p:handoutMasterIdLst>
  <p:sldIdLst>
    <p:sldId id="258" r:id="rId2"/>
    <p:sldId id="307" r:id="rId3"/>
    <p:sldId id="259" r:id="rId4"/>
    <p:sldId id="280" r:id="rId5"/>
    <p:sldId id="283" r:id="rId6"/>
    <p:sldId id="282" r:id="rId7"/>
    <p:sldId id="284" r:id="rId8"/>
    <p:sldId id="290" r:id="rId9"/>
    <p:sldId id="286" r:id="rId10"/>
    <p:sldId id="267" r:id="rId11"/>
    <p:sldId id="287" r:id="rId12"/>
    <p:sldId id="291" r:id="rId13"/>
    <p:sldId id="264" r:id="rId14"/>
    <p:sldId id="288" r:id="rId15"/>
    <p:sldId id="309" r:id="rId16"/>
    <p:sldId id="311" r:id="rId17"/>
    <p:sldId id="315" r:id="rId18"/>
    <p:sldId id="265" r:id="rId19"/>
    <p:sldId id="266" r:id="rId20"/>
    <p:sldId id="316" r:id="rId21"/>
    <p:sldId id="292" r:id="rId22"/>
    <p:sldId id="263" r:id="rId23"/>
    <p:sldId id="312" r:id="rId24"/>
    <p:sldId id="314" r:id="rId25"/>
    <p:sldId id="310" r:id="rId26"/>
    <p:sldId id="317" r:id="rId27"/>
    <p:sldId id="294" r:id="rId28"/>
    <p:sldId id="295" r:id="rId29"/>
    <p:sldId id="308" r:id="rId30"/>
    <p:sldId id="274" r:id="rId31"/>
    <p:sldId id="271" r:id="rId32"/>
    <p:sldId id="275" r:id="rId33"/>
    <p:sldId id="276" r:id="rId34"/>
    <p:sldId id="296" r:id="rId35"/>
    <p:sldId id="297" r:id="rId36"/>
    <p:sldId id="299" r:id="rId37"/>
    <p:sldId id="298" r:id="rId38"/>
    <p:sldId id="300" r:id="rId39"/>
    <p:sldId id="301" r:id="rId40"/>
    <p:sldId id="302" r:id="rId41"/>
    <p:sldId id="303" r:id="rId42"/>
    <p:sldId id="306" r:id="rId43"/>
    <p:sldId id="304" r:id="rId44"/>
    <p:sldId id="305" r:id="rId45"/>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2F26"/>
    <a:srgbClr val="583832"/>
    <a:srgbClr val="59313B"/>
    <a:srgbClr val="633741"/>
    <a:srgbClr val="FFD175"/>
    <a:srgbClr val="371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52" autoAdjust="0"/>
  </p:normalViewPr>
  <p:slideViewPr>
    <p:cSldViewPr>
      <p:cViewPr varScale="1">
        <p:scale>
          <a:sx n="86" d="100"/>
          <a:sy n="86" d="100"/>
        </p:scale>
        <p:origin x="-10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3858FB35-6F68-41CD-A65A-C57A7C18163C}" type="datetimeFigureOut">
              <a:rPr lang="ru-RU"/>
              <a:pPr>
                <a:defRPr/>
              </a:pPr>
              <a:t>19.04.2014</a:t>
            </a:fld>
            <a:endParaRPr lang="ru-RU"/>
          </a:p>
        </p:txBody>
      </p:sp>
      <p:sp>
        <p:nvSpPr>
          <p:cNvPr id="4" name="Нижний колонтитул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E22C7CAC-CD9D-4BCB-8AE4-DF38AD4DF694}" type="slidenum">
              <a:rPr lang="ru-RU"/>
              <a:pPr>
                <a:defRPr/>
              </a:pPr>
              <a:t>‹#›</a:t>
            </a:fld>
            <a:endParaRPr lang="ru-RU"/>
          </a:p>
        </p:txBody>
      </p:sp>
    </p:spTree>
    <p:extLst>
      <p:ext uri="{BB962C8B-B14F-4D97-AF65-F5344CB8AC3E}">
        <p14:creationId xmlns:p14="http://schemas.microsoft.com/office/powerpoint/2010/main" val="1392129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6D9D6AA9-7829-4350-A357-49871AC41691}" type="datetimeFigureOut">
              <a:rPr lang="ru-RU" smtClean="0"/>
              <a:pPr/>
              <a:t>19.04.2014</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2E085EDF-2BE3-475A-A6D8-4F4CE7C323D9}" type="slidenum">
              <a:rPr lang="ru-RU" smtClean="0"/>
              <a:pPr/>
              <a:t>‹#›</a:t>
            </a:fld>
            <a:endParaRPr lang="ru-RU"/>
          </a:p>
        </p:txBody>
      </p:sp>
    </p:spTree>
    <p:extLst>
      <p:ext uri="{BB962C8B-B14F-4D97-AF65-F5344CB8AC3E}">
        <p14:creationId xmlns:p14="http://schemas.microsoft.com/office/powerpoint/2010/main" val="308698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085EDF-2BE3-475A-A6D8-4F4CE7C323D9}" type="slidenum">
              <a:rPr lang="ru-RU" smtClean="0"/>
              <a:pPr/>
              <a:t>27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085EDF-2BE3-475A-A6D8-4F4CE7C323D9}"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ru-RU"/>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ru-RU"/>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ru-RU"/>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grpSp>
      <p:sp>
        <p:nvSpPr>
          <p:cNvPr id="3792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37928"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ru-RU"/>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fld id="{A524EF9D-00C1-482F-87AA-7FC23D95D5C9}" type="datetimeFigureOut">
              <a:rPr lang="en-US"/>
              <a:pPr>
                <a:defRPr/>
              </a:pPr>
              <a:t>4/19/2014</a:t>
            </a:fld>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DD412293-4156-43F2-831B-3585BEA2C12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fld id="{C4CC0E40-0998-4B8C-B82E-166336BE96E8}" type="datetimeFigureOut">
              <a:rPr lang="en-US"/>
              <a:pPr>
                <a:defRPr/>
              </a:pPr>
              <a:t>4/19/2014</a:t>
            </a:fld>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1BAA7EA0-636F-400B-8259-D12AE5D295F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fld id="{5E15201E-CA77-4E53-8CA1-06F28A13BCFF}" type="datetimeFigureOut">
              <a:rPr lang="en-US"/>
              <a:pPr>
                <a:defRPr/>
              </a:pPr>
              <a:t>4/19/2014</a:t>
            </a:fld>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66DB482A-3273-45B9-92F1-CB67243473B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fld id="{DA28668C-FE5A-49DE-BDAA-3A124E8B03AD}" type="datetimeFigureOut">
              <a:rPr lang="en-US"/>
              <a:pPr>
                <a:defRPr/>
              </a:pPr>
              <a:t>4/19/2014</a:t>
            </a:fld>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2460DDF4-0EBE-4ACE-AACF-D1FF32B6538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fld id="{84CDBEDD-64BB-46C4-A27A-418CE0DB1301}" type="datetimeFigureOut">
              <a:rPr lang="en-US"/>
              <a:pPr>
                <a:defRPr/>
              </a:pPr>
              <a:t>4/19/2014</a:t>
            </a:fld>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057ECDE5-C86D-4E04-9F3F-A04AF59E174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fld id="{F1E3D7A8-E9FB-4CE7-AAF9-01C72C77DC67}" type="datetimeFigureOut">
              <a:rPr lang="en-US"/>
              <a:pPr>
                <a:defRPr/>
              </a:pPr>
              <a:t>4/19/2014</a:t>
            </a:fld>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F31DB51F-F614-4FF6-BE98-8ADC57128A3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fld id="{915B3539-F7E5-4E62-B903-4E682BDB00D8}" type="datetimeFigureOut">
              <a:rPr lang="en-US"/>
              <a:pPr>
                <a:defRPr/>
              </a:pPr>
              <a:t>4/19/2014</a:t>
            </a:fld>
            <a:endParaRPr 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p>
        </p:txBody>
      </p:sp>
      <p:sp>
        <p:nvSpPr>
          <p:cNvPr id="9" name="Rectangle 41"/>
          <p:cNvSpPr>
            <a:spLocks noGrp="1" noChangeArrowheads="1"/>
          </p:cNvSpPr>
          <p:nvPr>
            <p:ph type="sldNum" sz="quarter" idx="12"/>
          </p:nvPr>
        </p:nvSpPr>
        <p:spPr>
          <a:ln/>
        </p:spPr>
        <p:txBody>
          <a:bodyPr/>
          <a:lstStyle>
            <a:lvl1pPr>
              <a:defRPr/>
            </a:lvl1pPr>
          </a:lstStyle>
          <a:p>
            <a:pPr>
              <a:defRPr/>
            </a:pPr>
            <a:fld id="{C767AB0F-A834-40FD-9AD0-3D3E275A111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fld id="{A5504CBC-42AE-4572-8450-E4760F52BD7E}" type="datetimeFigureOut">
              <a:rPr lang="en-US"/>
              <a:pPr>
                <a:defRPr/>
              </a:pPr>
              <a:t>4/19/2014</a:t>
            </a:fld>
            <a:endParaRPr 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p>
        </p:txBody>
      </p:sp>
      <p:sp>
        <p:nvSpPr>
          <p:cNvPr id="5" name="Rectangle 41"/>
          <p:cNvSpPr>
            <a:spLocks noGrp="1" noChangeArrowheads="1"/>
          </p:cNvSpPr>
          <p:nvPr>
            <p:ph type="sldNum" sz="quarter" idx="12"/>
          </p:nvPr>
        </p:nvSpPr>
        <p:spPr>
          <a:ln/>
        </p:spPr>
        <p:txBody>
          <a:bodyPr/>
          <a:lstStyle>
            <a:lvl1pPr>
              <a:defRPr/>
            </a:lvl1pPr>
          </a:lstStyle>
          <a:p>
            <a:pPr>
              <a:defRPr/>
            </a:pPr>
            <a:fld id="{FD2FFC56-8DB9-41DA-BFD8-FBEF3C32E42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fld id="{F81E5268-923E-4DEB-8621-6509C20F8E9F}" type="datetimeFigureOut">
              <a:rPr lang="en-US"/>
              <a:pPr>
                <a:defRPr/>
              </a:pPr>
              <a:t>4/19/2014</a:t>
            </a:fld>
            <a:endParaRPr 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p>
        </p:txBody>
      </p:sp>
      <p:sp>
        <p:nvSpPr>
          <p:cNvPr id="4" name="Rectangle 41"/>
          <p:cNvSpPr>
            <a:spLocks noGrp="1" noChangeArrowheads="1"/>
          </p:cNvSpPr>
          <p:nvPr>
            <p:ph type="sldNum" sz="quarter" idx="12"/>
          </p:nvPr>
        </p:nvSpPr>
        <p:spPr>
          <a:ln/>
        </p:spPr>
        <p:txBody>
          <a:bodyPr/>
          <a:lstStyle>
            <a:lvl1pPr>
              <a:defRPr/>
            </a:lvl1pPr>
          </a:lstStyle>
          <a:p>
            <a:pPr>
              <a:defRPr/>
            </a:pPr>
            <a:fld id="{9BE82AE4-B143-4C6F-AF40-D7536F52739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fld id="{5BA098CF-20BC-4475-91F1-537B2EDDC145}" type="datetimeFigureOut">
              <a:rPr lang="en-US"/>
              <a:pPr>
                <a:defRPr/>
              </a:pPr>
              <a:t>4/19/2014</a:t>
            </a:fld>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F907E571-6EC2-4992-A4FC-1F9515D5170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fld id="{52BC3847-18DE-4405-832C-52CF3957D6CC}" type="datetimeFigureOut">
              <a:rPr lang="en-US"/>
              <a:pPr>
                <a:defRPr/>
              </a:pPr>
              <a:t>4/19/2014</a:t>
            </a:fld>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F450DD07-3EC2-4FAC-B12E-73F0D574572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3800475" y="1789113"/>
            <a:ext cx="5340350" cy="5056187"/>
            <a:chOff x="2394" y="1127"/>
            <a:chExt cx="3364" cy="3185"/>
          </a:xfrm>
        </p:grpSpPr>
        <p:sp>
          <p:nvSpPr>
            <p:cNvPr id="3686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6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686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7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7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7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7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a:p>
          </p:txBody>
        </p:sp>
        <p:sp>
          <p:nvSpPr>
            <p:cNvPr id="3687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sp>
          <p:nvSpPr>
            <p:cNvPr id="3688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sp>
          <p:nvSpPr>
            <p:cNvPr id="3688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8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9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9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ru-RU"/>
            </a:p>
          </p:txBody>
        </p:sp>
        <p:sp>
          <p:nvSpPr>
            <p:cNvPr id="3689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689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ru-RU"/>
            </a:p>
          </p:txBody>
        </p:sp>
        <p:sp>
          <p:nvSpPr>
            <p:cNvPr id="3689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9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p>
          </p:txBody>
        </p:sp>
        <p:sp>
          <p:nvSpPr>
            <p:cNvPr id="3689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ru-RU"/>
            </a:p>
          </p:txBody>
        </p:sp>
        <p:sp>
          <p:nvSpPr>
            <p:cNvPr id="3689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p>
          </p:txBody>
        </p:sp>
        <p:sp>
          <p:nvSpPr>
            <p:cNvPr id="3689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p>
          </p:txBody>
        </p:sp>
        <p:sp>
          <p:nvSpPr>
            <p:cNvPr id="3689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p>
          </p:txBody>
        </p:sp>
        <p:sp>
          <p:nvSpPr>
            <p:cNvPr id="3690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p>
          </p:txBody>
        </p:sp>
      </p:grpSp>
      <p:sp>
        <p:nvSpPr>
          <p:cNvPr id="3690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6902"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903"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18962748-C5AB-412D-8304-FA622FB14A04}" type="datetimeFigureOut">
              <a:rPr lang="en-US"/>
              <a:pPr>
                <a:defRPr/>
              </a:pPr>
              <a:t>4/19/2014</a:t>
            </a:fld>
            <a:endParaRPr lang="ru-RU"/>
          </a:p>
        </p:txBody>
      </p:sp>
      <p:sp>
        <p:nvSpPr>
          <p:cNvPr id="36904"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3690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BA331411-9EE7-4F5F-8F44-9BBA8F44BF0C}"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974"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v-koshevoy.ru/i/ekr/ph/vk-pin2b.jpg"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russkoekino.ru/pic/prestup-03.jpg" TargetMode="External"/><Relationship Id="rId7" Type="http://schemas.openxmlformats.org/officeDocument/2006/relationships/hyperlink" Target="http://www.prodigest.ru/pics/24818.jpg"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rosfoto.ru/photos/big/0052000/052666_340.jp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v-koshevoy.ru/i/ekr/ph/vk-pin2b.jpg" TargetMode="External"/><Relationship Id="rId7" Type="http://schemas.openxmlformats.org/officeDocument/2006/relationships/hyperlink" Target="http://img1.liveinternet.ru/images/attach/b/3/10/505/10505695_PR20071127154230.jpg" TargetMode="Externa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www.v-koshevoy.ru/i/int/ph/vk-int-kv-b.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5400" b="1" dirty="0" smtClean="0">
                <a:solidFill>
                  <a:srgbClr val="C00000"/>
                </a:solidFill>
              </a:rPr>
              <a:t>Что есть преступление?</a:t>
            </a:r>
            <a:r>
              <a:rPr lang="ru-RU" sz="5400" b="1" dirty="0" smtClean="0">
                <a:solidFill>
                  <a:srgbClr val="633741"/>
                </a:solidFill>
              </a:rPr>
              <a:t/>
            </a:r>
            <a:br>
              <a:rPr lang="ru-RU" sz="5400" b="1" dirty="0" smtClean="0">
                <a:solidFill>
                  <a:srgbClr val="633741"/>
                </a:solidFill>
              </a:rPr>
            </a:br>
            <a:r>
              <a:rPr lang="ru-RU" sz="3200" b="1" u="sng" dirty="0" smtClean="0">
                <a:solidFill>
                  <a:srgbClr val="C00000"/>
                </a:solidFill>
              </a:rPr>
              <a:t>Разумихин</a:t>
            </a:r>
            <a:r>
              <a:rPr lang="ru-RU" sz="3200" b="1" dirty="0" smtClean="0">
                <a:solidFill>
                  <a:srgbClr val="C00000"/>
                </a:solidFill>
              </a:rPr>
              <a:t>: </a:t>
            </a:r>
            <a:r>
              <a:rPr lang="ru-RU" sz="3200" b="1" dirty="0" smtClean="0">
                <a:solidFill>
                  <a:srgbClr val="633741"/>
                </a:solidFill>
              </a:rPr>
              <a:t>«…преступление есть протест против ненормальности социального устройства…» (Среда заела)</a:t>
            </a:r>
            <a:br>
              <a:rPr lang="ru-RU" sz="3200" b="1" dirty="0" smtClean="0">
                <a:solidFill>
                  <a:srgbClr val="633741"/>
                </a:solidFill>
              </a:rPr>
            </a:br>
            <a:r>
              <a:rPr lang="ru-RU" sz="3200" b="1" u="sng" dirty="0" smtClean="0">
                <a:solidFill>
                  <a:srgbClr val="C00000"/>
                </a:solidFill>
              </a:rPr>
              <a:t>Порфирий Петрович</a:t>
            </a:r>
            <a:r>
              <a:rPr lang="ru-RU" sz="3200" b="1" dirty="0" smtClean="0">
                <a:solidFill>
                  <a:srgbClr val="C00000"/>
                </a:solidFill>
              </a:rPr>
              <a:t>: </a:t>
            </a:r>
            <a:r>
              <a:rPr lang="ru-RU" sz="3200" b="1" dirty="0" smtClean="0">
                <a:solidFill>
                  <a:srgbClr val="633741"/>
                </a:solidFill>
              </a:rPr>
              <a:t>«…среда многое в преступлении значит…»</a:t>
            </a:r>
            <a:br>
              <a:rPr lang="ru-RU" sz="3200" b="1" dirty="0" smtClean="0">
                <a:solidFill>
                  <a:srgbClr val="633741"/>
                </a:solidFill>
              </a:rPr>
            </a:br>
            <a:r>
              <a:rPr lang="ru-RU" sz="3200" b="1" u="sng" dirty="0" smtClean="0">
                <a:solidFill>
                  <a:srgbClr val="C00000"/>
                </a:solidFill>
              </a:rPr>
              <a:t>Раскольников</a:t>
            </a:r>
            <a:r>
              <a:rPr lang="ru-RU" sz="3200" b="1" dirty="0" smtClean="0">
                <a:solidFill>
                  <a:srgbClr val="C00000"/>
                </a:solidFill>
              </a:rPr>
              <a:t>: </a:t>
            </a:r>
            <a:r>
              <a:rPr lang="ru-RU" sz="3200" b="1" dirty="0" smtClean="0">
                <a:solidFill>
                  <a:srgbClr val="633741"/>
                </a:solidFill>
              </a:rPr>
              <a:t>«</a:t>
            </a:r>
            <a:r>
              <a:rPr lang="ru-RU" sz="3200" b="1" u="sng" dirty="0" smtClean="0">
                <a:solidFill>
                  <a:srgbClr val="633741"/>
                </a:solidFill>
              </a:rPr>
              <a:t> </a:t>
            </a:r>
            <a:r>
              <a:rPr lang="ru-RU" sz="3200" b="1" dirty="0" smtClean="0">
                <a:solidFill>
                  <a:srgbClr val="633741"/>
                </a:solidFill>
              </a:rPr>
              <a:t>…существуют на свете… лица, которые могут… полное право имеют совершать всякие бесчинства и преступления» </a:t>
            </a:r>
            <a:r>
              <a:rPr lang="ru-RU" sz="3200" dirty="0" smtClean="0">
                <a:solidFill>
                  <a:srgbClr val="633741"/>
                </a:solidFill>
              </a:rPr>
              <a:t/>
            </a:r>
            <a:br>
              <a:rPr lang="ru-RU" sz="3200" dirty="0" smtClean="0">
                <a:solidFill>
                  <a:srgbClr val="633741"/>
                </a:solidFill>
              </a:rPr>
            </a:br>
            <a:r>
              <a:rPr lang="ru-RU" sz="3200" dirty="0" smtClean="0">
                <a:solidFill>
                  <a:srgbClr val="633741"/>
                </a:solidFill>
              </a:rPr>
              <a:t>                                            (часть </a:t>
            </a:r>
            <a:r>
              <a:rPr lang="en-US" sz="3200" dirty="0" smtClean="0">
                <a:solidFill>
                  <a:srgbClr val="633741"/>
                </a:solidFill>
              </a:rPr>
              <a:t>III, </a:t>
            </a:r>
            <a:r>
              <a:rPr lang="ru-RU" sz="3200" dirty="0" smtClean="0">
                <a:solidFill>
                  <a:srgbClr val="633741"/>
                </a:solidFill>
              </a:rPr>
              <a:t>глава 5)</a:t>
            </a:r>
            <a:endParaRPr lang="ru-RU" sz="5400" dirty="0" smtClean="0">
              <a:solidFill>
                <a:srgbClr val="63374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5400" dirty="0" smtClean="0">
                <a:solidFill>
                  <a:srgbClr val="C00000"/>
                </a:solidFill>
              </a:rPr>
              <a:t> </a:t>
            </a:r>
            <a:endParaRPr lang="ru-RU" sz="5400" dirty="0" smtClean="0">
              <a:solidFill>
                <a:srgbClr val="63374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5400" dirty="0" smtClean="0">
                <a:solidFill>
                  <a:srgbClr val="C00000"/>
                </a:solidFill>
              </a:rPr>
              <a:t> </a:t>
            </a:r>
            <a:endParaRPr lang="ru-RU" sz="5400" dirty="0" smtClean="0">
              <a:solidFill>
                <a:srgbClr val="633741"/>
              </a:solidFill>
            </a:endParaRPr>
          </a:p>
        </p:txBody>
      </p:sp>
      <p:sp>
        <p:nvSpPr>
          <p:cNvPr id="5" name="Прямоугольник 4"/>
          <p:cNvSpPr/>
          <p:nvPr/>
        </p:nvSpPr>
        <p:spPr>
          <a:xfrm>
            <a:off x="457200" y="2759586"/>
            <a:ext cx="8382000" cy="2308324"/>
          </a:xfrm>
          <a:prstGeom prst="rect">
            <a:avLst/>
          </a:prstGeom>
        </p:spPr>
        <p:txBody>
          <a:bodyPr wrap="square">
            <a:spAutoFit/>
          </a:bodyPr>
          <a:lstStyle/>
          <a:p>
            <a:pPr algn="just" eaLnBrk="1" hangingPunct="1">
              <a:lnSpc>
                <a:spcPct val="90000"/>
              </a:lnSpc>
              <a:buFont typeface="Wingdings" pitchFamily="2" charset="2"/>
              <a:buNone/>
            </a:pPr>
            <a:r>
              <a:rPr lang="ru-RU" sz="3200" b="1" i="1" u="sng" dirty="0" smtClean="0">
                <a:solidFill>
                  <a:srgbClr val="C00000"/>
                </a:solidFill>
                <a:effectLst>
                  <a:outerShdw blurRad="38100" dist="38100" dir="2700000" algn="tl">
                    <a:srgbClr val="000000">
                      <a:alpha val="43137"/>
                    </a:srgbClr>
                  </a:outerShdw>
                </a:effectLst>
              </a:rPr>
              <a:t>Исторические: </a:t>
            </a:r>
            <a:r>
              <a:rPr lang="ru-RU" sz="3200" b="1" dirty="0" smtClean="0">
                <a:solidFill>
                  <a:schemeClr val="accent6">
                    <a:lumMod val="50000"/>
                  </a:schemeClr>
                </a:solidFill>
                <a:effectLst>
                  <a:outerShdw blurRad="38100" dist="38100" dir="2700000" algn="tl">
                    <a:srgbClr val="000000">
                      <a:alpha val="43137"/>
                    </a:srgbClr>
                  </a:outerShdw>
                </a:effectLst>
              </a:rPr>
              <a:t>теория Раскольникова выросла из разочарований молодого поколения после крушения революционной ситуации 60-х годов, на почве кризиса утопических теорий.</a:t>
            </a:r>
            <a:endParaRPr lang="ru-RU" sz="3200" b="1" i="1" u="sng"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dirty="0" smtClean="0">
                <a:solidFill>
                  <a:srgbClr val="633741"/>
                </a:solidFill>
              </a:rPr>
              <a:t>   </a:t>
            </a:r>
            <a:r>
              <a:rPr lang="ru-RU" b="1" dirty="0" smtClean="0">
                <a:solidFill>
                  <a:srgbClr val="C00000"/>
                </a:solidFill>
              </a:rPr>
              <a:t> </a:t>
            </a:r>
            <a:endParaRPr lang="ru-RU" b="1" dirty="0" smtClean="0">
              <a:solidFill>
                <a:srgbClr val="63374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dirty="0" smtClean="0">
                <a:solidFill>
                  <a:srgbClr val="633741"/>
                </a:solidFill>
              </a:rPr>
              <a:t>   </a:t>
            </a:r>
            <a:r>
              <a:rPr lang="ru-RU" b="1" dirty="0" smtClean="0">
                <a:solidFill>
                  <a:srgbClr val="C00000"/>
                </a:solidFill>
              </a:rPr>
              <a:t>Вывод:</a:t>
            </a:r>
            <a:r>
              <a:rPr lang="ru-RU" b="1" dirty="0" smtClean="0">
                <a:solidFill>
                  <a:srgbClr val="633741"/>
                </a:solidFill>
              </a:rPr>
              <a:t/>
            </a:r>
            <a:br>
              <a:rPr lang="ru-RU" b="1" dirty="0" smtClean="0">
                <a:solidFill>
                  <a:srgbClr val="633741"/>
                </a:solidFill>
              </a:rPr>
            </a:br>
            <a:r>
              <a:rPr lang="ru-RU" b="1" dirty="0" smtClean="0">
                <a:solidFill>
                  <a:srgbClr val="633741"/>
                </a:solidFill>
              </a:rPr>
              <a:t>по мнению Раскольникова, «все люди разделяются на </a:t>
            </a:r>
            <a:r>
              <a:rPr lang="en-US" b="1" dirty="0" smtClean="0">
                <a:solidFill>
                  <a:srgbClr val="633741"/>
                </a:solidFill>
              </a:rPr>
              <a:t>“</a:t>
            </a:r>
            <a:r>
              <a:rPr lang="ru-RU" b="1" dirty="0" smtClean="0">
                <a:solidFill>
                  <a:srgbClr val="633741"/>
                </a:solidFill>
              </a:rPr>
              <a:t>обыкновенных</a:t>
            </a:r>
            <a:r>
              <a:rPr lang="en-US" b="1" dirty="0" smtClean="0">
                <a:solidFill>
                  <a:srgbClr val="633741"/>
                </a:solidFill>
              </a:rPr>
              <a:t>”</a:t>
            </a:r>
            <a:r>
              <a:rPr lang="ru-RU" b="1" dirty="0" smtClean="0">
                <a:solidFill>
                  <a:srgbClr val="633741"/>
                </a:solidFill>
              </a:rPr>
              <a:t> и </a:t>
            </a:r>
            <a:r>
              <a:rPr lang="en-US" b="1" dirty="0" smtClean="0">
                <a:solidFill>
                  <a:srgbClr val="633741"/>
                </a:solidFill>
              </a:rPr>
              <a:t>“</a:t>
            </a:r>
            <a:r>
              <a:rPr lang="ru-RU" b="1" dirty="0" smtClean="0">
                <a:solidFill>
                  <a:srgbClr val="633741"/>
                </a:solidFill>
              </a:rPr>
              <a:t>необыкновенных</a:t>
            </a:r>
            <a:r>
              <a:rPr lang="en-US" b="1" dirty="0" smtClean="0">
                <a:solidFill>
                  <a:srgbClr val="633741"/>
                </a:solidFill>
              </a:rPr>
              <a:t>”</a:t>
            </a:r>
            <a:r>
              <a:rPr lang="ru-RU" b="1" dirty="0" smtClean="0">
                <a:solidFill>
                  <a:srgbClr val="633741"/>
                </a:solidFill>
              </a:rPr>
              <a:t>».</a:t>
            </a:r>
            <a:br>
              <a:rPr lang="ru-RU" b="1" dirty="0" smtClean="0">
                <a:solidFill>
                  <a:srgbClr val="633741"/>
                </a:solidFill>
              </a:rPr>
            </a:br>
            <a:r>
              <a:rPr lang="ru-RU" b="1" dirty="0" smtClean="0">
                <a:solidFill>
                  <a:srgbClr val="633741"/>
                </a:solidFill>
              </a:rPr>
              <a:t>     </a:t>
            </a:r>
            <a:br>
              <a:rPr lang="ru-RU" b="1" dirty="0" smtClean="0">
                <a:solidFill>
                  <a:srgbClr val="633741"/>
                </a:solidFill>
              </a:rPr>
            </a:br>
            <a:r>
              <a:rPr lang="ru-RU" b="1" dirty="0" smtClean="0">
                <a:solidFill>
                  <a:srgbClr val="633741"/>
                </a:solidFill>
              </a:rPr>
              <a:t>    Что понимает Раскольников под этим разделением людей?</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dirty="0" smtClean="0">
                <a:solidFill>
                  <a:srgbClr val="633741"/>
                </a:solidFill>
              </a:rPr>
              <a:t>   </a:t>
            </a:r>
            <a:r>
              <a:rPr lang="ru-RU" b="1" dirty="0" smtClean="0">
                <a:solidFill>
                  <a:srgbClr val="C00000"/>
                </a:solidFill>
              </a:rPr>
              <a:t> </a:t>
            </a:r>
            <a:r>
              <a:rPr lang="ru-RU" b="1" dirty="0" smtClean="0">
                <a:solidFill>
                  <a:srgbClr val="633741"/>
                </a:solidFill>
              </a:rPr>
              <a:t> </a:t>
            </a:r>
            <a:br>
              <a:rPr lang="ru-RU" b="1" dirty="0" smtClean="0">
                <a:solidFill>
                  <a:srgbClr val="633741"/>
                </a:solidFill>
              </a:rPr>
            </a:br>
            <a:r>
              <a:rPr lang="ru-RU" b="1" dirty="0" smtClean="0">
                <a:solidFill>
                  <a:srgbClr val="633741"/>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lstStyle/>
          <a:p>
            <a:pPr algn="l" eaLnBrk="1" hangingPunct="1">
              <a:defRPr/>
            </a:pPr>
            <a:r>
              <a:rPr lang="ru-RU" dirty="0" smtClean="0">
                <a:solidFill>
                  <a:srgbClr val="633741"/>
                </a:solidFill>
              </a:rPr>
              <a:t>   </a:t>
            </a:r>
            <a:r>
              <a:rPr lang="ru-RU" b="1" dirty="0" smtClean="0">
                <a:solidFill>
                  <a:srgbClr val="C00000"/>
                </a:solidFill>
              </a:rPr>
              <a:t> </a:t>
            </a:r>
            <a:r>
              <a:rPr lang="ru-RU" b="1" dirty="0" smtClean="0">
                <a:solidFill>
                  <a:srgbClr val="633741"/>
                </a:solidFill>
              </a:rPr>
              <a:t> </a:t>
            </a:r>
            <a:br>
              <a:rPr lang="ru-RU" b="1" dirty="0" smtClean="0">
                <a:solidFill>
                  <a:srgbClr val="633741"/>
                </a:solidFill>
              </a:rPr>
            </a:br>
            <a:r>
              <a:rPr lang="ru-RU" b="1" dirty="0" smtClean="0">
                <a:solidFill>
                  <a:srgbClr val="633741"/>
                </a:solidFill>
              </a:rPr>
              <a:t>     </a:t>
            </a:r>
          </a:p>
        </p:txBody>
      </p:sp>
      <p:sp>
        <p:nvSpPr>
          <p:cNvPr id="6" name="Содержимое 5"/>
          <p:cNvSpPr>
            <a:spLocks noGrp="1"/>
          </p:cNvSpPr>
          <p:nvPr>
            <p:ph idx="1"/>
          </p:nvPr>
        </p:nvSpPr>
        <p:spPr>
          <a:xfrm>
            <a:off x="457200" y="1143000"/>
            <a:ext cx="8229600" cy="4987925"/>
          </a:xfrm>
        </p:spPr>
        <p:txBody>
          <a:bodyPr/>
          <a:lstStyle/>
          <a:p>
            <a:pPr>
              <a:buNone/>
            </a:pPr>
            <a:r>
              <a:rPr lang="ru-RU" b="1" dirty="0" smtClean="0">
                <a:solidFill>
                  <a:srgbClr val="642F26"/>
                </a:solidFill>
              </a:rPr>
              <a:t>                      Нет, мне жизнь однажды</a:t>
            </a:r>
          </a:p>
          <a:p>
            <a:pPr>
              <a:buNone/>
            </a:pPr>
            <a:r>
              <a:rPr lang="ru-RU" b="1" dirty="0" smtClean="0">
                <a:solidFill>
                  <a:srgbClr val="642F26"/>
                </a:solidFill>
              </a:rPr>
              <a:t>                      даётся,  и  никогда её </a:t>
            </a:r>
          </a:p>
          <a:p>
            <a:pPr>
              <a:buNone/>
            </a:pPr>
            <a:r>
              <a:rPr lang="ru-RU" b="1" dirty="0" smtClean="0">
                <a:solidFill>
                  <a:srgbClr val="642F26"/>
                </a:solidFill>
              </a:rPr>
              <a:t>                      больше не будет:</a:t>
            </a:r>
          </a:p>
          <a:p>
            <a:pPr>
              <a:buNone/>
            </a:pPr>
            <a:r>
              <a:rPr lang="ru-RU" b="1" dirty="0" smtClean="0">
                <a:solidFill>
                  <a:srgbClr val="642F26"/>
                </a:solidFill>
              </a:rPr>
              <a:t>                      я не хочу дожидаться </a:t>
            </a:r>
          </a:p>
          <a:p>
            <a:pPr>
              <a:buNone/>
            </a:pPr>
            <a:r>
              <a:rPr lang="ru-RU" b="1" dirty="0" smtClean="0">
                <a:solidFill>
                  <a:srgbClr val="642F26"/>
                </a:solidFill>
              </a:rPr>
              <a:t>                     «всеобщего счастья». </a:t>
            </a:r>
          </a:p>
          <a:p>
            <a:pPr>
              <a:buNone/>
            </a:pPr>
            <a:r>
              <a:rPr lang="ru-RU" b="1" dirty="0" smtClean="0">
                <a:solidFill>
                  <a:srgbClr val="642F26"/>
                </a:solidFill>
              </a:rPr>
              <a:t>                      Я сам хочу жить, а то уж</a:t>
            </a:r>
          </a:p>
          <a:p>
            <a:pPr>
              <a:buNone/>
            </a:pPr>
            <a:r>
              <a:rPr lang="ru-RU" b="1" dirty="0" smtClean="0">
                <a:solidFill>
                  <a:srgbClr val="642F26"/>
                </a:solidFill>
              </a:rPr>
              <a:t>                      лучше не жить…</a:t>
            </a:r>
          </a:p>
          <a:p>
            <a:endParaRPr lang="ru-RU"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143000"/>
            <a:ext cx="2823210" cy="40331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5118" name="Rectangle 62"/>
          <p:cNvSpPr>
            <a:spLocks noChangeArrowheads="1"/>
          </p:cNvSpPr>
          <p:nvPr/>
        </p:nvSpPr>
        <p:spPr bwMode="auto">
          <a:xfrm>
            <a:off x="914400" y="5851525"/>
            <a:ext cx="7716838" cy="400110"/>
          </a:xfrm>
          <a:prstGeom prst="rect">
            <a:avLst/>
          </a:prstGeom>
          <a:noFill/>
          <a:ln w="9525">
            <a:noFill/>
            <a:miter lim="800000"/>
            <a:headEnd/>
            <a:tailEnd/>
          </a:ln>
        </p:spPr>
        <p:txBody>
          <a:bodyPr>
            <a:spAutoFit/>
          </a:bodyPr>
          <a:lstStyle/>
          <a:p>
            <a:pPr>
              <a:defRPr/>
            </a:pPr>
            <a:r>
              <a:rPr lang="ru-RU" sz="2000" b="1" dirty="0" smtClean="0">
                <a:solidFill>
                  <a:srgbClr val="633741"/>
                </a:solidFill>
                <a:effectLst>
                  <a:outerShdw blurRad="38100" dist="38100" dir="2700000" algn="tl">
                    <a:srgbClr val="000000"/>
                  </a:outerShdw>
                </a:effectLst>
              </a:rPr>
              <a:t> </a:t>
            </a:r>
            <a:endParaRPr lang="ru-RU" sz="2000" b="1" dirty="0">
              <a:solidFill>
                <a:srgbClr val="63374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6000" dirty="0" smtClean="0">
                <a:solidFill>
                  <a:srgbClr val="633741"/>
                </a:solidFill>
              </a:rPr>
              <a:t>Теория Раскольникова</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2133600"/>
            <a:ext cx="3759200" cy="28194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6128" name="Group 48"/>
          <p:cNvGraphicFramePr>
            <a:graphicFrameLocks noGrp="1"/>
          </p:cNvGraphicFramePr>
          <p:nvPr/>
        </p:nvGraphicFramePr>
        <p:xfrm>
          <a:off x="457200" y="152400"/>
          <a:ext cx="8382000" cy="7040578"/>
        </p:xfrm>
        <a:graphic>
          <a:graphicData uri="http://schemas.openxmlformats.org/drawingml/2006/table">
            <a:tbl>
              <a:tblPr/>
              <a:tblGrid>
                <a:gridCol w="4114800"/>
                <a:gridCol w="4267200"/>
              </a:tblGrid>
              <a:tr h="46628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rPr>
                        <a:t>Черты людей, принадлежащих к двум разрядам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ru-RU"/>
                    </a:p>
                  </a:txBody>
                  <a:tcPr/>
                </a:tc>
              </a:tr>
              <a:tr h="5301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a:cs typeface="Times New Roman" pitchFamily="18" charset="0"/>
                        </a:rPr>
                        <a:t>«</a:t>
                      </a: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Times New Roman" pitchFamily="18" charset="0"/>
                          <a:cs typeface="Times New Roman" pitchFamily="18" charset="0"/>
                        </a:rPr>
                        <a:t>Необыкновенные</a:t>
                      </a: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a:cs typeface="Times New Roman" pitchFamily="18" charset="0"/>
                        </a:rPr>
                        <a:t>»</a:t>
                      </a:r>
                      <a:endPar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a:cs typeface="Times New Roman" pitchFamily="18" charset="0"/>
                        </a:rPr>
                        <a:t>«</a:t>
                      </a: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Times New Roman" pitchFamily="18" charset="0"/>
                          <a:cs typeface="Times New Roman" pitchFamily="18" charset="0"/>
                        </a:rPr>
                        <a:t>Обыкновенные</a:t>
                      </a:r>
                      <a:r>
                        <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a:cs typeface="Times New Roman" pitchFamily="18" charset="0"/>
                        </a:rPr>
                        <a:t>»</a:t>
                      </a:r>
                      <a:endParaRPr kumimoji="0" lang="ru-RU" sz="2400" b="1" i="0" u="none" strike="noStrike" cap="none" normalizeH="0" baseline="0" dirty="0" smtClean="0">
                        <a:ln>
                          <a:noFill/>
                        </a:ln>
                        <a:solidFill>
                          <a:srgbClr val="59313B"/>
                        </a:solidFill>
                        <a:effectLst>
                          <a:outerShdw blurRad="38100" dist="38100" dir="2700000" algn="tl">
                            <a:srgbClr val="000000">
                              <a:alpha val="43137"/>
                            </a:srgbClr>
                          </a:outerShdw>
                        </a:effectLst>
                        <a:latin typeface="Franklin Gothic Book"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r>
              <a:tr h="5242862">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имеют право разрешить себе  совершить преступление</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имеют право разрушения настоящего во имя лучшего будущего</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двигают мир и ведут его к цели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rPr>
                        <a:t>Современники не признают их права на преступление, однако в будущем их оправдывают и возводят на пьедестал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Arial" charset="0"/>
                        </a:rPr>
                        <a:t> </a:t>
                      </a: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люди консервативные, живут в послушании, любят быть послушными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обязаны быть послушными, потому что это их назначение, и тут решительно нет ничего для них унизительного</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обязаны приумножать мир численно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rPr>
                        <a:t> </a:t>
                      </a:r>
                      <a:r>
                        <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rPr>
                        <a:t>Не признают права «необыкновенных» на совершение преступления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633741"/>
                        </a:solidFill>
                        <a:effectLst>
                          <a:outerShdw blurRad="38100" dist="38100" dir="2700000" algn="tl">
                            <a:srgbClr val="000000">
                              <a:alpha val="43137"/>
                            </a:srgbClr>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r>
              <a:tr h="466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1800" b="0" i="0" u="none" strike="noStrike" cap="none" normalizeH="0" baseline="0" smtClean="0">
                        <a:ln>
                          <a:noFill/>
                        </a:ln>
                        <a:solidFill>
                          <a:srgbClr val="63374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1800" b="0" i="0" u="none" strike="noStrike" cap="none" normalizeH="0" baseline="0" dirty="0" smtClean="0">
                        <a:ln>
                          <a:noFill/>
                        </a:ln>
                        <a:solidFill>
                          <a:srgbClr val="63374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304800" y="2828836"/>
            <a:ext cx="8610600" cy="2308324"/>
          </a:xfrm>
          <a:prstGeom prst="rect">
            <a:avLst/>
          </a:prstGeom>
        </p:spPr>
        <p:txBody>
          <a:bodyPr wrap="square">
            <a:spAutoFit/>
          </a:bodyPr>
          <a:lstStyle/>
          <a:p>
            <a:pPr algn="just" eaLnBrk="1" hangingPunct="1">
              <a:buFont typeface="Wingdings" pitchFamily="2" charset="2"/>
              <a:buNone/>
            </a:pPr>
            <a:r>
              <a:rPr lang="ru-RU" sz="3600" b="1" dirty="0" smtClean="0">
                <a:solidFill>
                  <a:schemeClr val="accent6">
                    <a:lumMod val="50000"/>
                  </a:schemeClr>
                </a:solidFill>
                <a:effectLst>
                  <a:outerShdw blurRad="38100" dist="38100" dir="2700000" algn="tl">
                    <a:srgbClr val="000000">
                      <a:alpha val="43137"/>
                    </a:srgbClr>
                  </a:outerShdw>
                </a:effectLst>
              </a:rPr>
              <a:t>«Обыкновенный» или «необыкновенный» он сам – вот вопрос, который более всего волнует Родиона Раскольникова.</a:t>
            </a:r>
          </a:p>
        </p:txBody>
      </p:sp>
      <p:pic>
        <p:nvPicPr>
          <p:cNvPr id="6" name="i-main-pic" descr="Картинка 27 из 469">
            <a:hlinkClick r:id="rId3" tgtFrame="_blank"/>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152400"/>
            <a:ext cx="2590800" cy="2657475"/>
          </a:xfrm>
          <a:prstGeom prst="rect">
            <a:avLst/>
          </a:prstGeom>
          <a:noFill/>
          <a:ln w="28575">
            <a:solidFill>
              <a:schemeClr val="accent3">
                <a:lumMod val="50000"/>
              </a:schemeClr>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dirty="0" smtClean="0">
                <a:solidFill>
                  <a:srgbClr val="633741"/>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3600" b="1" dirty="0" smtClean="0">
                <a:solidFill>
                  <a:srgbClr val="C00000"/>
                </a:solidFill>
              </a:rPr>
              <a:t> </a:t>
            </a:r>
            <a:r>
              <a:rPr lang="ru-RU" dirty="0" smtClean="0">
                <a:solidFill>
                  <a:srgbClr val="633741"/>
                </a:solidFill>
              </a:rPr>
              <a:t/>
            </a:r>
            <a:br>
              <a:rPr lang="ru-RU" dirty="0" smtClean="0">
                <a:solidFill>
                  <a:srgbClr val="633741"/>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3600" b="1" dirty="0" smtClean="0">
                <a:solidFill>
                  <a:srgbClr val="C00000"/>
                </a:solidFill>
              </a:rPr>
              <a:t>Крушение теории Раскольникова    «о двух разрядах людей»</a:t>
            </a:r>
            <a:r>
              <a:rPr lang="ru-RU" dirty="0" smtClean="0">
                <a:solidFill>
                  <a:srgbClr val="633741"/>
                </a:solidFill>
              </a:rPr>
              <a:t/>
            </a:r>
            <a:br>
              <a:rPr lang="ru-RU" dirty="0" smtClean="0">
                <a:solidFill>
                  <a:srgbClr val="633741"/>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sp>
        <p:nvSpPr>
          <p:cNvPr id="4" name="Прямоугольник 3"/>
          <p:cNvSpPr/>
          <p:nvPr/>
        </p:nvSpPr>
        <p:spPr>
          <a:xfrm>
            <a:off x="152400" y="1752600"/>
            <a:ext cx="8991600" cy="5189113"/>
          </a:xfrm>
          <a:prstGeom prst="rect">
            <a:avLst/>
          </a:prstGeom>
          <a:blipFill>
            <a:blip r:embed="rId2" cstate="print">
              <a:extLst>
                <a:ext uri="{28A0092B-C50C-407E-A947-70E740481C1C}">
                  <a14:useLocalDpi xmlns:a14="http://schemas.microsoft.com/office/drawing/2010/main"/>
                </a:ext>
              </a:extLst>
            </a:blip>
            <a:tile tx="0" ty="0" sx="100000" sy="100000" flip="none" algn="tl"/>
          </a:blipFill>
        </p:spPr>
        <p:txBody>
          <a:bodyPr wrap="square">
            <a:spAutoFit/>
          </a:bodyPr>
          <a:lstStyle/>
          <a:p>
            <a:pPr eaLnBrk="1" hangingPunct="1">
              <a:lnSpc>
                <a:spcPct val="90000"/>
              </a:lnSpc>
              <a:buFont typeface="Wingdings" pitchFamily="2" charset="2"/>
              <a:buNone/>
            </a:pPr>
            <a:r>
              <a:rPr lang="ru-RU" sz="2800" b="1" i="1" dirty="0" smtClean="0">
                <a:solidFill>
                  <a:schemeClr val="accent5">
                    <a:lumMod val="10000"/>
                  </a:schemeClr>
                </a:solidFill>
                <a:effectLst>
                  <a:outerShdw blurRad="38100" dist="38100" dir="2700000" algn="tl">
                    <a:srgbClr val="000000">
                      <a:alpha val="43137"/>
                    </a:srgbClr>
                  </a:outerShdw>
                </a:effectLst>
              </a:rPr>
              <a:t>Раскольников признал себя «обыкновенным»  человеком</a:t>
            </a:r>
          </a:p>
          <a:p>
            <a:pPr algn="just" eaLnBrk="1" hangingPunct="1">
              <a:lnSpc>
                <a:spcPct val="90000"/>
              </a:lnSpc>
              <a:buFont typeface="Wingdings" pitchFamily="2" charset="2"/>
              <a:buNone/>
            </a:pPr>
            <a:r>
              <a:rPr lang="ru-RU" sz="2400" b="1" dirty="0" smtClean="0">
                <a:solidFill>
                  <a:srgbClr val="C00000"/>
                </a:solidFill>
                <a:effectLst>
                  <a:outerShdw blurRad="38100" dist="38100" dir="2700000" algn="tl">
                    <a:srgbClr val="000000">
                      <a:alpha val="43137"/>
                    </a:srgbClr>
                  </a:outerShdw>
                </a:effectLst>
              </a:rPr>
              <a:t>Теория Раскольникова о праве сильного на преступление оказалась абсурдной. </a:t>
            </a:r>
          </a:p>
          <a:p>
            <a:pPr algn="just" eaLnBrk="1" hangingPunct="1">
              <a:lnSpc>
                <a:spcPct val="90000"/>
              </a:lnSpc>
              <a:buFont typeface="Wingdings" pitchFamily="2" charset="2"/>
              <a:buNone/>
            </a:pPr>
            <a:r>
              <a:rPr lang="ru-RU" sz="2400" b="1" dirty="0" smtClean="0">
                <a:solidFill>
                  <a:schemeClr val="accent5">
                    <a:lumMod val="10000"/>
                  </a:schemeClr>
                </a:solidFill>
                <a:effectLst>
                  <a:outerShdw blurRad="38100" dist="38100" dir="2700000" algn="tl">
                    <a:srgbClr val="000000">
                      <a:alpha val="43137"/>
                    </a:srgbClr>
                  </a:outerShdw>
                </a:effectLst>
              </a:rPr>
              <a:t>Она построена на избранности одних и уничтожении других. Раскольников понимает, что он не Наполеон, что в отличие от своего кумира, спокойно жертвовавшего жизнями десятков тысяч людей, он не в состоянии справиться со своими чувствами после убийства одной «гаденькой старушонки»: </a:t>
            </a:r>
            <a:r>
              <a:rPr lang="ru-RU" sz="2400" b="1" dirty="0" smtClean="0">
                <a:solidFill>
                  <a:srgbClr val="C00000"/>
                </a:solidFill>
                <a:effectLst>
                  <a:outerShdw blurRad="38100" dist="38100" dir="2700000" algn="tl">
                    <a:srgbClr val="000000">
                      <a:alpha val="43137"/>
                    </a:srgbClr>
                  </a:outerShdw>
                </a:effectLst>
              </a:rPr>
              <a:t>«…я не человека убил, я принцип убил!». Принцип этот – совесть. </a:t>
            </a:r>
          </a:p>
          <a:p>
            <a:pPr algn="just" eaLnBrk="1" hangingPunct="1">
              <a:lnSpc>
                <a:spcPct val="90000"/>
              </a:lnSpc>
              <a:buFont typeface="Wingdings" pitchFamily="2" charset="2"/>
              <a:buNone/>
            </a:pPr>
            <a:r>
              <a:rPr lang="ru-RU" sz="2400" b="1" dirty="0" smtClean="0">
                <a:solidFill>
                  <a:schemeClr val="accent5">
                    <a:lumMod val="10000"/>
                  </a:schemeClr>
                </a:solidFill>
                <a:effectLst>
                  <a:outerShdw blurRad="38100" dist="38100" dir="2700000" algn="tl">
                    <a:srgbClr val="000000">
                      <a:alpha val="43137"/>
                    </a:srgbClr>
                  </a:outerShdw>
                </a:effectLst>
              </a:rPr>
              <a:t>Стать «властелином» ему мешает всячески заглушаемый им зов добра. </a:t>
            </a:r>
          </a:p>
          <a:p>
            <a:pPr algn="just" eaLnBrk="1" hangingPunct="1">
              <a:lnSpc>
                <a:spcPct val="90000"/>
              </a:lnSpc>
              <a:buFont typeface="Wingdings" pitchFamily="2" charset="2"/>
              <a:buNone/>
            </a:pPr>
            <a:r>
              <a:rPr lang="ru-RU" sz="2400" b="1" dirty="0" smtClean="0">
                <a:solidFill>
                  <a:schemeClr val="accent5">
                    <a:lumMod val="10000"/>
                  </a:schemeClr>
                </a:solidFill>
                <a:effectLst>
                  <a:outerShdw blurRad="38100" dist="38100" dir="2700000" algn="tl">
                    <a:srgbClr val="000000">
                      <a:alpha val="43137"/>
                    </a:srgbClr>
                  </a:outerShdw>
                </a:effectLst>
              </a:rPr>
              <a:t>Человеческая натура Родиона Раскольникова противится нечеловеческой, безнравственной теории.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3600" b="1" dirty="0" smtClean="0">
                <a:solidFill>
                  <a:srgbClr val="C00000"/>
                </a:solidFill>
              </a:rPr>
              <a:t>Созданная теория оказалась   безнравственной</a:t>
            </a:r>
            <a:br>
              <a:rPr lang="ru-RU" sz="3600" b="1" dirty="0" smtClean="0">
                <a:solidFill>
                  <a:srgbClr val="C00000"/>
                </a:solidFill>
              </a:rPr>
            </a:br>
            <a:r>
              <a:rPr lang="ru-RU" sz="3600" b="1" dirty="0" smtClean="0">
                <a:solidFill>
                  <a:srgbClr val="C00000"/>
                </a:solidFill>
              </a:rPr>
              <a:t/>
            </a:r>
            <a:br>
              <a:rPr lang="ru-RU" sz="3600" b="1" dirty="0" smtClean="0">
                <a:solidFill>
                  <a:srgbClr val="C00000"/>
                </a:solidFill>
              </a:rPr>
            </a:br>
            <a:r>
              <a:rPr lang="ru-RU" sz="3600" b="1" dirty="0" smtClean="0">
                <a:solidFill>
                  <a:srgbClr val="C00000"/>
                </a:solidFill>
              </a:rPr>
              <a:t/>
            </a:r>
            <a:br>
              <a:rPr lang="ru-RU" sz="3600" b="1" dirty="0" smtClean="0">
                <a:solidFill>
                  <a:srgbClr val="C00000"/>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sp>
        <p:nvSpPr>
          <p:cNvPr id="4" name="Прямоугольник 3"/>
          <p:cNvSpPr/>
          <p:nvPr/>
        </p:nvSpPr>
        <p:spPr>
          <a:xfrm>
            <a:off x="0" y="1676400"/>
            <a:ext cx="9144000" cy="5262979"/>
          </a:xfrm>
          <a:prstGeom prst="rect">
            <a:avLst/>
          </a:prstGeom>
          <a:blipFill>
            <a:blip r:embed="rId3" cstate="print">
              <a:extLst>
                <a:ext uri="{28A0092B-C50C-407E-A947-70E740481C1C}">
                  <a14:useLocalDpi xmlns:a14="http://schemas.microsoft.com/office/drawing/2010/main"/>
                </a:ext>
              </a:extLst>
            </a:blip>
            <a:tile tx="0" ty="0" sx="100000" sy="100000" flip="none" algn="tl"/>
          </a:blipFill>
        </p:spPr>
        <p:txBody>
          <a:bodyPr wrap="square">
            <a:spAutoFit/>
          </a:bodyPr>
          <a:lstStyle/>
          <a:p>
            <a:pPr algn="just" eaLnBrk="1" hangingPunct="1"/>
            <a:r>
              <a:rPr lang="ru-RU" sz="2800" b="1" dirty="0" smtClean="0">
                <a:solidFill>
                  <a:schemeClr val="accent6">
                    <a:lumMod val="50000"/>
                  </a:schemeClr>
                </a:solidFill>
                <a:effectLst>
                  <a:outerShdw blurRad="38100" dist="38100" dir="2700000" algn="tl">
                    <a:srgbClr val="000000">
                      <a:alpha val="43137"/>
                    </a:srgbClr>
                  </a:outerShdw>
                </a:effectLst>
              </a:rPr>
              <a:t>      </a:t>
            </a:r>
          </a:p>
          <a:p>
            <a:pPr algn="just" eaLnBrk="1" hangingPunct="1"/>
            <a:r>
              <a:rPr lang="ru-RU" sz="2800" b="1" dirty="0" smtClean="0">
                <a:solidFill>
                  <a:schemeClr val="accent6">
                    <a:lumMod val="50000"/>
                  </a:schemeClr>
                </a:solidFill>
                <a:effectLst>
                  <a:outerShdw blurRad="38100" dist="38100" dir="2700000" algn="tl">
                    <a:srgbClr val="000000">
                      <a:alpha val="43137"/>
                    </a:srgbClr>
                  </a:outerShdw>
                </a:effectLst>
              </a:rPr>
              <a:t>        На каторге Раскольников всё ещё уверен, что теория правильна, просто он себя </a:t>
            </a:r>
            <a:r>
              <a:rPr lang="ru-RU" sz="2800" b="1" dirty="0" smtClean="0">
                <a:solidFill>
                  <a:srgbClr val="C00000"/>
                </a:solidFill>
                <a:effectLst>
                  <a:outerShdw blurRad="38100" dist="38100" dir="2700000" algn="tl">
                    <a:srgbClr val="000000">
                      <a:alpha val="43137"/>
                    </a:srgbClr>
                  </a:outerShdw>
                </a:effectLst>
              </a:rPr>
              <a:t>не к тому разряду отнёс. </a:t>
            </a:r>
            <a:r>
              <a:rPr lang="ru-RU" sz="2800" b="1" dirty="0" smtClean="0">
                <a:solidFill>
                  <a:schemeClr val="accent6">
                    <a:lumMod val="50000"/>
                  </a:schemeClr>
                </a:solidFill>
                <a:effectLst>
                  <a:outerShdw blurRad="38100" dist="38100" dir="2700000" algn="tl">
                    <a:srgbClr val="000000">
                      <a:alpha val="43137"/>
                    </a:srgbClr>
                  </a:outerShdw>
                </a:effectLst>
              </a:rPr>
              <a:t>Лишь приезд Сони и обращение к Евангелию побуждает Родиона пересмотреть свою жизнь и отказаться от теории. Он приходит к христианским моральным ценностям. В финале этого романа «начинается новая история, история постепенного обновления человека». </a:t>
            </a:r>
          </a:p>
          <a:p>
            <a:pPr algn="just" eaLnBrk="1" hangingPunct="1"/>
            <a:r>
              <a:rPr lang="ru-RU" sz="2800" b="1" dirty="0" smtClean="0">
                <a:solidFill>
                  <a:schemeClr val="accent6">
                    <a:lumMod val="50000"/>
                  </a:schemeClr>
                </a:solidFill>
                <a:effectLst>
                  <a:outerShdw blurRad="38100" dist="38100" dir="2700000" algn="tl">
                    <a:srgbClr val="000000">
                      <a:alpha val="43137"/>
                    </a:srgbClr>
                  </a:outerShdw>
                </a:effectLst>
              </a:rPr>
              <a:t>В этом новом мире христианской праведности для теории </a:t>
            </a:r>
            <a:r>
              <a:rPr lang="ru-RU" sz="2800" b="1" dirty="0" smtClean="0">
                <a:solidFill>
                  <a:srgbClr val="C00000"/>
                </a:solidFill>
                <a:effectLst>
                  <a:outerShdw blurRad="38100" dist="38100" dir="2700000" algn="tl">
                    <a:srgbClr val="000000">
                      <a:alpha val="43137"/>
                    </a:srgbClr>
                  </a:outerShdw>
                </a:effectLst>
              </a:rPr>
              <a:t>«двух разрядов людей» </a:t>
            </a:r>
            <a:r>
              <a:rPr lang="ru-RU" sz="2800" b="1" dirty="0" smtClean="0">
                <a:solidFill>
                  <a:schemeClr val="accent6">
                    <a:lumMod val="50000"/>
                  </a:schemeClr>
                </a:solidFill>
                <a:effectLst>
                  <a:outerShdw blurRad="38100" dist="38100" dir="2700000" algn="tl">
                    <a:srgbClr val="000000">
                      <a:alpha val="43137"/>
                    </a:srgbClr>
                  </a:outerShdw>
                </a:effectLst>
              </a:rPr>
              <a:t>уже нет места.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3600" b="1" dirty="0" smtClean="0">
                <a:solidFill>
                  <a:srgbClr val="C00000"/>
                </a:solidFill>
              </a:rPr>
              <a:t>Любая теория абсурдна. Делать жизнь по теории нельзя</a:t>
            </a:r>
            <a:r>
              <a:rPr lang="ru-RU" sz="3600" b="1" dirty="0" smtClean="0"/>
              <a:t> </a:t>
            </a:r>
            <a:r>
              <a:rPr lang="ru-RU" sz="3600" b="1" dirty="0" smtClean="0">
                <a:solidFill>
                  <a:srgbClr val="C00000"/>
                </a:solidFill>
              </a:rPr>
              <a:t/>
            </a:r>
            <a:br>
              <a:rPr lang="ru-RU" sz="3600" b="1" dirty="0" smtClean="0">
                <a:solidFill>
                  <a:srgbClr val="C00000"/>
                </a:solidFill>
              </a:rPr>
            </a:br>
            <a:r>
              <a:rPr lang="ru-RU" sz="3600" b="1" dirty="0" smtClean="0">
                <a:solidFill>
                  <a:srgbClr val="C00000"/>
                </a:solidFill>
              </a:rPr>
              <a:t/>
            </a:r>
            <a:br>
              <a:rPr lang="ru-RU" sz="3600" b="1" dirty="0" smtClean="0">
                <a:solidFill>
                  <a:srgbClr val="C00000"/>
                </a:solidFill>
              </a:rPr>
            </a:br>
            <a:r>
              <a:rPr lang="ru-RU" sz="3600" b="1" dirty="0" smtClean="0">
                <a:solidFill>
                  <a:srgbClr val="C00000"/>
                </a:solidFill>
              </a:rPr>
              <a:t/>
            </a:r>
            <a:br>
              <a:rPr lang="ru-RU" sz="3600" b="1" dirty="0" smtClean="0">
                <a:solidFill>
                  <a:srgbClr val="C00000"/>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sp>
        <p:nvSpPr>
          <p:cNvPr id="4" name="Прямоугольник 3"/>
          <p:cNvSpPr/>
          <p:nvPr/>
        </p:nvSpPr>
        <p:spPr>
          <a:xfrm>
            <a:off x="0" y="1676400"/>
            <a:ext cx="9144000" cy="6986528"/>
          </a:xfrm>
          <a:prstGeom prst="rect">
            <a:avLst/>
          </a:prstGeom>
          <a:blipFill>
            <a:blip r:embed="rId3" cstate="print">
              <a:extLst>
                <a:ext uri="{28A0092B-C50C-407E-A947-70E740481C1C}">
                  <a14:useLocalDpi xmlns:a14="http://schemas.microsoft.com/office/drawing/2010/main"/>
                </a:ext>
              </a:extLst>
            </a:blip>
            <a:tile tx="0" ty="0" sx="100000" sy="100000" flip="none" algn="tl"/>
          </a:blipFill>
        </p:spPr>
        <p:txBody>
          <a:bodyPr wrap="square">
            <a:spAutoFit/>
          </a:bodyPr>
          <a:lstStyle/>
          <a:p>
            <a:pPr algn="just" eaLnBrk="1" hangingPunct="1"/>
            <a:r>
              <a:rPr lang="ru-RU" sz="2800" b="1" dirty="0" smtClean="0">
                <a:solidFill>
                  <a:schemeClr val="accent6">
                    <a:lumMod val="50000"/>
                  </a:schemeClr>
                </a:solidFill>
                <a:effectLst>
                  <a:outerShdw blurRad="38100" dist="38100" dir="2700000" algn="tl">
                    <a:srgbClr val="000000">
                      <a:alpha val="43137"/>
                    </a:srgbClr>
                  </a:outerShdw>
                </a:effectLst>
              </a:rPr>
              <a:t>      </a:t>
            </a:r>
          </a:p>
          <a:p>
            <a:pPr algn="just" eaLnBrk="1" hangingPunct="1">
              <a:buFont typeface="Wingdings" pitchFamily="2" charset="2"/>
              <a:buNone/>
            </a:pPr>
            <a:r>
              <a:rPr lang="ru-RU" sz="2800" b="1" dirty="0" smtClean="0">
                <a:solidFill>
                  <a:schemeClr val="accent6">
                    <a:lumMod val="50000"/>
                  </a:schemeClr>
                </a:solidFill>
                <a:effectLst>
                  <a:outerShdw blurRad="38100" dist="38100" dir="2700000" algn="tl">
                    <a:srgbClr val="000000">
                      <a:alpha val="43137"/>
                    </a:srgbClr>
                  </a:outerShdw>
                </a:effectLst>
              </a:rPr>
              <a:t>        Писатель изображает столкновение теории с логикой жизни. По его мнению, </a:t>
            </a:r>
            <a:r>
              <a:rPr lang="ru-RU" sz="2800" b="1" dirty="0" smtClean="0">
                <a:solidFill>
                  <a:srgbClr val="C00000"/>
                </a:solidFill>
                <a:effectLst>
                  <a:outerShdw blurRad="38100" dist="38100" dir="2700000" algn="tl">
                    <a:srgbClr val="000000">
                      <a:alpha val="43137"/>
                    </a:srgbClr>
                  </a:outerShdw>
                </a:effectLst>
              </a:rPr>
              <a:t>жизнь всегда опровергает любую теорию </a:t>
            </a:r>
            <a:r>
              <a:rPr lang="ru-RU" sz="2800" b="1" dirty="0" smtClean="0">
                <a:solidFill>
                  <a:schemeClr val="accent6">
                    <a:lumMod val="50000"/>
                  </a:schemeClr>
                </a:solidFill>
                <a:effectLst>
                  <a:outerShdw blurRad="38100" dist="38100" dir="2700000" algn="tl">
                    <a:srgbClr val="000000">
                      <a:alpha val="43137"/>
                    </a:srgbClr>
                  </a:outerShdw>
                </a:effectLst>
              </a:rPr>
              <a:t>– и самую передовую, революционную, и преступную. Задача Достоевского – показать, какую власть над человеком может иметь идея и какой страшной и преступной она может оказаться. Философские вопросы, над которыми мучился Раскольников, занимали умы многих мыслителей. Немецкий философ Ф.Ницше создал теорию «сверхчеловека», которому всё позволено. Позднее она послужила основой для создания фашистской идеологии, которая принесла неисчислимые бедствия всему человечеству.</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a:blipFill>
            <a:blip r:embed="rId2" cstate="print">
              <a:extLst>
                <a:ext uri="{28A0092B-C50C-407E-A947-70E740481C1C}">
                  <a14:useLocalDpi xmlns:a14="http://schemas.microsoft.com/office/drawing/2010/main"/>
                </a:ext>
              </a:extLst>
            </a:blip>
            <a:tile tx="0" ty="0" sx="100000" sy="100000" flip="none" algn="tl"/>
          </a:blipFill>
        </p:spPr>
        <p:txBody>
          <a:bodyPr anchor="t"/>
          <a:lstStyle/>
          <a:p>
            <a:pPr algn="l" eaLnBrk="1" hangingPunct="1">
              <a:defRPr/>
            </a:pPr>
            <a:r>
              <a:rPr lang="ru-RU" dirty="0" smtClean="0">
                <a:solidFill>
                  <a:srgbClr val="633741"/>
                </a:solidFill>
              </a:rPr>
              <a:t>К чему привела теория умного и доброго человека? </a:t>
            </a:r>
            <a:br>
              <a:rPr lang="ru-RU" dirty="0" smtClean="0">
                <a:solidFill>
                  <a:srgbClr val="633741"/>
                </a:solidFill>
              </a:rPr>
            </a:br>
            <a:r>
              <a:rPr lang="ru-RU" dirty="0" smtClean="0">
                <a:solidFill>
                  <a:srgbClr val="633741"/>
                </a:solidFill>
              </a:rPr>
              <a:t/>
            </a:r>
            <a:br>
              <a:rPr lang="ru-RU" dirty="0" smtClean="0">
                <a:solidFill>
                  <a:srgbClr val="633741"/>
                </a:solidFill>
              </a:rPr>
            </a:br>
            <a:r>
              <a:rPr lang="ru-RU" dirty="0" smtClean="0">
                <a:solidFill>
                  <a:srgbClr val="633741"/>
                </a:solidFill>
              </a:rPr>
              <a:t>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362200"/>
            <a:ext cx="3781168" cy="2590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sz="5400" b="1" dirty="0" smtClean="0">
                <a:solidFill>
                  <a:srgbClr val="C00000"/>
                </a:solidFill>
              </a:rPr>
              <a:t>Создание</a:t>
            </a:r>
            <a:r>
              <a:rPr lang="ru-RU" sz="5400" dirty="0" smtClean="0">
                <a:solidFill>
                  <a:srgbClr val="C00000"/>
                </a:solidFill>
              </a:rPr>
              <a:t/>
            </a:r>
            <a:br>
              <a:rPr lang="ru-RU" sz="5400" dirty="0" smtClean="0">
                <a:solidFill>
                  <a:srgbClr val="C00000"/>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t>
            </a:r>
          </a:p>
        </p:txBody>
      </p:sp>
      <p:sp>
        <p:nvSpPr>
          <p:cNvPr id="6" name="Прямоугольник 5"/>
          <p:cNvSpPr/>
          <p:nvPr/>
        </p:nvSpPr>
        <p:spPr>
          <a:xfrm>
            <a:off x="533400" y="1828800"/>
            <a:ext cx="8153400" cy="3970318"/>
          </a:xfrm>
          <a:prstGeom prst="rect">
            <a:avLst/>
          </a:prstGeom>
        </p:spPr>
        <p:txBody>
          <a:bodyPr wrap="square">
            <a:spAutoFit/>
          </a:bodyPr>
          <a:lstStyle/>
          <a:p>
            <a:pPr algn="just"/>
            <a:r>
              <a:rPr lang="ru-RU" sz="3600" b="1" dirty="0" smtClean="0">
                <a:solidFill>
                  <a:srgbClr val="633741"/>
                </a:solidFill>
                <a:effectLst>
                  <a:outerShdw blurRad="38100" dist="38100" dir="2700000" algn="tl">
                    <a:srgbClr val="000000">
                      <a:alpha val="43137"/>
                    </a:srgbClr>
                  </a:outerShdw>
                </a:effectLst>
              </a:rPr>
              <a:t>Замысел романа вынашивался более 6 лет и складывался из духовного опыта Достоевского во время пребывания его на каторге. </a:t>
            </a:r>
          </a:p>
          <a:p>
            <a:pPr algn="just"/>
            <a:r>
              <a:rPr lang="ru-RU" sz="3600" b="1" dirty="0" smtClean="0">
                <a:solidFill>
                  <a:srgbClr val="633741"/>
                </a:solidFill>
                <a:effectLst>
                  <a:outerShdw blurRad="38100" dist="38100" dir="2700000" algn="tl">
                    <a:srgbClr val="000000">
                      <a:alpha val="43137"/>
                    </a:srgbClr>
                  </a:outerShdw>
                </a:effectLst>
              </a:rPr>
              <a:t>Роман печатался в журнале «Русский вестник» в течение 1866 года </a:t>
            </a:r>
            <a:endParaRPr lang="ru-RU" sz="3600" b="1" dirty="0">
              <a:solidFill>
                <a:srgbClr val="63374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Овал 16"/>
          <p:cNvSpPr>
            <a:spLocks noChangeArrowheads="1"/>
          </p:cNvSpPr>
          <p:nvPr/>
        </p:nvSpPr>
        <p:spPr bwMode="auto">
          <a:xfrm rot="13075744">
            <a:off x="2519363" y="900113"/>
            <a:ext cx="4478337" cy="4541837"/>
          </a:xfrm>
          <a:prstGeom prst="ellipse">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a:ln w="25400" algn="ctr">
            <a:solidFill>
              <a:schemeClr val="accent5">
                <a:lumMod val="50000"/>
              </a:schemeClr>
            </a:solidFill>
            <a:round/>
            <a:headEnd/>
            <a:tailEnd/>
          </a:ln>
          <a:effectLst>
            <a:glow rad="228600">
              <a:schemeClr val="accent6">
                <a:satMod val="175000"/>
                <a:alpha val="40000"/>
              </a:schemeClr>
            </a:glow>
          </a:effectLst>
        </p:spPr>
        <p:txBody>
          <a:bodyPr vert="eaVert" anchor="ctr"/>
          <a:lstStyle/>
          <a:p>
            <a:pPr algn="ctr">
              <a:defRPr/>
            </a:pPr>
            <a:endParaRPr lang="ru-RU">
              <a:solidFill>
                <a:schemeClr val="lt1"/>
              </a:solidFill>
              <a:latin typeface="+mn-lt"/>
            </a:endParaRPr>
          </a:p>
        </p:txBody>
      </p:sp>
      <p:sp>
        <p:nvSpPr>
          <p:cNvPr id="2" name="Заголовок 1"/>
          <p:cNvSpPr>
            <a:spLocks noGrp="1"/>
          </p:cNvSpPr>
          <p:nvPr>
            <p:ph type="ctrTitle" idx="4294967295"/>
          </p:nvPr>
        </p:nvSpPr>
        <p:spPr>
          <a:xfrm>
            <a:off x="3505200" y="2667000"/>
            <a:ext cx="2667000" cy="1069975"/>
          </a:xfrm>
        </p:spPr>
        <p:txBody>
          <a:bodyPr anchor="t"/>
          <a:lstStyle/>
          <a:p>
            <a:pPr algn="l" eaLnBrk="1" hangingPunct="1">
              <a:defRPr/>
            </a:pPr>
            <a:r>
              <a:rPr lang="ru-RU" sz="4800" b="1" dirty="0" smtClean="0">
                <a:solidFill>
                  <a:srgbClr val="583832"/>
                </a:solidFill>
              </a:rPr>
              <a:t>теория</a:t>
            </a:r>
          </a:p>
        </p:txBody>
      </p:sp>
      <p:sp>
        <p:nvSpPr>
          <p:cNvPr id="3" name="Заголовок 1"/>
          <p:cNvSpPr>
            <a:spLocks/>
          </p:cNvSpPr>
          <p:nvPr/>
        </p:nvSpPr>
        <p:spPr bwMode="auto">
          <a:xfrm>
            <a:off x="762000" y="28956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Преступление</a:t>
            </a:r>
          </a:p>
        </p:txBody>
      </p:sp>
      <p:sp>
        <p:nvSpPr>
          <p:cNvPr id="4" name="Заголовок 1"/>
          <p:cNvSpPr>
            <a:spLocks/>
          </p:cNvSpPr>
          <p:nvPr/>
        </p:nvSpPr>
        <p:spPr bwMode="auto">
          <a:xfrm>
            <a:off x="762000" y="18288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Признание Соне</a:t>
            </a:r>
          </a:p>
        </p:txBody>
      </p:sp>
      <p:sp>
        <p:nvSpPr>
          <p:cNvPr id="5" name="Заголовок 1"/>
          <p:cNvSpPr>
            <a:spLocks/>
          </p:cNvSpPr>
          <p:nvPr/>
        </p:nvSpPr>
        <p:spPr bwMode="auto">
          <a:xfrm>
            <a:off x="1371600" y="990600"/>
            <a:ext cx="2590800" cy="5334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Разговор с Дуней</a:t>
            </a:r>
          </a:p>
        </p:txBody>
      </p:sp>
      <p:sp>
        <p:nvSpPr>
          <p:cNvPr id="6" name="Заголовок 1"/>
          <p:cNvSpPr>
            <a:spLocks/>
          </p:cNvSpPr>
          <p:nvPr/>
        </p:nvSpPr>
        <p:spPr bwMode="auto">
          <a:xfrm>
            <a:off x="3657600" y="228600"/>
            <a:ext cx="2286000" cy="6858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«Покаяние» на площади</a:t>
            </a:r>
          </a:p>
        </p:txBody>
      </p:sp>
      <p:sp>
        <p:nvSpPr>
          <p:cNvPr id="7" name="Заголовок 1"/>
          <p:cNvSpPr>
            <a:spLocks/>
          </p:cNvSpPr>
          <p:nvPr/>
        </p:nvSpPr>
        <p:spPr bwMode="auto">
          <a:xfrm>
            <a:off x="6248400" y="1676400"/>
            <a:ext cx="2286000" cy="6858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Поведение на суде</a:t>
            </a:r>
          </a:p>
        </p:txBody>
      </p:sp>
      <p:sp>
        <p:nvSpPr>
          <p:cNvPr id="8" name="Заголовок 1"/>
          <p:cNvSpPr>
            <a:spLocks/>
          </p:cNvSpPr>
          <p:nvPr/>
        </p:nvSpPr>
        <p:spPr bwMode="auto">
          <a:xfrm>
            <a:off x="6629400" y="2819400"/>
            <a:ext cx="2286000" cy="4572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Поведение на каторге</a:t>
            </a:r>
          </a:p>
        </p:txBody>
      </p:sp>
      <p:sp>
        <p:nvSpPr>
          <p:cNvPr id="9" name="Заголовок 1"/>
          <p:cNvSpPr>
            <a:spLocks/>
          </p:cNvSpPr>
          <p:nvPr/>
        </p:nvSpPr>
        <p:spPr bwMode="auto">
          <a:xfrm>
            <a:off x="6858000" y="37338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Сон на каторге</a:t>
            </a:r>
          </a:p>
        </p:txBody>
      </p:sp>
      <p:sp>
        <p:nvSpPr>
          <p:cNvPr id="10" name="Заголовок 1"/>
          <p:cNvSpPr>
            <a:spLocks/>
          </p:cNvSpPr>
          <p:nvPr/>
        </p:nvSpPr>
        <p:spPr bwMode="auto">
          <a:xfrm>
            <a:off x="6324600" y="4267200"/>
            <a:ext cx="2514600" cy="4572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Любуется весенним пейзажем</a:t>
            </a:r>
          </a:p>
        </p:txBody>
      </p:sp>
      <p:sp>
        <p:nvSpPr>
          <p:cNvPr id="11" name="Заголовок 1"/>
          <p:cNvSpPr>
            <a:spLocks/>
          </p:cNvSpPr>
          <p:nvPr/>
        </p:nvSpPr>
        <p:spPr bwMode="auto">
          <a:xfrm>
            <a:off x="5867400" y="5105400"/>
            <a:ext cx="3276600" cy="457200"/>
          </a:xfrm>
          <a:prstGeom prst="rect">
            <a:avLst/>
          </a:prstGeom>
          <a:noFill/>
          <a:ln w="9525">
            <a:noFill/>
            <a:miter lim="800000"/>
            <a:headEnd/>
            <a:tailEnd/>
          </a:ln>
          <a:effectLst/>
        </p:spPr>
        <p:txBody>
          <a:bodyPr/>
          <a:lstStyle/>
          <a:p>
            <a:pPr algn="ctr">
              <a:defRPr/>
            </a:pPr>
            <a:r>
              <a:rPr lang="ru-RU" b="1" u="sng" dirty="0">
                <a:solidFill>
                  <a:srgbClr val="633741"/>
                </a:solidFill>
                <a:effectLst>
                  <a:outerShdw blurRad="38100" dist="38100" dir="2700000" algn="tl">
                    <a:schemeClr val="bg2">
                      <a:lumMod val="40000"/>
                      <a:lumOff val="60000"/>
                    </a:schemeClr>
                  </a:outerShdw>
                </a:effectLst>
              </a:rPr>
              <a:t>Изменился по отношению к Соне</a:t>
            </a:r>
          </a:p>
        </p:txBody>
      </p:sp>
      <p:sp>
        <p:nvSpPr>
          <p:cNvPr id="12" name="Заголовок 1"/>
          <p:cNvSpPr>
            <a:spLocks/>
          </p:cNvSpPr>
          <p:nvPr/>
        </p:nvSpPr>
        <p:spPr bwMode="auto">
          <a:xfrm>
            <a:off x="4800600" y="54864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Начал говорить с людьми</a:t>
            </a:r>
          </a:p>
        </p:txBody>
      </p:sp>
      <p:sp>
        <p:nvSpPr>
          <p:cNvPr id="13" name="Заголовок 1"/>
          <p:cNvSpPr>
            <a:spLocks/>
          </p:cNvSpPr>
          <p:nvPr/>
        </p:nvSpPr>
        <p:spPr bwMode="auto">
          <a:xfrm>
            <a:off x="2667000" y="53340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Взял Евангелие</a:t>
            </a:r>
          </a:p>
        </p:txBody>
      </p:sp>
      <p:sp>
        <p:nvSpPr>
          <p:cNvPr id="14" name="Заголовок 1"/>
          <p:cNvSpPr>
            <a:spLocks/>
          </p:cNvSpPr>
          <p:nvPr/>
        </p:nvSpPr>
        <p:spPr bwMode="auto">
          <a:xfrm>
            <a:off x="1600200" y="48006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Он раскаялся</a:t>
            </a:r>
          </a:p>
        </p:txBody>
      </p:sp>
      <p:sp>
        <p:nvSpPr>
          <p:cNvPr id="15" name="Заголовок 1"/>
          <p:cNvSpPr>
            <a:spLocks/>
          </p:cNvSpPr>
          <p:nvPr/>
        </p:nvSpPr>
        <p:spPr bwMode="auto">
          <a:xfrm>
            <a:off x="990600" y="3810000"/>
            <a:ext cx="2286000" cy="457200"/>
          </a:xfrm>
          <a:prstGeom prst="rect">
            <a:avLst/>
          </a:prstGeom>
          <a:noFill/>
          <a:ln w="9525">
            <a:noFill/>
            <a:miter lim="800000"/>
            <a:headEnd/>
            <a:tailEnd/>
          </a:ln>
          <a:effectLst/>
        </p:spPr>
        <p:txBody>
          <a:bodyPr/>
          <a:lstStyle/>
          <a:p>
            <a:pPr>
              <a:defRPr/>
            </a:pPr>
            <a:r>
              <a:rPr lang="ru-RU" b="1" u="sng" dirty="0">
                <a:solidFill>
                  <a:srgbClr val="633741"/>
                </a:solidFill>
                <a:effectLst>
                  <a:outerShdw blurRad="38100" dist="38100" dir="2700000" algn="tl">
                    <a:schemeClr val="bg2">
                      <a:lumMod val="40000"/>
                      <a:lumOff val="60000"/>
                    </a:schemeClr>
                  </a:outerShdw>
                </a:effectLst>
              </a:rPr>
              <a:t>Он хочет жить</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381000"/>
            <a:ext cx="8610600" cy="1222375"/>
          </a:xfrm>
        </p:spPr>
        <p:txBody>
          <a:bodyPr anchor="t"/>
          <a:lstStyle/>
          <a:p>
            <a:pPr algn="l" eaLnBrk="1" hangingPunct="1">
              <a:defRPr/>
            </a:pPr>
            <a:r>
              <a:rPr lang="ru-RU" b="1" dirty="0" smtClean="0">
                <a:solidFill>
                  <a:srgbClr val="633741"/>
                </a:solidFill>
              </a:rPr>
              <a:t>Так что победило: душа или теория?</a:t>
            </a:r>
          </a:p>
        </p:txBody>
      </p:sp>
      <p:sp>
        <p:nvSpPr>
          <p:cNvPr id="4" name="Заголовок 1"/>
          <p:cNvSpPr>
            <a:spLocks/>
          </p:cNvSpPr>
          <p:nvPr/>
        </p:nvSpPr>
        <p:spPr bwMode="auto">
          <a:xfrm>
            <a:off x="4343400" y="5715000"/>
            <a:ext cx="2286000" cy="990600"/>
          </a:xfrm>
          <a:prstGeom prst="rect">
            <a:avLst/>
          </a:prstGeom>
          <a:noFill/>
          <a:ln w="9525">
            <a:noFill/>
            <a:miter lim="800000"/>
            <a:headEnd/>
            <a:tailEnd/>
          </a:ln>
          <a:effectLst>
            <a:outerShdw blurRad="50800" dist="50800" dir="5400000" algn="ctr" rotWithShape="0">
              <a:schemeClr val="bg2">
                <a:lumMod val="40000"/>
                <a:lumOff val="60000"/>
              </a:schemeClr>
            </a:outerShdw>
          </a:effectLst>
        </p:spPr>
        <p:txBody>
          <a:bodyPr/>
          <a:lstStyle/>
          <a:p>
            <a:pPr>
              <a:defRPr/>
            </a:pPr>
            <a:r>
              <a:rPr lang="ru-RU" sz="3600" b="1" dirty="0">
                <a:solidFill>
                  <a:srgbClr val="633741"/>
                </a:solidFill>
                <a:effectLst>
                  <a:outerShdw blurRad="38100" dist="38100" dir="2700000" algn="tl">
                    <a:srgbClr val="000000"/>
                  </a:outerShdw>
                </a:effectLst>
              </a:rPr>
              <a:t>душа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276600" y="990600"/>
            <a:ext cx="5410200" cy="1142999"/>
          </a:xfrm>
        </p:spPr>
        <p:txBody>
          <a:bodyPr anchor="t"/>
          <a:lstStyle/>
          <a:p>
            <a:pPr eaLnBrk="1" hangingPunct="1">
              <a:defRPr/>
            </a:pPr>
            <a:r>
              <a:rPr lang="ru-RU" sz="5400" b="1" dirty="0" smtClean="0">
                <a:solidFill>
                  <a:srgbClr val="C00000"/>
                </a:solidFill>
              </a:rPr>
              <a:t>Вывод</a:t>
            </a:r>
          </a:p>
        </p:txBody>
      </p:sp>
      <p:sp>
        <p:nvSpPr>
          <p:cNvPr id="22531" name="Rectangle 3"/>
          <p:cNvSpPr>
            <a:spLocks noGrp="1" noChangeArrowheads="1"/>
          </p:cNvSpPr>
          <p:nvPr>
            <p:ph type="body" idx="1"/>
          </p:nvPr>
        </p:nvSpPr>
        <p:spPr>
          <a:xfrm>
            <a:off x="457200" y="2667000"/>
            <a:ext cx="8229600" cy="3733800"/>
          </a:xfrm>
        </p:spPr>
        <p:txBody>
          <a:bodyPr/>
          <a:lstStyle/>
          <a:p>
            <a:pPr marL="0" indent="0">
              <a:buFont typeface="Wingdings" pitchFamily="2" charset="2"/>
              <a:buNone/>
            </a:pPr>
            <a:r>
              <a:rPr lang="ru-RU" sz="3600" b="1" dirty="0" smtClean="0">
                <a:solidFill>
                  <a:srgbClr val="633741"/>
                </a:solidFill>
                <a:effectLst>
                  <a:outerShdw blurRad="38100" dist="38100" dir="2700000" algn="tl">
                    <a:srgbClr val="000000">
                      <a:alpha val="43137"/>
                    </a:srgbClr>
                  </a:outerShdw>
                </a:effectLst>
              </a:rPr>
              <a:t>Бесчеловечная идея привела Раскольникова к разладу с людьми, поставила его в противоестественные отношения с человеком в себе. И, только раскаявшись, герой вновь обретает себя.</a:t>
            </a: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14300"/>
            <a:ext cx="3505200" cy="262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ctr" eaLnBrk="1" hangingPunct="1">
              <a:buNone/>
            </a:pPr>
            <a:r>
              <a:rPr lang="ru-RU" sz="3600" b="1" dirty="0" smtClean="0">
                <a:solidFill>
                  <a:srgbClr val="59313B"/>
                </a:solidFill>
              </a:rPr>
              <a:t>Приём антитезы</a:t>
            </a:r>
          </a:p>
          <a:p>
            <a:pPr algn="just" eaLnBrk="1" hangingPunct="1">
              <a:buNone/>
            </a:pPr>
            <a:r>
              <a:rPr lang="ru-RU" sz="2800" b="1" dirty="0" smtClean="0">
                <a:solidFill>
                  <a:schemeClr val="accent6">
                    <a:lumMod val="50000"/>
                  </a:schemeClr>
                </a:solidFill>
              </a:rPr>
              <a:t>      У Достоевского человек противоречив. Его герой сочетает в себе две бездны разом: бездну добра, сострадания, жертвенности и бездну зла, эгоизма. Даны два портрета Раскольникова: до совершения преступления автор говорит о красоте, о прекрасных глазах Родиона, но преступление оставляет трагический отпечаток не только в душе героя, но и на лице. На этот раз перед нами портрет убийцы</a:t>
            </a:r>
          </a:p>
          <a:p>
            <a:pPr>
              <a:buNone/>
              <a:defRPr/>
            </a:pPr>
            <a:endParaRPr lang="ru-RU" sz="3600" b="1" dirty="0" smtClean="0">
              <a:solidFill>
                <a:srgbClr val="633741"/>
              </a:solidFill>
            </a:endParaRPr>
          </a:p>
          <a:p>
            <a:pPr>
              <a:buFont typeface="Wingdings" pitchFamily="2" charset="2"/>
              <a:buNone/>
              <a:defRPr/>
            </a:pPr>
            <a:r>
              <a:rPr lang="ru-RU" sz="3600" b="1" dirty="0" smtClean="0">
                <a:solidFill>
                  <a:srgbClr val="633741"/>
                </a:solidFill>
              </a:rPr>
              <a:t> </a:t>
            </a:r>
            <a:endParaRPr lang="ru-RU" sz="3600" dirty="0" smtClean="0">
              <a:solidFill>
                <a:srgbClr val="633741"/>
              </a:solidFill>
            </a:endParaRPr>
          </a:p>
          <a:p>
            <a:pPr>
              <a:buFont typeface="Wingdings" pitchFamily="2" charset="2"/>
              <a:buNone/>
              <a:defRPr/>
            </a:pPr>
            <a:r>
              <a:rPr lang="ru-RU" sz="3600" dirty="0" smtClean="0">
                <a:solidFill>
                  <a:srgbClr val="633741"/>
                </a:solidFill>
              </a:rPr>
              <a:t> </a:t>
            </a: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200329"/>
          </a:xfrm>
          <a:prstGeom prst="rect">
            <a:avLst/>
          </a:prstGeom>
        </p:spPr>
        <p:txBody>
          <a:bodyPr wrap="square">
            <a:spAutoFit/>
          </a:bodyPr>
          <a:lstStyle/>
          <a:p>
            <a:r>
              <a:rPr lang="ru-RU" sz="3600" b="1" dirty="0" smtClean="0">
                <a:solidFill>
                  <a:srgbClr val="C00000"/>
                </a:solidFill>
                <a:effectLst>
                  <a:outerShdw blurRad="38100" dist="38100" dir="2700000" algn="tl">
                    <a:srgbClr val="000000">
                      <a:alpha val="43137"/>
                    </a:srgbClr>
                  </a:outerShdw>
                </a:effectLst>
              </a:rPr>
              <a:t>      Использование различных    художественных приёмов в романе</a:t>
            </a:r>
            <a:endParaRPr lang="ru-RU"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r>
              <a:rPr lang="ru-RU" sz="3600" b="1" dirty="0" smtClean="0">
                <a:solidFill>
                  <a:srgbClr val="59313B"/>
                </a:solidFill>
              </a:rPr>
              <a:t>В романе широко использована символика имён и цвета, чисел и снов, евангельских имён и сюжетов.</a:t>
            </a:r>
          </a:p>
          <a:p>
            <a:pPr>
              <a:buNone/>
              <a:defRPr/>
            </a:pPr>
            <a:endParaRPr lang="ru-RU" sz="3600" b="1" dirty="0" smtClean="0">
              <a:solidFill>
                <a:srgbClr val="633741"/>
              </a:solidFill>
            </a:endParaRPr>
          </a:p>
          <a:p>
            <a:pPr>
              <a:buFont typeface="Wingdings" pitchFamily="2" charset="2"/>
              <a:buNone/>
              <a:defRPr/>
            </a:pPr>
            <a:r>
              <a:rPr lang="ru-RU" sz="3600" b="1" dirty="0" smtClean="0">
                <a:solidFill>
                  <a:srgbClr val="633741"/>
                </a:solidFill>
              </a:rPr>
              <a:t> </a:t>
            </a:r>
            <a:endParaRPr lang="ru-RU" sz="3600" dirty="0" smtClean="0">
              <a:solidFill>
                <a:srgbClr val="633741"/>
              </a:solidFill>
            </a:endParaRPr>
          </a:p>
          <a:p>
            <a:pPr>
              <a:buFont typeface="Wingdings" pitchFamily="2" charset="2"/>
              <a:buNone/>
              <a:defRPr/>
            </a:pPr>
            <a:r>
              <a:rPr lang="ru-RU" sz="3600" dirty="0" smtClean="0">
                <a:solidFill>
                  <a:srgbClr val="633741"/>
                </a:solidFill>
              </a:rPr>
              <a:t> </a:t>
            </a: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923330"/>
          </a:xfrm>
          <a:prstGeom prst="rect">
            <a:avLst/>
          </a:prstGeom>
        </p:spPr>
        <p:txBody>
          <a:bodyPr wrap="square">
            <a:spAutoFit/>
          </a:bodyPr>
          <a:lstStyle/>
          <a:p>
            <a:r>
              <a:rPr lang="ru-RU" sz="3600" b="1" dirty="0" smtClean="0">
                <a:solidFill>
                  <a:srgbClr val="C00000"/>
                </a:solidFill>
                <a:effectLst>
                  <a:outerShdw blurRad="38100" dist="38100" dir="2700000" algn="tl">
                    <a:srgbClr val="000000">
                      <a:alpha val="43137"/>
                    </a:srgbClr>
                  </a:outerShdw>
                </a:effectLst>
              </a:rPr>
              <a:t>                 </a:t>
            </a:r>
            <a:r>
              <a:rPr lang="ru-RU" sz="5400" b="1" dirty="0" smtClean="0">
                <a:solidFill>
                  <a:srgbClr val="C00000"/>
                </a:solidFill>
                <a:effectLst>
                  <a:outerShdw blurRad="38100" dist="38100" dir="2700000" algn="tl">
                    <a:srgbClr val="000000">
                      <a:alpha val="43137"/>
                    </a:srgbClr>
                  </a:outerShdw>
                </a:effectLst>
              </a:rPr>
              <a:t>Символика</a:t>
            </a:r>
            <a:endParaRPr lang="ru-RU" sz="5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pPr>
            <a:r>
              <a:rPr lang="ru-RU" b="1" dirty="0" smtClean="0">
                <a:solidFill>
                  <a:srgbClr val="C00000"/>
                </a:solidFill>
              </a:rPr>
              <a:t>Раскольников. </a:t>
            </a:r>
            <a:r>
              <a:rPr lang="ru-RU" b="1" i="1" dirty="0" smtClean="0">
                <a:solidFill>
                  <a:schemeClr val="accent6">
                    <a:lumMod val="50000"/>
                  </a:schemeClr>
                </a:solidFill>
              </a:rPr>
              <a:t>Раскол – </a:t>
            </a:r>
            <a:r>
              <a:rPr lang="ru-RU" b="1" dirty="0" smtClean="0">
                <a:solidFill>
                  <a:schemeClr val="accent6">
                    <a:lumMod val="50000"/>
                  </a:schemeClr>
                </a:solidFill>
              </a:rPr>
              <a:t>«раздвоение». Символизирует раздвоенность главного героя, его внутреннюю борьбу с самим собой.</a:t>
            </a:r>
            <a:r>
              <a:rPr lang="ru-RU" b="1" i="1" dirty="0" smtClean="0">
                <a:solidFill>
                  <a:schemeClr val="accent6">
                    <a:lumMod val="50000"/>
                  </a:schemeClr>
                </a:solidFill>
              </a:rPr>
              <a:t> </a:t>
            </a:r>
          </a:p>
          <a:p>
            <a:pPr algn="just" eaLnBrk="1" hangingPunct="1">
              <a:lnSpc>
                <a:spcPct val="90000"/>
              </a:lnSpc>
            </a:pPr>
            <a:r>
              <a:rPr lang="ru-RU" b="1" dirty="0" smtClean="0">
                <a:solidFill>
                  <a:srgbClr val="C00000"/>
                </a:solidFill>
              </a:rPr>
              <a:t>Софья. </a:t>
            </a:r>
            <a:r>
              <a:rPr lang="ru-RU" b="1" i="1" dirty="0" smtClean="0">
                <a:solidFill>
                  <a:schemeClr val="accent6">
                    <a:lumMod val="50000"/>
                  </a:schemeClr>
                </a:solidFill>
              </a:rPr>
              <a:t>Софья </a:t>
            </a:r>
            <a:r>
              <a:rPr lang="ru-RU" b="1" dirty="0" smtClean="0">
                <a:solidFill>
                  <a:schemeClr val="accent6">
                    <a:lumMod val="50000"/>
                  </a:schemeClr>
                </a:solidFill>
              </a:rPr>
              <a:t>означает «смиренномудрие». Героиня романа смиренно несёт свой крест и не перестаёт верить в добро и справедливость.</a:t>
            </a:r>
          </a:p>
          <a:p>
            <a:pPr algn="just" eaLnBrk="1" hangingPunct="1">
              <a:lnSpc>
                <a:spcPct val="90000"/>
              </a:lnSpc>
            </a:pPr>
            <a:r>
              <a:rPr lang="ru-RU" b="1" dirty="0" smtClean="0">
                <a:solidFill>
                  <a:schemeClr val="accent6">
                    <a:lumMod val="50000"/>
                  </a:schemeClr>
                </a:solidFill>
              </a:rPr>
              <a:t> </a:t>
            </a:r>
          </a:p>
          <a:p>
            <a:pPr>
              <a:buNone/>
              <a:defRPr/>
            </a:pPr>
            <a:endParaRPr lang="ru-RU" sz="3600" b="1" dirty="0" smtClean="0">
              <a:solidFill>
                <a:srgbClr val="633741"/>
              </a:solidFill>
            </a:endParaRPr>
          </a:p>
          <a:p>
            <a:pPr>
              <a:buFont typeface="Wingdings" pitchFamily="2" charset="2"/>
              <a:buNone/>
              <a:defRPr/>
            </a:pPr>
            <a:r>
              <a:rPr lang="ru-RU" sz="3600" b="1" dirty="0" smtClean="0">
                <a:solidFill>
                  <a:srgbClr val="633741"/>
                </a:solidFill>
              </a:rPr>
              <a:t> </a:t>
            </a:r>
            <a:endParaRPr lang="ru-RU" sz="3600" dirty="0" smtClean="0">
              <a:solidFill>
                <a:srgbClr val="633741"/>
              </a:solidFill>
            </a:endParaRPr>
          </a:p>
          <a:p>
            <a:pPr>
              <a:buFont typeface="Wingdings" pitchFamily="2" charset="2"/>
              <a:buNone/>
              <a:defRPr/>
            </a:pPr>
            <a:r>
              <a:rPr lang="ru-RU" sz="3600" dirty="0" smtClean="0">
                <a:solidFill>
                  <a:srgbClr val="633741"/>
                </a:solidFill>
              </a:rPr>
              <a:t> </a:t>
            </a: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rPr>
              <a:t>        </a:t>
            </a:r>
            <a:r>
              <a:rPr lang="ru-RU" sz="4400" b="1" dirty="0" smtClean="0">
                <a:solidFill>
                  <a:srgbClr val="C00000"/>
                </a:solidFill>
                <a:effectLst>
                  <a:outerShdw blurRad="38100" dist="38100" dir="2700000" algn="tl">
                    <a:srgbClr val="000000">
                      <a:alpha val="43137"/>
                    </a:srgbClr>
                  </a:outerShdw>
                </a:effectLst>
              </a:rPr>
              <a:t>Значение   некоторых </a:t>
            </a:r>
          </a:p>
          <a:p>
            <a:pPr algn="ctr"/>
            <a:r>
              <a:rPr lang="ru-RU" sz="4400" b="1" dirty="0" smtClean="0">
                <a:solidFill>
                  <a:srgbClr val="C00000"/>
                </a:solidFill>
                <a:effectLst>
                  <a:outerShdw blurRad="38100" dist="38100" dir="2700000" algn="tl">
                    <a:srgbClr val="000000">
                      <a:alpha val="43137"/>
                    </a:srgbClr>
                  </a:outerShdw>
                </a:effectLst>
              </a:rPr>
              <a:t>имён   и   фамилий</a:t>
            </a:r>
            <a:endParaRPr lang="ru-RU" sz="4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buNone/>
            </a:pPr>
            <a:r>
              <a:rPr lang="ru-RU" b="1" dirty="0" smtClean="0">
                <a:solidFill>
                  <a:srgbClr val="C00000"/>
                </a:solidFill>
              </a:rPr>
              <a:t> </a:t>
            </a:r>
            <a:endParaRPr lang="ru-RU" b="1" dirty="0" smtClean="0">
              <a:solidFill>
                <a:schemeClr val="accent6">
                  <a:lumMod val="50000"/>
                </a:schemeClr>
              </a:solidFill>
            </a:endParaRPr>
          </a:p>
          <a:p>
            <a:pPr algn="just" eaLnBrk="1" hangingPunct="1">
              <a:lnSpc>
                <a:spcPct val="90000"/>
              </a:lnSpc>
            </a:pPr>
            <a:r>
              <a:rPr lang="ru-RU" b="1" dirty="0" err="1" smtClean="0">
                <a:solidFill>
                  <a:srgbClr val="C00000"/>
                </a:solidFill>
              </a:rPr>
              <a:t>Лебезятников</a:t>
            </a:r>
            <a:r>
              <a:rPr lang="ru-RU" b="1" dirty="0" smtClean="0">
                <a:solidFill>
                  <a:srgbClr val="C00000"/>
                </a:solidFill>
              </a:rPr>
              <a:t>. </a:t>
            </a:r>
            <a:r>
              <a:rPr lang="ru-RU" b="1" dirty="0" smtClean="0">
                <a:solidFill>
                  <a:schemeClr val="accent6">
                    <a:lumMod val="50000"/>
                  </a:schemeClr>
                </a:solidFill>
              </a:rPr>
              <a:t>Человек, способный подличать, лебезить, поддакивать.</a:t>
            </a:r>
          </a:p>
          <a:p>
            <a:pPr algn="just" eaLnBrk="1" hangingPunct="1">
              <a:lnSpc>
                <a:spcPct val="90000"/>
              </a:lnSpc>
            </a:pPr>
            <a:r>
              <a:rPr lang="ru-RU" b="1" dirty="0" err="1" smtClean="0">
                <a:solidFill>
                  <a:srgbClr val="C00000"/>
                </a:solidFill>
              </a:rPr>
              <a:t>Авдотья</a:t>
            </a:r>
            <a:r>
              <a:rPr lang="ru-RU" b="1" dirty="0" smtClean="0">
                <a:solidFill>
                  <a:srgbClr val="C00000"/>
                </a:solidFill>
              </a:rPr>
              <a:t> Романовна. </a:t>
            </a:r>
            <a:r>
              <a:rPr lang="ru-RU" b="1" dirty="0" smtClean="0">
                <a:solidFill>
                  <a:schemeClr val="accent6">
                    <a:lumMod val="50000"/>
                  </a:schemeClr>
                </a:solidFill>
              </a:rPr>
              <a:t>Прототипом сестры Раскольникова является </a:t>
            </a:r>
            <a:r>
              <a:rPr lang="ru-RU" b="1" dirty="0" err="1" smtClean="0">
                <a:solidFill>
                  <a:schemeClr val="accent6">
                    <a:lumMod val="50000"/>
                  </a:schemeClr>
                </a:solidFill>
              </a:rPr>
              <a:t>Авдотья</a:t>
            </a:r>
            <a:r>
              <a:rPr lang="ru-RU" b="1" dirty="0" smtClean="0">
                <a:solidFill>
                  <a:schemeClr val="accent6">
                    <a:lumMod val="50000"/>
                  </a:schemeClr>
                </a:solidFill>
              </a:rPr>
              <a:t> Яковлевна Панаева – первая любовь Ф.М.Достоевского.</a:t>
            </a:r>
          </a:p>
          <a:p>
            <a:pPr algn="just" eaLnBrk="1" hangingPunct="1">
              <a:lnSpc>
                <a:spcPct val="90000"/>
              </a:lnSpc>
            </a:pPr>
            <a:r>
              <a:rPr lang="ru-RU" b="1" dirty="0" smtClean="0">
                <a:solidFill>
                  <a:srgbClr val="C00000"/>
                </a:solidFill>
              </a:rPr>
              <a:t>Лизавета Ивановна. </a:t>
            </a:r>
            <a:r>
              <a:rPr lang="ru-RU" b="1" dirty="0" smtClean="0">
                <a:solidFill>
                  <a:schemeClr val="accent6">
                    <a:lumMod val="50000"/>
                  </a:schemeClr>
                </a:solidFill>
              </a:rPr>
              <a:t>Елизавета – «почитающая Бога»</a:t>
            </a:r>
          </a:p>
          <a:p>
            <a:pPr>
              <a:buNone/>
              <a:defRPr/>
            </a:pPr>
            <a:endParaRPr lang="ru-RU" sz="3600" b="1" dirty="0" smtClean="0">
              <a:solidFill>
                <a:srgbClr val="633741"/>
              </a:solidFill>
            </a:endParaRPr>
          </a:p>
          <a:p>
            <a:pPr>
              <a:buFont typeface="Wingdings" pitchFamily="2" charset="2"/>
              <a:buNone/>
              <a:defRPr/>
            </a:pPr>
            <a:r>
              <a:rPr lang="ru-RU" sz="3600" b="1" dirty="0" smtClean="0">
                <a:solidFill>
                  <a:srgbClr val="633741"/>
                </a:solidFill>
              </a:rPr>
              <a:t> </a:t>
            </a:r>
            <a:endParaRPr lang="ru-RU" sz="3600" dirty="0" smtClean="0">
              <a:solidFill>
                <a:srgbClr val="633741"/>
              </a:solidFill>
            </a:endParaRPr>
          </a:p>
          <a:p>
            <a:pPr>
              <a:buFont typeface="Wingdings" pitchFamily="2" charset="2"/>
              <a:buNone/>
              <a:defRPr/>
            </a:pPr>
            <a:r>
              <a:rPr lang="ru-RU" sz="3600" dirty="0" smtClean="0">
                <a:solidFill>
                  <a:srgbClr val="633741"/>
                </a:solidFill>
              </a:rPr>
              <a:t> </a:t>
            </a: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rPr>
              <a:t>        </a:t>
            </a:r>
            <a:r>
              <a:rPr lang="ru-RU" sz="4400" b="1" dirty="0" smtClean="0">
                <a:solidFill>
                  <a:srgbClr val="C00000"/>
                </a:solidFill>
                <a:effectLst>
                  <a:outerShdw blurRad="38100" dist="38100" dir="2700000" algn="tl">
                    <a:srgbClr val="000000">
                      <a:alpha val="43137"/>
                    </a:srgbClr>
                  </a:outerShdw>
                </a:effectLst>
              </a:rPr>
              <a:t>Значение   некоторых </a:t>
            </a:r>
          </a:p>
          <a:p>
            <a:pPr algn="ctr"/>
            <a:r>
              <a:rPr lang="ru-RU" sz="4400" b="1" dirty="0" smtClean="0">
                <a:solidFill>
                  <a:srgbClr val="C00000"/>
                </a:solidFill>
                <a:effectLst>
                  <a:outerShdw blurRad="38100" dist="38100" dir="2700000" algn="tl">
                    <a:srgbClr val="000000">
                      <a:alpha val="43137"/>
                    </a:srgbClr>
                  </a:outerShdw>
                </a:effectLst>
              </a:rPr>
              <a:t>имён   и   фамилий</a:t>
            </a:r>
            <a:endParaRPr lang="ru-RU" sz="4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769441"/>
          </a:xfrm>
          <a:prstGeom prst="rect">
            <a:avLst/>
          </a:prstGeom>
        </p:spPr>
        <p:txBody>
          <a:bodyPr wrap="square">
            <a:spAutoFit/>
          </a:bodyPr>
          <a:lstStyle/>
          <a:p>
            <a:pPr algn="ctr"/>
            <a:r>
              <a:rPr lang="ru-RU" sz="4400" b="1" dirty="0" smtClean="0">
                <a:solidFill>
                  <a:srgbClr val="C00000"/>
                </a:solidFill>
                <a:effectLst>
                  <a:outerShdw blurRad="38100" dist="38100" dir="2700000" algn="tl">
                    <a:srgbClr val="000000">
                      <a:alpha val="43137"/>
                    </a:srgbClr>
                  </a:outerShdw>
                </a:effectLst>
              </a:rPr>
              <a:t>Символика цвета в романе</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152400" y="1066798"/>
            <a:ext cx="8839200" cy="5853910"/>
          </a:xfrm>
          <a:prstGeom prst="rect">
            <a:avLst/>
          </a:prstGeom>
        </p:spPr>
        <p:txBody>
          <a:bodyPr wrap="square">
            <a:spAutoFit/>
          </a:bodyPr>
          <a:lstStyle/>
          <a:p>
            <a:pPr eaLnBrk="1" hangingPunct="1">
              <a:lnSpc>
                <a:spcPct val="90000"/>
              </a:lnSpc>
              <a:buFont typeface="Wingdings" pitchFamily="2" charset="2"/>
              <a:buNone/>
            </a:pPr>
            <a:r>
              <a:rPr lang="ru-RU" sz="3200" b="1" i="1" u="sng" dirty="0" smtClean="0">
                <a:solidFill>
                  <a:schemeClr val="bg1">
                    <a:lumMod val="60000"/>
                    <a:lumOff val="40000"/>
                  </a:schemeClr>
                </a:solidFill>
                <a:effectLst>
                  <a:outerShdw blurRad="38100" dist="38100" dir="2700000" algn="tl">
                    <a:srgbClr val="000000">
                      <a:alpha val="43137"/>
                    </a:srgbClr>
                  </a:outerShdw>
                </a:effectLst>
              </a:rPr>
              <a:t>Жёлтый цвет </a:t>
            </a:r>
            <a:r>
              <a:rPr lang="ru-RU" sz="3200" b="1" i="1" u="sng" dirty="0" smtClean="0">
                <a:solidFill>
                  <a:srgbClr val="59313B"/>
                </a:solidFill>
                <a:effectLst>
                  <a:outerShdw blurRad="38100" dist="38100" dir="2700000" algn="tl">
                    <a:srgbClr val="000000">
                      <a:alpha val="43137"/>
                    </a:srgbClr>
                  </a:outerShdw>
                </a:effectLst>
              </a:rPr>
              <a:t>– основой цвет романа. </a:t>
            </a:r>
          </a:p>
          <a:p>
            <a:pPr eaLnBrk="1" hangingPunct="1">
              <a:lnSpc>
                <a:spcPct val="90000"/>
              </a:lnSpc>
              <a:buFont typeface="Wingdings" pitchFamily="2" charset="2"/>
              <a:buNone/>
            </a:pPr>
            <a:r>
              <a:rPr lang="ru-RU" sz="3200" b="1" i="1" dirty="0" smtClean="0">
                <a:solidFill>
                  <a:schemeClr val="accent6">
                    <a:lumMod val="50000"/>
                  </a:schemeClr>
                </a:solidFill>
                <a:effectLst>
                  <a:outerShdw blurRad="38100" dist="38100" dir="2700000" algn="tl">
                    <a:srgbClr val="000000">
                      <a:alpha val="43137"/>
                    </a:srgbClr>
                  </a:outerShdw>
                </a:effectLst>
              </a:rPr>
              <a:t>               Использование и значение</a:t>
            </a: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Родион Раскольников </a:t>
            </a:r>
            <a:r>
              <a:rPr lang="ru-RU" sz="3200" b="1" dirty="0" smtClean="0">
                <a:solidFill>
                  <a:schemeClr val="accent6">
                    <a:lumMod val="50000"/>
                  </a:schemeClr>
                </a:solidFill>
                <a:effectLst>
                  <a:outerShdw blurRad="38100" dist="38100" dir="2700000" algn="tl">
                    <a:srgbClr val="000000">
                      <a:alpha val="43137"/>
                    </a:srgbClr>
                  </a:outerShdw>
                </a:effectLst>
              </a:rPr>
              <a:t>живёт в жёлтой каморке, похожей на шкаф, с жёлтыми обоями.</a:t>
            </a: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Соня Мармеладова </a:t>
            </a:r>
            <a:r>
              <a:rPr lang="ru-RU" sz="3200" b="1" dirty="0" smtClean="0">
                <a:solidFill>
                  <a:schemeClr val="accent6">
                    <a:lumMod val="50000"/>
                  </a:schemeClr>
                </a:solidFill>
                <a:effectLst>
                  <a:outerShdw blurRad="38100" dist="38100" dir="2700000" algn="tl">
                    <a:srgbClr val="000000">
                      <a:alpha val="43137"/>
                    </a:srgbClr>
                  </a:outerShdw>
                </a:effectLst>
              </a:rPr>
              <a:t>живёт по жёлтому билету, в её комнате тоже жёлтые обои.</a:t>
            </a: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Старуха-процентщица</a:t>
            </a:r>
            <a:r>
              <a:rPr lang="ru-RU" sz="3200" b="1" dirty="0" smtClean="0">
                <a:solidFill>
                  <a:schemeClr val="accent6">
                    <a:lumMod val="50000"/>
                  </a:schemeClr>
                </a:solidFill>
                <a:effectLst>
                  <a:outerShdw blurRad="38100" dist="38100" dir="2700000" algn="tl">
                    <a:srgbClr val="000000">
                      <a:alpha val="43137"/>
                    </a:srgbClr>
                  </a:outerShdw>
                </a:effectLst>
              </a:rPr>
              <a:t> одета в пожелтевшую кацавейку, её комната обставлена мебелью из жёлтого дерева.</a:t>
            </a:r>
          </a:p>
          <a:p>
            <a:pPr algn="just" eaLnBrk="1" hangingPunct="1">
              <a:lnSpc>
                <a:spcPct val="90000"/>
              </a:lnSpc>
            </a:pPr>
            <a:r>
              <a:rPr lang="ru-RU" sz="3200" b="1" dirty="0" smtClean="0">
                <a:solidFill>
                  <a:schemeClr val="accent6">
                    <a:lumMod val="50000"/>
                  </a:schemeClr>
                </a:solidFill>
                <a:effectLst>
                  <a:outerShdw blurRad="38100" dist="38100" dir="2700000" algn="tl">
                    <a:srgbClr val="000000">
                      <a:alpha val="43137"/>
                    </a:srgbClr>
                  </a:outerShdw>
                </a:effectLst>
              </a:rPr>
              <a:t>От постоянного пьянства </a:t>
            </a:r>
            <a:r>
              <a:rPr lang="ru-RU" sz="3200" b="1" dirty="0" smtClean="0">
                <a:solidFill>
                  <a:srgbClr val="C00000"/>
                </a:solidFill>
                <a:effectLst>
                  <a:outerShdw blurRad="38100" dist="38100" dir="2700000" algn="tl">
                    <a:srgbClr val="000000">
                      <a:alpha val="43137"/>
                    </a:srgbClr>
                  </a:outerShdw>
                </a:effectLst>
              </a:rPr>
              <a:t>лицо Мармеладова</a:t>
            </a:r>
            <a:r>
              <a:rPr lang="ru-RU" sz="3200" b="1" dirty="0" smtClean="0">
                <a:solidFill>
                  <a:schemeClr val="accent6">
                    <a:lumMod val="50000"/>
                  </a:schemeClr>
                </a:solidFill>
                <a:effectLst>
                  <a:outerShdw blurRad="38100" dist="38100" dir="2700000" algn="tl">
                    <a:srgbClr val="000000">
                      <a:alpha val="43137"/>
                    </a:srgbClr>
                  </a:outerShdw>
                </a:effectLst>
              </a:rPr>
              <a:t> стало жёлтым.</a:t>
            </a:r>
          </a:p>
          <a:p>
            <a:pPr algn="just" eaLnBrk="1" hangingPunct="1">
              <a:lnSpc>
                <a:spcPct val="90000"/>
              </a:lnSpc>
            </a:pPr>
            <a:r>
              <a:rPr lang="ru-RU" sz="3200" b="1" dirty="0" smtClean="0">
                <a:solidFill>
                  <a:schemeClr val="accent6">
                    <a:lumMod val="50000"/>
                  </a:schemeClr>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769441"/>
          </a:xfrm>
          <a:prstGeom prst="rect">
            <a:avLst/>
          </a:prstGeom>
        </p:spPr>
        <p:txBody>
          <a:bodyPr wrap="square">
            <a:spAutoFit/>
          </a:bodyPr>
          <a:lstStyle/>
          <a:p>
            <a:pPr algn="ctr"/>
            <a:r>
              <a:rPr lang="ru-RU" sz="4400" b="1" dirty="0" smtClean="0">
                <a:solidFill>
                  <a:srgbClr val="C00000"/>
                </a:solidFill>
                <a:effectLst>
                  <a:outerShdw blurRad="38100" dist="38100" dir="2700000" algn="tl">
                    <a:srgbClr val="000000">
                      <a:alpha val="43137"/>
                    </a:srgbClr>
                  </a:outerShdw>
                </a:effectLst>
              </a:rPr>
              <a:t>Символика цвета в романе</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152400" y="1066798"/>
            <a:ext cx="8839200" cy="4967514"/>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Дома Петербурга</a:t>
            </a:r>
            <a:r>
              <a:rPr lang="ru-RU" sz="3200" b="1" dirty="0" smtClean="0">
                <a:solidFill>
                  <a:schemeClr val="accent6">
                    <a:lumMod val="50000"/>
                  </a:schemeClr>
                </a:solidFill>
                <a:effectLst>
                  <a:outerShdw blurRad="38100" dist="38100" dir="2700000" algn="tl">
                    <a:srgbClr val="000000">
                      <a:alpha val="43137"/>
                    </a:srgbClr>
                  </a:outerShdw>
                </a:effectLst>
              </a:rPr>
              <a:t> окрашены в жёлто-серый цвет.</a:t>
            </a:r>
            <a:endParaRPr lang="ru-RU" sz="3200" b="1" dirty="0" smtClean="0">
              <a:solidFill>
                <a:srgbClr val="C00000"/>
              </a:solidFill>
              <a:effectLst>
                <a:outerShdw blurRad="38100" dist="38100" dir="2700000" algn="tl">
                  <a:srgbClr val="000000">
                    <a:alpha val="43137"/>
                  </a:srgbClr>
                </a:outerShdw>
              </a:effectLst>
            </a:endParaRP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У Порфирия Петровича </a:t>
            </a:r>
            <a:r>
              <a:rPr lang="ru-RU" sz="3200" b="1" dirty="0" smtClean="0">
                <a:solidFill>
                  <a:schemeClr val="accent6">
                    <a:lumMod val="50000"/>
                  </a:schemeClr>
                </a:solidFill>
                <a:effectLst>
                  <a:outerShdw blurRad="38100" dist="38100" dir="2700000" algn="tl">
                    <a:srgbClr val="000000">
                      <a:alpha val="43137"/>
                    </a:srgbClr>
                  </a:outerShdw>
                </a:effectLst>
              </a:rPr>
              <a:t>в доме мебель из «жёлтого отполированного дерева».</a:t>
            </a:r>
          </a:p>
          <a:p>
            <a:pPr algn="just" eaLnBrk="1" hangingPunct="1">
              <a:lnSpc>
                <a:spcPct val="90000"/>
              </a:lnSpc>
            </a:pPr>
            <a:r>
              <a:rPr lang="ru-RU" sz="3200" b="1" dirty="0" err="1" smtClean="0">
                <a:solidFill>
                  <a:srgbClr val="C00000"/>
                </a:solidFill>
                <a:effectLst>
                  <a:outerShdw blurRad="38100" dist="38100" dir="2700000" algn="tl">
                    <a:srgbClr val="000000">
                      <a:alpha val="43137"/>
                    </a:srgbClr>
                  </a:outerShdw>
                </a:effectLst>
              </a:rPr>
              <a:t>Свидригайлов</a:t>
            </a:r>
            <a:r>
              <a:rPr lang="ru-RU" sz="3200" b="1" dirty="0" smtClean="0">
                <a:solidFill>
                  <a:schemeClr val="accent6">
                    <a:lumMod val="50000"/>
                  </a:schemeClr>
                </a:solidFill>
                <a:effectLst>
                  <a:outerShdw blurRad="38100" dist="38100" dir="2700000" algn="tl">
                    <a:srgbClr val="000000">
                      <a:alpha val="43137"/>
                    </a:srgbClr>
                  </a:outerShdw>
                </a:effectLst>
              </a:rPr>
              <a:t> остановился в гостинице в комнате с жёлтым цветом обоев.</a:t>
            </a:r>
          </a:p>
          <a:p>
            <a:pPr algn="just" eaLnBrk="1" hangingPunct="1">
              <a:lnSpc>
                <a:spcPct val="90000"/>
              </a:lnSpc>
            </a:pPr>
            <a:r>
              <a:rPr lang="ru-RU" sz="3200" b="1" dirty="0" smtClean="0">
                <a:solidFill>
                  <a:schemeClr val="accent6">
                    <a:lumMod val="50000"/>
                  </a:schemeClr>
                </a:solidFill>
                <a:effectLst>
                  <a:outerShdw blurRad="38100" dist="38100" dir="2700000" algn="tl">
                    <a:srgbClr val="000000">
                      <a:alpha val="43137"/>
                    </a:srgbClr>
                  </a:outerShdw>
                </a:effectLst>
              </a:rPr>
              <a:t>Перстень с жёлтым камнем </a:t>
            </a:r>
            <a:r>
              <a:rPr lang="ru-RU" sz="3200" b="1" dirty="0" smtClean="0">
                <a:solidFill>
                  <a:srgbClr val="C00000"/>
                </a:solidFill>
                <a:effectLst>
                  <a:outerShdw blurRad="38100" dist="38100" dir="2700000" algn="tl">
                    <a:srgbClr val="000000">
                      <a:alpha val="43137"/>
                    </a:srgbClr>
                  </a:outerShdw>
                </a:effectLst>
              </a:rPr>
              <a:t>у Лужина.</a:t>
            </a:r>
          </a:p>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Женщина-самоубийца </a:t>
            </a:r>
            <a:r>
              <a:rPr lang="ru-RU" sz="3200" b="1" dirty="0" smtClean="0">
                <a:solidFill>
                  <a:schemeClr val="accent6">
                    <a:lumMod val="50000"/>
                  </a:schemeClr>
                </a:solidFill>
                <a:effectLst>
                  <a:outerShdw blurRad="38100" dist="38100" dir="2700000" algn="tl">
                    <a:srgbClr val="000000">
                      <a:alpha val="43137"/>
                    </a:srgbClr>
                  </a:outerShdw>
                </a:effectLst>
              </a:rPr>
              <a:t>с жёлтым постным лицом встречается Раскольникову на улице.</a:t>
            </a:r>
          </a:p>
          <a:p>
            <a:pPr algn="just" eaLnBrk="1" hangingPunct="1">
              <a:lnSpc>
                <a:spcPct val="90000"/>
              </a:lnSpc>
            </a:pPr>
            <a:r>
              <a:rPr lang="ru-RU" sz="3200" b="1" dirty="0" smtClean="0">
                <a:solidFill>
                  <a:schemeClr val="accent6">
                    <a:lumMod val="50000"/>
                  </a:schemeClr>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295400"/>
            <a:ext cx="8763000" cy="4835525"/>
          </a:xfrm>
        </p:spPr>
        <p:txBody>
          <a:bodyPr/>
          <a:lstStyle/>
          <a:p>
            <a:pPr algn="just" eaLnBrk="1" hangingPunct="1">
              <a:buNone/>
            </a:pPr>
            <a:r>
              <a:rPr lang="ru-RU" sz="3600" b="1" dirty="0" smtClean="0">
                <a:solidFill>
                  <a:schemeClr val="accent6">
                    <a:lumMod val="50000"/>
                  </a:schemeClr>
                </a:solidFill>
              </a:rPr>
              <a:t>       </a:t>
            </a:r>
          </a:p>
          <a:p>
            <a:pPr algn="just" eaLnBrk="1" hangingPunct="1">
              <a:lnSpc>
                <a:spcPct val="90000"/>
              </a:lnSpc>
              <a:buNone/>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769441"/>
          </a:xfrm>
          <a:prstGeom prst="rect">
            <a:avLst/>
          </a:prstGeom>
        </p:spPr>
        <p:txBody>
          <a:bodyPr wrap="square">
            <a:spAutoFit/>
          </a:bodyPr>
          <a:lstStyle/>
          <a:p>
            <a:pPr algn="ctr"/>
            <a:r>
              <a:rPr lang="ru-RU" sz="4400" b="1" dirty="0" smtClean="0">
                <a:solidFill>
                  <a:srgbClr val="C00000"/>
                </a:solidFill>
                <a:effectLst>
                  <a:outerShdw blurRad="38100" dist="38100" dir="2700000" algn="tl">
                    <a:srgbClr val="000000">
                      <a:alpha val="43137"/>
                    </a:srgbClr>
                  </a:outerShdw>
                </a:effectLst>
              </a:rPr>
              <a:t>Символика цвета в романе</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4967514"/>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Жёлтый цвет </a:t>
            </a:r>
            <a:r>
              <a:rPr lang="ru-RU" sz="4000" b="1" dirty="0" smtClean="0">
                <a:solidFill>
                  <a:schemeClr val="accent6">
                    <a:lumMod val="50000"/>
                  </a:schemeClr>
                </a:solidFill>
                <a:effectLst>
                  <a:outerShdw blurRad="38100" dist="38100" dir="2700000" algn="tl">
                    <a:srgbClr val="000000">
                      <a:alpha val="43137"/>
                    </a:srgbClr>
                  </a:outerShdw>
                </a:effectLst>
              </a:rPr>
              <a:t>– символ болезни, нищеты, убожества жизни, он усиливает атмосферу безысходности, надрыва, истеричности. Все «жёлтые» детали в романе являются предвестниками недобрых событий.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152400"/>
            <a:ext cx="8610600" cy="1450975"/>
          </a:xfrm>
        </p:spPr>
        <p:txBody>
          <a:bodyPr anchor="t"/>
          <a:lstStyle/>
          <a:p>
            <a:pPr algn="l" eaLnBrk="1" hangingPunct="1">
              <a:defRPr/>
            </a:pPr>
            <a:r>
              <a:rPr lang="ru-RU" sz="5400" dirty="0" smtClean="0">
                <a:solidFill>
                  <a:srgbClr val="C00000"/>
                </a:solidFill>
              </a:rPr>
              <a:t> </a:t>
            </a: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t>
            </a:r>
          </a:p>
        </p:txBody>
      </p:sp>
      <p:sp>
        <p:nvSpPr>
          <p:cNvPr id="6" name="Прямоугольник 5"/>
          <p:cNvSpPr/>
          <p:nvPr/>
        </p:nvSpPr>
        <p:spPr>
          <a:xfrm>
            <a:off x="533400" y="1143000"/>
            <a:ext cx="8153400" cy="5509200"/>
          </a:xfrm>
          <a:prstGeom prst="rect">
            <a:avLst/>
          </a:prstGeom>
        </p:spPr>
        <p:txBody>
          <a:bodyPr wrap="square">
            <a:spAutoFit/>
          </a:bodyPr>
          <a:lstStyle/>
          <a:p>
            <a:pPr algn="just"/>
            <a:r>
              <a:rPr lang="ru-RU" sz="3200" b="1" i="1" dirty="0" smtClean="0">
                <a:solidFill>
                  <a:srgbClr val="633741"/>
                </a:solidFill>
                <a:effectLst>
                  <a:outerShdw blurRad="38100" dist="38100" dir="2700000" algn="tl">
                    <a:srgbClr val="000000">
                      <a:alpha val="43137"/>
                    </a:srgbClr>
                  </a:outerShdw>
                </a:effectLst>
              </a:rPr>
              <a:t>Сам Ф.М. Достоевский так определил создание своего романа:</a:t>
            </a:r>
          </a:p>
          <a:p>
            <a:pPr algn="just"/>
            <a:r>
              <a:rPr lang="ru-RU" sz="3200" b="1" dirty="0" smtClean="0">
                <a:solidFill>
                  <a:srgbClr val="642F26"/>
                </a:solidFill>
                <a:effectLst>
                  <a:outerShdw blurRad="38100" dist="38100" dir="2700000" algn="tl">
                    <a:srgbClr val="000000">
                      <a:alpha val="43137"/>
                    </a:srgbClr>
                  </a:outerShdw>
                </a:effectLst>
              </a:rPr>
              <a:t>«Это психологический отчёт одного преступления… Молодой человек, исключённый из студентов университета, живущий в крайней бедности, поддавшись некоторым «недоконченным» </a:t>
            </a:r>
            <a:r>
              <a:rPr lang="ru-RU" sz="3200" b="1" dirty="0" smtClean="0">
                <a:solidFill>
                  <a:srgbClr val="59313B"/>
                </a:solidFill>
                <a:effectLst>
                  <a:outerShdw blurRad="38100" dist="38100" dir="2700000" algn="tl">
                    <a:srgbClr val="000000">
                      <a:alpha val="43137"/>
                    </a:srgbClr>
                  </a:outerShdw>
                </a:effectLst>
              </a:rPr>
              <a:t>идеям, решил разом выйти из скверного положения. Он решил убить одну старуху, дающую деньги на проценты».</a:t>
            </a:r>
            <a:endParaRPr lang="ru-RU" sz="3200" b="1" dirty="0">
              <a:solidFill>
                <a:srgbClr val="59313B"/>
              </a:solidFill>
              <a:effectLst>
                <a:outerShdw blurRad="38100" dist="38100" dir="2700000" algn="tl">
                  <a:srgbClr val="000000">
                    <a:alpha val="43137"/>
                  </a:srgbClr>
                </a:outerShdw>
              </a:effectLst>
            </a:endParaRPr>
          </a:p>
        </p:txBody>
      </p:sp>
      <p:sp>
        <p:nvSpPr>
          <p:cNvPr id="4" name="Прямоугольник 3"/>
          <p:cNvSpPr/>
          <p:nvPr/>
        </p:nvSpPr>
        <p:spPr>
          <a:xfrm>
            <a:off x="228600" y="0"/>
            <a:ext cx="8915400" cy="923330"/>
          </a:xfrm>
          <a:prstGeom prst="rect">
            <a:avLst/>
          </a:prstGeom>
        </p:spPr>
        <p:txBody>
          <a:bodyPr wrap="square">
            <a:spAutoFit/>
          </a:bodyPr>
          <a:lstStyle/>
          <a:p>
            <a:r>
              <a:rPr lang="ru-RU" sz="5400" b="1" dirty="0" smtClean="0">
                <a:solidFill>
                  <a:srgbClr val="C00000"/>
                </a:solidFill>
                <a:effectLst>
                  <a:outerShdw blurRad="38100" dist="38100" dir="2700000" algn="tl">
                    <a:srgbClr val="000000">
                      <a:alpha val="43137"/>
                    </a:srgbClr>
                  </a:outerShdw>
                </a:effectLst>
              </a:rPr>
              <a:t>Содержание</a:t>
            </a:r>
            <a:endParaRPr lang="ru-RU"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838200"/>
            <a:ext cx="8763000" cy="5292725"/>
          </a:xfrm>
        </p:spPr>
        <p:txBody>
          <a:bodyPr/>
          <a:lstStyle/>
          <a:p>
            <a:pPr algn="just" eaLnBrk="1" hangingPunct="1"/>
            <a:r>
              <a:rPr lang="ru-RU" sz="3600" b="1" dirty="0" smtClean="0">
                <a:solidFill>
                  <a:schemeClr val="accent6">
                    <a:lumMod val="50000"/>
                  </a:schemeClr>
                </a:solidFill>
              </a:rPr>
              <a:t>      </a:t>
            </a:r>
            <a:r>
              <a:rPr lang="ru-RU" sz="3600" b="1" dirty="0" smtClean="0">
                <a:solidFill>
                  <a:srgbClr val="00B050"/>
                </a:solidFill>
              </a:rPr>
              <a:t>Зелёный цвет </a:t>
            </a:r>
            <a:r>
              <a:rPr lang="ru-RU" sz="3600" b="1" dirty="0" smtClean="0">
                <a:solidFill>
                  <a:srgbClr val="59313B"/>
                </a:solidFill>
              </a:rPr>
              <a:t>имеет «фамильный мармеладовский платок» (его как крест сначала носила Катерина Ивановна, потом Соня). Но этот платок – не только олицетворение страданий, которые выпадали на долю его обладательниц. Он же является искупительной силой этих страданий:</a:t>
            </a:r>
            <a:endParaRPr lang="ru-RU" sz="3600" b="1" dirty="0" smtClean="0">
              <a:solidFill>
                <a:srgbClr val="59313B"/>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4400" b="1" i="1" dirty="0" smtClean="0">
                <a:solidFill>
                  <a:srgbClr val="C00000"/>
                </a:solidFill>
                <a:effectLst>
                  <a:outerShdw blurRad="38100" dist="38100" dir="2700000" algn="tl">
                    <a:srgbClr val="000000">
                      <a:alpha val="43137"/>
                    </a:srgbClr>
                  </a:outerShdw>
                </a:effectLst>
              </a:rPr>
              <a:t>Зелёный цвет в романе  </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1089529"/>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 </a:t>
            </a:r>
            <a:endParaRPr lang="ru-RU" sz="4000"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1611562"/>
            <a:ext cx="8763000" cy="4519363"/>
          </a:xfrm>
        </p:spPr>
        <p:txBody>
          <a:bodyPr/>
          <a:lstStyle/>
          <a:p>
            <a:pPr algn="just" eaLnBrk="1" hangingPunct="1">
              <a:buNone/>
            </a:pPr>
            <a:r>
              <a:rPr lang="ru-RU" sz="3600" b="1" dirty="0" smtClean="0">
                <a:solidFill>
                  <a:srgbClr val="59313B"/>
                </a:solidFill>
              </a:rPr>
              <a:t>	(</a:t>
            </a:r>
            <a:r>
              <a:rPr lang="ru-RU" sz="3600" b="1" dirty="0">
                <a:solidFill>
                  <a:srgbClr val="59313B"/>
                </a:solidFill>
              </a:rPr>
              <a:t>Соня надевает зелёный платок, отправляясь за Раскольниковым, который едет сознаваться в своём преступлении.</a:t>
            </a:r>
            <a:r>
              <a:rPr lang="ru-RU" sz="3600" b="1" dirty="0" smtClean="0">
                <a:solidFill>
                  <a:schemeClr val="accent6">
                    <a:lumMod val="50000"/>
                  </a:schemeClr>
                </a:solidFill>
              </a:rPr>
              <a:t>      </a:t>
            </a:r>
            <a:r>
              <a:rPr lang="ru-RU" sz="3600" b="1" dirty="0" smtClean="0">
                <a:solidFill>
                  <a:schemeClr val="accent5">
                    <a:lumMod val="10000"/>
                  </a:schemeClr>
                </a:solidFill>
              </a:rPr>
              <a:t> </a:t>
            </a:r>
            <a:r>
              <a:rPr lang="ru-RU" sz="3600" b="1" dirty="0" smtClean="0">
                <a:solidFill>
                  <a:srgbClr val="59313B"/>
                </a:solidFill>
              </a:rPr>
              <a:t>Она готова на себя принять его страдания и искупить вину Родиона).</a:t>
            </a:r>
          </a:p>
          <a:p>
            <a:pPr marL="0" indent="0" algn="just" eaLnBrk="1" hangingPunct="1">
              <a:buNone/>
            </a:pPr>
            <a:r>
              <a:rPr lang="ru-RU" b="1" dirty="0" smtClean="0">
                <a:solidFill>
                  <a:srgbClr val="59313B"/>
                </a:solidFill>
              </a:rPr>
              <a:t> </a:t>
            </a:r>
            <a:endParaRPr lang="ru-RU" sz="3600" b="1" dirty="0" smtClean="0">
              <a:solidFill>
                <a:schemeClr val="accent6">
                  <a:lumMod val="50000"/>
                </a:schemeClr>
              </a:solidFill>
            </a:endParaRPr>
          </a:p>
          <a:p>
            <a:pPr marL="0" indent="0" algn="just" eaLnBrk="1" hangingPunct="1">
              <a:lnSpc>
                <a:spcPct val="90000"/>
              </a:lnSpc>
              <a:buNone/>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4400" b="1" i="1" dirty="0" smtClean="0">
                <a:solidFill>
                  <a:srgbClr val="C00000"/>
                </a:solidFill>
                <a:effectLst>
                  <a:outerShdw blurRad="38100" dist="38100" dir="2700000" algn="tl">
                    <a:srgbClr val="000000">
                      <a:alpha val="43137"/>
                    </a:srgbClr>
                  </a:outerShdw>
                </a:effectLst>
              </a:rPr>
              <a:t>Зелёный цвет в романе  </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1089529"/>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 </a:t>
            </a:r>
            <a:endParaRPr lang="ru-RU" sz="4000"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838200"/>
            <a:ext cx="8763000" cy="5292725"/>
          </a:xfrm>
        </p:spPr>
        <p:txBody>
          <a:bodyPr/>
          <a:lstStyle/>
          <a:p>
            <a:pPr algn="just" eaLnBrk="1" hangingPunct="1">
              <a:buNone/>
            </a:pPr>
            <a:r>
              <a:rPr lang="ru-RU" sz="3600" b="1" dirty="0" smtClean="0">
                <a:solidFill>
                  <a:srgbClr val="59313B"/>
                </a:solidFill>
              </a:rPr>
              <a:t>  В эпилоге (сцена возрождения) Соня появляется в этом же платке. В этот момент зелёный цвет страданий и надежды «превозмогает», пересиливает жёлтый цвет болезненных заблуждений Родиона Раскольникова и «больного» Петербурга.</a:t>
            </a:r>
          </a:p>
          <a:p>
            <a:pPr algn="just" eaLnBrk="1" hangingPunct="1">
              <a:buNone/>
            </a:pPr>
            <a:r>
              <a:rPr lang="ru-RU" sz="3600" b="1" dirty="0" smtClean="0">
                <a:solidFill>
                  <a:schemeClr val="accent6">
                    <a:lumMod val="50000"/>
                  </a:schemeClr>
                </a:solidFill>
              </a:rPr>
              <a:t> </a:t>
            </a:r>
          </a:p>
          <a:p>
            <a:pPr marL="0" indent="0" algn="just" eaLnBrk="1" hangingPunct="1">
              <a:lnSpc>
                <a:spcPct val="90000"/>
              </a:lnSpc>
              <a:buNone/>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4400" b="1" i="1" dirty="0" smtClean="0">
                <a:solidFill>
                  <a:srgbClr val="00B050"/>
                </a:solidFill>
                <a:effectLst>
                  <a:outerShdw blurRad="38100" dist="38100" dir="2700000" algn="tl">
                    <a:srgbClr val="000000">
                      <a:alpha val="43137"/>
                    </a:srgbClr>
                  </a:outerShdw>
                </a:effectLst>
              </a:rPr>
              <a:t>Зелёный цвет в романе  </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1089529"/>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 </a:t>
            </a:r>
            <a:endParaRPr lang="ru-RU" sz="4000" b="1" dirty="0" smtClean="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1762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838200" y="838200"/>
            <a:ext cx="7772400" cy="5292725"/>
          </a:xfrm>
        </p:spPr>
        <p:txBody>
          <a:bodyPr/>
          <a:lstStyle/>
          <a:p>
            <a:pPr algn="just" eaLnBrk="1" hangingPunct="1"/>
            <a:endParaRPr lang="ru-RU" b="1" dirty="0" smtClean="0">
              <a:solidFill>
                <a:schemeClr val="accent5">
                  <a:lumMod val="10000"/>
                </a:schemeClr>
              </a:solidFill>
            </a:endParaRPr>
          </a:p>
          <a:p>
            <a:pPr algn="just" eaLnBrk="1" hangingPunct="1"/>
            <a:endParaRPr lang="ru-RU" b="1" dirty="0" smtClean="0">
              <a:solidFill>
                <a:schemeClr val="accent5">
                  <a:lumMod val="10000"/>
                </a:schemeClr>
              </a:solidFill>
            </a:endParaRPr>
          </a:p>
          <a:p>
            <a:pPr algn="just" eaLnBrk="1" hangingPunct="1"/>
            <a:endParaRPr lang="ru-RU" b="1" dirty="0" smtClean="0">
              <a:solidFill>
                <a:schemeClr val="accent5">
                  <a:lumMod val="10000"/>
                </a:schemeClr>
              </a:solidFill>
            </a:endParaRPr>
          </a:p>
          <a:p>
            <a:pPr marL="0" indent="0" algn="just" eaLnBrk="1" hangingPunct="1">
              <a:buNone/>
            </a:pPr>
            <a:r>
              <a:rPr lang="ru-RU" b="1" dirty="0" smtClean="0">
                <a:solidFill>
                  <a:srgbClr val="59313B"/>
                </a:solidFill>
              </a:rPr>
              <a:t>            </a:t>
            </a:r>
            <a:r>
              <a:rPr lang="ru-RU" sz="3600" b="1" dirty="0" smtClean="0">
                <a:solidFill>
                  <a:srgbClr val="59313B"/>
                </a:solidFill>
              </a:rPr>
              <a:t>Теория Родиона Раскольникова и её крушение   (по роману Ф.М. Достоевского «Преступление и наказание»).</a:t>
            </a:r>
          </a:p>
          <a:p>
            <a:pPr algn="just" eaLnBrk="1" hangingPunct="1">
              <a:buNone/>
            </a:pPr>
            <a:r>
              <a:rPr lang="ru-RU" sz="3600" b="1" dirty="0" smtClean="0">
                <a:solidFill>
                  <a:schemeClr val="accent6">
                    <a:lumMod val="50000"/>
                  </a:schemeClr>
                </a:solidFill>
              </a:rPr>
              <a:t> </a:t>
            </a:r>
          </a:p>
          <a:p>
            <a:pPr algn="just" eaLnBrk="1" hangingPunct="1">
              <a:lnSpc>
                <a:spcPct val="90000"/>
              </a:lnSpc>
              <a:buNone/>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2123658"/>
          </a:xfrm>
          <a:prstGeom prst="rect">
            <a:avLst/>
          </a:prstGeom>
        </p:spPr>
        <p:txBody>
          <a:bodyPr wrap="square">
            <a:spAutoFit/>
          </a:bodyPr>
          <a:lstStyle/>
          <a:p>
            <a:pPr algn="ctr"/>
            <a:endParaRPr lang="ru-RU" sz="4400" b="1" i="1" dirty="0" smtClean="0">
              <a:solidFill>
                <a:srgbClr val="C00000"/>
              </a:solidFill>
              <a:effectLst>
                <a:outerShdw blurRad="38100" dist="38100" dir="2700000" algn="tl">
                  <a:srgbClr val="000000">
                    <a:alpha val="43137"/>
                  </a:srgbClr>
                </a:outerShdw>
              </a:effectLst>
            </a:endParaRPr>
          </a:p>
          <a:p>
            <a:pPr algn="ctr"/>
            <a:r>
              <a:rPr lang="ru-RU" sz="4400" b="1" i="1" dirty="0" smtClean="0">
                <a:solidFill>
                  <a:srgbClr val="C00000"/>
                </a:solidFill>
                <a:effectLst>
                  <a:outerShdw blurRad="38100" dist="38100" dir="2700000" algn="tl">
                    <a:srgbClr val="000000">
                      <a:alpha val="43137"/>
                    </a:srgbClr>
                  </a:outerShdw>
                </a:effectLst>
              </a:rPr>
              <a:t>Домашнее сочинение</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1089529"/>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 </a:t>
            </a:r>
            <a:endParaRPr lang="ru-RU" sz="4000"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p:txBody>
          <a:bodyPr anchor="t"/>
          <a:lstStyle/>
          <a:p>
            <a:pPr eaLnBrk="1" hangingPunct="1">
              <a:defRPr/>
            </a:pPr>
            <a:r>
              <a:rPr lang="ru-RU" sz="5400" dirty="0" smtClean="0">
                <a:solidFill>
                  <a:srgbClr val="633741"/>
                </a:solidFill>
              </a:rPr>
              <a:t> </a:t>
            </a:r>
          </a:p>
        </p:txBody>
      </p:sp>
      <p:sp>
        <p:nvSpPr>
          <p:cNvPr id="24579" name="Rectangle 3"/>
          <p:cNvSpPr>
            <a:spLocks noGrp="1" noChangeArrowheads="1"/>
          </p:cNvSpPr>
          <p:nvPr>
            <p:ph type="body" idx="1"/>
          </p:nvPr>
        </p:nvSpPr>
        <p:spPr>
          <a:xfrm>
            <a:off x="228600" y="838200"/>
            <a:ext cx="8763000" cy="5292725"/>
          </a:xfrm>
        </p:spPr>
        <p:txBody>
          <a:bodyPr/>
          <a:lstStyle/>
          <a:p>
            <a:pPr algn="just" eaLnBrk="1" hangingPunct="1"/>
            <a:endParaRPr lang="ru-RU" b="1" dirty="0" smtClean="0">
              <a:solidFill>
                <a:schemeClr val="accent5">
                  <a:lumMod val="10000"/>
                </a:schemeClr>
              </a:solidFill>
            </a:endParaRPr>
          </a:p>
          <a:p>
            <a:pPr algn="ctr" eaLnBrk="1" hangingPunct="1">
              <a:buFontTx/>
              <a:buNone/>
              <a:defRPr/>
            </a:pPr>
            <a:r>
              <a:rPr lang="ru-RU" b="1" dirty="0" smtClean="0">
                <a:solidFill>
                  <a:srgbClr val="59313B"/>
                </a:solidFill>
                <a:latin typeface="Tahoma" pitchFamily="34" charset="0"/>
                <a:cs typeface="Tahoma" pitchFamily="34" charset="0"/>
              </a:rPr>
              <a:t>                        Трофимова       </a:t>
            </a:r>
            <a:endParaRPr lang="ru-RU" b="1" dirty="0">
              <a:solidFill>
                <a:srgbClr val="59313B"/>
              </a:solidFill>
              <a:latin typeface="Tahoma" pitchFamily="34" charset="0"/>
              <a:cs typeface="Tahoma" pitchFamily="34" charset="0"/>
            </a:endParaRPr>
          </a:p>
          <a:p>
            <a:pPr algn="ctr" eaLnBrk="1" hangingPunct="1">
              <a:buFontTx/>
              <a:buNone/>
              <a:defRPr/>
            </a:pPr>
            <a:r>
              <a:rPr lang="ru-RU" b="1" dirty="0">
                <a:solidFill>
                  <a:srgbClr val="59313B"/>
                </a:solidFill>
                <a:latin typeface="Tahoma" pitchFamily="34" charset="0"/>
                <a:cs typeface="Tahoma" pitchFamily="34" charset="0"/>
              </a:rPr>
              <a:t>                          Светлана Михайловна, </a:t>
            </a:r>
          </a:p>
          <a:p>
            <a:pPr algn="ctr" eaLnBrk="1" hangingPunct="1">
              <a:buFontTx/>
              <a:buNone/>
              <a:defRPr/>
            </a:pPr>
            <a:r>
              <a:rPr lang="ru-RU" b="1" dirty="0">
                <a:solidFill>
                  <a:srgbClr val="59313B"/>
                </a:solidFill>
                <a:latin typeface="Tahoma" pitchFamily="34" charset="0"/>
                <a:cs typeface="Tahoma" pitchFamily="34" charset="0"/>
              </a:rPr>
              <a:t>                         учитель русского языка </a:t>
            </a:r>
          </a:p>
          <a:p>
            <a:pPr algn="ctr" eaLnBrk="1" hangingPunct="1">
              <a:buFontTx/>
              <a:buNone/>
              <a:defRPr/>
            </a:pPr>
            <a:r>
              <a:rPr lang="ru-RU" b="1" dirty="0">
                <a:solidFill>
                  <a:srgbClr val="59313B"/>
                </a:solidFill>
                <a:latin typeface="Tahoma" pitchFamily="34" charset="0"/>
                <a:cs typeface="Tahoma" pitchFamily="34" charset="0"/>
              </a:rPr>
              <a:t>                          и литературы  </a:t>
            </a:r>
          </a:p>
          <a:p>
            <a:pPr algn="ctr" eaLnBrk="1" hangingPunct="1">
              <a:buFontTx/>
              <a:buNone/>
              <a:defRPr/>
            </a:pPr>
            <a:r>
              <a:rPr lang="ru-RU" b="1" dirty="0">
                <a:solidFill>
                  <a:srgbClr val="59313B"/>
                </a:solidFill>
                <a:latin typeface="Tahoma" pitchFamily="34" charset="0"/>
                <a:cs typeface="Tahoma" pitchFamily="34" charset="0"/>
              </a:rPr>
              <a:t>                          МБОУ СОШ№1  </a:t>
            </a:r>
            <a:r>
              <a:rPr lang="ru-RU" b="1" dirty="0" smtClean="0">
                <a:solidFill>
                  <a:srgbClr val="59313B"/>
                </a:solidFill>
                <a:latin typeface="Tahoma" pitchFamily="34" charset="0"/>
                <a:cs typeface="Tahoma" pitchFamily="34" charset="0"/>
              </a:rPr>
              <a:t>   </a:t>
            </a:r>
          </a:p>
          <a:p>
            <a:pPr algn="ctr" eaLnBrk="1" hangingPunct="1">
              <a:buFontTx/>
              <a:buNone/>
              <a:defRPr/>
            </a:pPr>
            <a:r>
              <a:rPr lang="ru-RU" b="1" dirty="0">
                <a:solidFill>
                  <a:srgbClr val="59313B"/>
                </a:solidFill>
                <a:latin typeface="Tahoma" pitchFamily="34" charset="0"/>
                <a:cs typeface="Tahoma" pitchFamily="34" charset="0"/>
              </a:rPr>
              <a:t> </a:t>
            </a:r>
            <a:r>
              <a:rPr lang="ru-RU" b="1" dirty="0" smtClean="0">
                <a:solidFill>
                  <a:srgbClr val="59313B"/>
                </a:solidFill>
                <a:latin typeface="Tahoma" pitchFamily="34" charset="0"/>
                <a:cs typeface="Tahoma" pitchFamily="34" charset="0"/>
              </a:rPr>
              <a:t>                         г. Энгельса </a:t>
            </a:r>
            <a:endParaRPr lang="ru-RU" b="1" dirty="0">
              <a:solidFill>
                <a:srgbClr val="59313B"/>
              </a:solidFill>
              <a:latin typeface="Tahoma" pitchFamily="34" charset="0"/>
              <a:cs typeface="Tahoma" pitchFamily="34" charset="0"/>
            </a:endParaRPr>
          </a:p>
          <a:p>
            <a:pPr algn="ctr" eaLnBrk="1" hangingPunct="1">
              <a:buFontTx/>
              <a:buNone/>
              <a:defRPr/>
            </a:pPr>
            <a:r>
              <a:rPr lang="ru-RU" b="1" dirty="0">
                <a:solidFill>
                  <a:srgbClr val="59313B"/>
                </a:solidFill>
                <a:latin typeface="Tahoma" pitchFamily="34" charset="0"/>
                <a:cs typeface="Tahoma" pitchFamily="34" charset="0"/>
              </a:rPr>
              <a:t>                         </a:t>
            </a:r>
          </a:p>
          <a:p>
            <a:pPr algn="ctr" eaLnBrk="1" hangingPunct="1">
              <a:buFontTx/>
              <a:buNone/>
              <a:defRPr/>
            </a:pPr>
            <a:r>
              <a:rPr lang="ru-RU" b="1" dirty="0">
                <a:solidFill>
                  <a:srgbClr val="59313B"/>
                </a:solidFill>
                <a:latin typeface="Tahoma" pitchFamily="34" charset="0"/>
                <a:cs typeface="Tahoma" pitchFamily="34" charset="0"/>
              </a:rPr>
              <a:t>                            2013-2014 учебный год</a:t>
            </a:r>
            <a:r>
              <a:rPr lang="ru-RU" b="1" dirty="0">
                <a:solidFill>
                  <a:srgbClr val="59313B"/>
                </a:solidFill>
              </a:rPr>
              <a:t> </a:t>
            </a:r>
          </a:p>
          <a:p>
            <a:pPr algn="just" eaLnBrk="1" hangingPunct="1"/>
            <a:endParaRPr lang="ru-RU" b="1" dirty="0" smtClean="0">
              <a:solidFill>
                <a:schemeClr val="accent5">
                  <a:lumMod val="10000"/>
                </a:schemeClr>
              </a:solidFill>
            </a:endParaRPr>
          </a:p>
          <a:p>
            <a:pPr algn="just" eaLnBrk="1" hangingPunct="1"/>
            <a:endParaRPr lang="ru-RU" b="1" dirty="0" smtClean="0">
              <a:solidFill>
                <a:schemeClr val="accent5">
                  <a:lumMod val="10000"/>
                </a:schemeClr>
              </a:solidFill>
            </a:endParaRPr>
          </a:p>
          <a:p>
            <a:pPr marL="0" indent="0" algn="just" eaLnBrk="1" hangingPunct="1">
              <a:buNone/>
            </a:pPr>
            <a:endParaRPr lang="ru-RU" b="1" dirty="0" smtClean="0">
              <a:solidFill>
                <a:srgbClr val="59313B"/>
              </a:solidFill>
            </a:endParaRPr>
          </a:p>
          <a:p>
            <a:pPr algn="just" eaLnBrk="1" hangingPunct="1">
              <a:buNone/>
            </a:pPr>
            <a:r>
              <a:rPr lang="ru-RU" sz="3600" b="1" dirty="0" smtClean="0">
                <a:solidFill>
                  <a:schemeClr val="accent6">
                    <a:lumMod val="50000"/>
                  </a:schemeClr>
                </a:solidFill>
              </a:rPr>
              <a:t> </a:t>
            </a:r>
          </a:p>
          <a:p>
            <a:pPr algn="just" eaLnBrk="1" hangingPunct="1">
              <a:lnSpc>
                <a:spcPct val="90000"/>
              </a:lnSpc>
              <a:buNone/>
            </a:pPr>
            <a:r>
              <a:rPr lang="ru-RU" b="1" dirty="0" smtClean="0">
                <a:solidFill>
                  <a:srgbClr val="C00000"/>
                </a:solidFill>
              </a:rPr>
              <a:t> </a:t>
            </a:r>
            <a:endParaRPr lang="ru-RU" sz="3600" dirty="0" smtClean="0">
              <a:solidFill>
                <a:srgbClr val="633741"/>
              </a:solidFill>
            </a:endParaRPr>
          </a:p>
          <a:p>
            <a:pPr marL="0" indent="0">
              <a:buFont typeface="Wingdings" pitchFamily="2" charset="2"/>
              <a:buNone/>
              <a:defRPr/>
            </a:pPr>
            <a:endParaRPr lang="ru-RU" sz="3600" b="1" dirty="0" smtClean="0">
              <a:solidFill>
                <a:srgbClr val="633741"/>
              </a:solidFill>
              <a:effectLst/>
            </a:endParaRPr>
          </a:p>
        </p:txBody>
      </p:sp>
      <p:sp>
        <p:nvSpPr>
          <p:cNvPr id="4" name="Прямоугольник 3"/>
          <p:cNvSpPr/>
          <p:nvPr/>
        </p:nvSpPr>
        <p:spPr>
          <a:xfrm>
            <a:off x="0" y="152401"/>
            <a:ext cx="9144000" cy="1446550"/>
          </a:xfrm>
          <a:prstGeom prst="rect">
            <a:avLst/>
          </a:prstGeom>
        </p:spPr>
        <p:txBody>
          <a:bodyPr wrap="square">
            <a:spAutoFit/>
          </a:bodyPr>
          <a:lstStyle/>
          <a:p>
            <a:pPr algn="ctr"/>
            <a:r>
              <a:rPr lang="ru-RU" sz="4400" b="1" i="1" dirty="0" smtClean="0">
                <a:solidFill>
                  <a:srgbClr val="C00000"/>
                </a:solidFill>
                <a:effectLst>
                  <a:outerShdw blurRad="38100" dist="38100" dir="2700000" algn="tl">
                    <a:srgbClr val="000000">
                      <a:alpha val="43137"/>
                    </a:srgbClr>
                  </a:outerShdw>
                </a:effectLst>
              </a:rPr>
              <a:t> </a:t>
            </a:r>
            <a:r>
              <a:rPr lang="ru-RU" sz="4400" b="1" i="1" dirty="0" smtClean="0"/>
              <a:t/>
            </a:r>
            <a:br>
              <a:rPr lang="ru-RU" sz="4400" b="1" i="1" dirty="0" smtClean="0"/>
            </a:br>
            <a:r>
              <a:rPr lang="ru-RU" sz="4400" b="1" i="1" dirty="0" smtClean="0"/>
              <a:t>                    </a:t>
            </a:r>
            <a:endParaRPr lang="ru-RU" sz="44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09600" y="1066798"/>
            <a:ext cx="8305800" cy="1089529"/>
          </a:xfrm>
          <a:prstGeom prst="rect">
            <a:avLst/>
          </a:prstGeom>
        </p:spPr>
        <p:txBody>
          <a:bodyPr wrap="square">
            <a:spAutoFit/>
          </a:bodyPr>
          <a:lstStyle/>
          <a:p>
            <a:pPr algn="just" eaLnBrk="1" hangingPunct="1">
              <a:lnSpc>
                <a:spcPct val="90000"/>
              </a:lnSpc>
            </a:pPr>
            <a:r>
              <a:rPr lang="ru-RU" sz="3200" b="1" dirty="0" smtClean="0">
                <a:solidFill>
                  <a:srgbClr val="C00000"/>
                </a:solidFill>
                <a:effectLst>
                  <a:outerShdw blurRad="38100" dist="38100" dir="2700000" algn="tl">
                    <a:srgbClr val="000000">
                      <a:alpha val="43137"/>
                    </a:srgbClr>
                  </a:outerShdw>
                </a:effectLst>
              </a:rPr>
              <a:t> </a:t>
            </a:r>
            <a:endParaRPr lang="ru-RU" sz="3200" b="1" dirty="0" smtClean="0">
              <a:solidFill>
                <a:schemeClr val="accent6">
                  <a:lumMod val="50000"/>
                </a:schemeClr>
              </a:solidFill>
              <a:effectLst>
                <a:outerShdw blurRad="38100" dist="38100" dir="2700000" algn="tl">
                  <a:srgbClr val="000000">
                    <a:alpha val="43137"/>
                  </a:srgbClr>
                </a:outerShdw>
              </a:effectLst>
            </a:endParaRPr>
          </a:p>
          <a:p>
            <a:pPr eaLnBrk="1" hangingPunct="1">
              <a:lnSpc>
                <a:spcPct val="90000"/>
              </a:lnSpc>
            </a:pPr>
            <a:r>
              <a:rPr lang="ru-RU" sz="4000" b="1" dirty="0" smtClean="0">
                <a:solidFill>
                  <a:srgbClr val="C00000"/>
                </a:solidFill>
                <a:effectLst>
                  <a:outerShdw blurRad="38100" dist="38100" dir="2700000" algn="tl">
                    <a:srgbClr val="000000">
                      <a:alpha val="43137"/>
                    </a:srgbClr>
                  </a:outerShdw>
                </a:effectLst>
              </a:rPr>
              <a:t> </a:t>
            </a:r>
            <a:endParaRPr lang="ru-RU" sz="4000" b="1" dirty="0" smtClean="0">
              <a:solidFill>
                <a:schemeClr val="accent6">
                  <a:lumMod val="50000"/>
                </a:schemeClr>
              </a:solidFill>
              <a:effectLst>
                <a:outerShdw blurRad="38100" dist="38100" dir="2700000" algn="tl">
                  <a:srgbClr val="000000">
                    <a:alpha val="43137"/>
                  </a:srgbClr>
                </a:outerShdw>
              </a:effectLst>
            </a:endParaRPr>
          </a:p>
        </p:txBody>
      </p:sp>
      <p:pic>
        <p:nvPicPr>
          <p:cNvPr id="6" name="Picture 5" descr="C:\Users\Мама\Desktop\Новая папка (2)\P10204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994321"/>
            <a:ext cx="2665412" cy="3330575"/>
          </a:xfrm>
          <a:prstGeom prst="rect">
            <a:avLst/>
          </a:prstGeom>
          <a:noFill/>
          <a:ln w="9525">
            <a:solidFill>
              <a:schemeClr val="accent1">
                <a:lumMod val="75000"/>
              </a:schemeClr>
            </a:solidFill>
            <a:miter lim="800000"/>
            <a:headEnd/>
            <a:tailEnd/>
          </a:ln>
        </p:spPr>
      </p:pic>
    </p:spTree>
    <p:extLst>
      <p:ext uri="{BB962C8B-B14F-4D97-AF65-F5344CB8AC3E}">
        <p14:creationId xmlns:p14="http://schemas.microsoft.com/office/powerpoint/2010/main" val="41905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81000" y="152400"/>
            <a:ext cx="8610600" cy="1752600"/>
          </a:xfrm>
        </p:spPr>
        <p:txBody>
          <a:bodyPr anchor="t"/>
          <a:lstStyle/>
          <a:p>
            <a:pPr algn="l" eaLnBrk="1" hangingPunct="1">
              <a:defRPr/>
            </a:pPr>
            <a:r>
              <a:rPr lang="ru-RU" sz="5400" dirty="0" smtClean="0">
                <a:solidFill>
                  <a:srgbClr val="C00000"/>
                </a:solidFill>
              </a:rPr>
              <a:t> </a:t>
            </a:r>
            <a:r>
              <a:rPr lang="ru-RU" sz="5400" b="1" dirty="0" smtClean="0">
                <a:solidFill>
                  <a:srgbClr val="C00000"/>
                </a:solidFill>
              </a:rPr>
              <a:t>Сюжет и композиция</a:t>
            </a:r>
            <a:r>
              <a:rPr lang="ru-RU" sz="5400" dirty="0" smtClean="0">
                <a:solidFill>
                  <a:srgbClr val="633741"/>
                </a:solidFill>
              </a:rPr>
              <a:t/>
            </a:r>
            <a:br>
              <a:rPr lang="ru-RU" sz="5400" dirty="0" smtClean="0">
                <a:solidFill>
                  <a:srgbClr val="633741"/>
                </a:solidFill>
              </a:rPr>
            </a:br>
            <a:r>
              <a:rPr lang="ru-RU" sz="5400" dirty="0" smtClean="0">
                <a:solidFill>
                  <a:srgbClr val="633741"/>
                </a:solidFill>
              </a:rPr>
              <a:t>             Сюжет</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3200" dirty="0" smtClean="0">
                <a:solidFill>
                  <a:srgbClr val="633741"/>
                </a:solidFill>
              </a:rPr>
              <a:t>Преступление          Действие преступления    </a:t>
            </a:r>
            <a:br>
              <a:rPr lang="ru-RU" sz="3200" dirty="0" smtClean="0">
                <a:solidFill>
                  <a:srgbClr val="633741"/>
                </a:solidFill>
              </a:rPr>
            </a:br>
            <a:r>
              <a:rPr lang="ru-RU" sz="3200" dirty="0" smtClean="0">
                <a:solidFill>
                  <a:srgbClr val="633741"/>
                </a:solidFill>
              </a:rPr>
              <a:t> и его причины         на душу преступника</a:t>
            </a: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r>
            <a:br>
              <a:rPr lang="ru-RU" sz="5400" dirty="0" smtClean="0">
                <a:solidFill>
                  <a:srgbClr val="633741"/>
                </a:solidFill>
              </a:rPr>
            </a:br>
            <a:r>
              <a:rPr lang="ru-RU" sz="5400" dirty="0" smtClean="0">
                <a:solidFill>
                  <a:srgbClr val="633741"/>
                </a:solidFill>
              </a:rPr>
              <a:t> </a:t>
            </a:r>
          </a:p>
        </p:txBody>
      </p:sp>
      <p:sp>
        <p:nvSpPr>
          <p:cNvPr id="6" name="Прямоугольник 5"/>
          <p:cNvSpPr/>
          <p:nvPr/>
        </p:nvSpPr>
        <p:spPr>
          <a:xfrm>
            <a:off x="533400" y="228600"/>
            <a:ext cx="8153400" cy="584775"/>
          </a:xfrm>
          <a:prstGeom prst="rect">
            <a:avLst/>
          </a:prstGeom>
        </p:spPr>
        <p:txBody>
          <a:bodyPr wrap="square">
            <a:spAutoFit/>
          </a:bodyPr>
          <a:lstStyle/>
          <a:p>
            <a:pPr algn="just"/>
            <a:r>
              <a:rPr lang="ru-RU" sz="3200" b="1" dirty="0" smtClean="0">
                <a:solidFill>
                  <a:srgbClr val="633741"/>
                </a:solidFill>
                <a:effectLst>
                  <a:outerShdw blurRad="38100" dist="38100" dir="2700000" algn="tl">
                    <a:srgbClr val="000000">
                      <a:alpha val="43137"/>
                    </a:srgbClr>
                  </a:outerShdw>
                </a:effectLst>
              </a:rPr>
              <a:t> </a:t>
            </a:r>
            <a:endParaRPr lang="ru-RU" sz="3200" b="1" dirty="0">
              <a:solidFill>
                <a:srgbClr val="633741"/>
              </a:solidFill>
              <a:effectLst>
                <a:outerShdw blurRad="38100" dist="38100" dir="2700000" algn="tl">
                  <a:srgbClr val="000000">
                    <a:alpha val="43137"/>
                  </a:srgbClr>
                </a:outerShdw>
              </a:effectLst>
            </a:endParaRPr>
          </a:p>
        </p:txBody>
      </p:sp>
      <p:sp>
        <p:nvSpPr>
          <p:cNvPr id="4" name="Двойная стрелка вверх/вниз 3"/>
          <p:cNvSpPr/>
          <p:nvPr/>
        </p:nvSpPr>
        <p:spPr>
          <a:xfrm rot="2333075">
            <a:off x="3021329" y="1735891"/>
            <a:ext cx="484632" cy="9119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Двойная стрелка вверх/вниз 4"/>
          <p:cNvSpPr/>
          <p:nvPr/>
        </p:nvSpPr>
        <p:spPr>
          <a:xfrm rot="8418045">
            <a:off x="4197782" y="1726038"/>
            <a:ext cx="484632" cy="9119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Двойная стрелка вверх/вниз 6"/>
          <p:cNvSpPr/>
          <p:nvPr/>
        </p:nvSpPr>
        <p:spPr>
          <a:xfrm rot="5400000">
            <a:off x="3566458" y="2529542"/>
            <a:ext cx="484632" cy="9119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i-main-pic" descr="Картинка 90 из 469">
            <a:hlinkClick r:id="rId3" tgtFrame="_blank"/>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3886200"/>
            <a:ext cx="2667000" cy="2019300"/>
          </a:xfrm>
          <a:prstGeom prst="rect">
            <a:avLst/>
          </a:prstGeom>
          <a:noFill/>
          <a:ln>
            <a:noFill/>
          </a:ln>
        </p:spPr>
      </p:pic>
      <p:pic>
        <p:nvPicPr>
          <p:cNvPr id="12" name="i-main-pic" descr="Картинка 44 из 469">
            <a:hlinkClick r:id="rId5" tgtFrame="_blank"/>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3600" y="3733800"/>
            <a:ext cx="2882622" cy="2062178"/>
          </a:xfrm>
          <a:prstGeom prst="rect">
            <a:avLst/>
          </a:prstGeom>
          <a:noFill/>
          <a:ln>
            <a:noFill/>
          </a:ln>
        </p:spPr>
      </p:pic>
      <p:pic>
        <p:nvPicPr>
          <p:cNvPr id="14" name="i-main-pic" descr="Картинка 63 из 469">
            <a:hlinkClick r:id="rId7" tgtFrame="_blank"/>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2819400" y="4343400"/>
            <a:ext cx="3156857" cy="22098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1371600"/>
          </a:xfrm>
          <a:blipFill>
            <a:blip r:embed="rId2" cstate="print">
              <a:extLst>
                <a:ext uri="{28A0092B-C50C-407E-A947-70E740481C1C}">
                  <a14:useLocalDpi xmlns:a14="http://schemas.microsoft.com/office/drawing/2010/main"/>
                </a:ext>
              </a:extLst>
            </a:blip>
            <a:tile tx="0" ty="0" sx="100000" sy="100000" flip="none" algn="tl"/>
          </a:blipFill>
        </p:spPr>
        <p:txBody>
          <a:bodyPr/>
          <a:lstStyle/>
          <a:p>
            <a:r>
              <a:rPr lang="ru-RU" b="1" dirty="0" smtClean="0">
                <a:solidFill>
                  <a:srgbClr val="C00000"/>
                </a:solidFill>
              </a:rPr>
              <a:t>Сюжет и композиция </a:t>
            </a:r>
            <a:endParaRPr lang="ru-RU" b="1" dirty="0">
              <a:solidFill>
                <a:srgbClr val="C00000"/>
              </a:solidFill>
            </a:endParaRPr>
          </a:p>
        </p:txBody>
      </p:sp>
      <p:sp>
        <p:nvSpPr>
          <p:cNvPr id="9" name="Содержимое 8"/>
          <p:cNvSpPr>
            <a:spLocks noGrp="1"/>
          </p:cNvSpPr>
          <p:nvPr>
            <p:ph sz="half" idx="2"/>
          </p:nvPr>
        </p:nvSpPr>
        <p:spPr>
          <a:xfrm>
            <a:off x="0" y="1143000"/>
            <a:ext cx="9144000" cy="5715000"/>
          </a:xfrm>
          <a:blipFill>
            <a:blip r:embed="rId2" cstate="print">
              <a:extLst>
                <a:ext uri="{28A0092B-C50C-407E-A947-70E740481C1C}">
                  <a14:useLocalDpi xmlns:a14="http://schemas.microsoft.com/office/drawing/2010/main"/>
                </a:ext>
              </a:extLst>
            </a:blip>
            <a:tile tx="0" ty="0" sx="100000" sy="100000" flip="none" algn="tl"/>
          </a:blipFill>
        </p:spPr>
        <p:txBody>
          <a:bodyPr/>
          <a:lstStyle/>
          <a:p>
            <a:pPr>
              <a:buNone/>
            </a:pP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Роман состоит из шести частей и эпилога. </a:t>
            </a:r>
            <a:b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br>
            <a:r>
              <a:rPr lang="ru-RU" sz="3200" b="1" u="sng"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Часть первая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совершение преступления (рассказывается о замысле и совершении преступления)</a:t>
            </a:r>
          </a:p>
          <a:p>
            <a:pPr>
              <a:buNone/>
            </a:pP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ru-RU" sz="3200" b="1" dirty="0" smtClean="0">
                <a:solidFill>
                  <a:srgbClr val="63374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последующие </a:t>
            </a:r>
            <a:r>
              <a:rPr lang="ru-RU" sz="3200" b="1"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пять частей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наказание («психологический отчёт» преступника; рассказывается о влиянии преступления на душу Раскольникова и пути героя к постепенному  раскаянию); </a:t>
            </a:r>
          </a:p>
          <a:p>
            <a:pPr>
              <a:buNone/>
            </a:pP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ru-RU" sz="3200" b="1"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эпилог</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  раскаяние.</a:t>
            </a: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90599"/>
          </a:xfrm>
          <a:blipFill>
            <a:blip r:embed="rId2" cstate="print">
              <a:extLst>
                <a:ext uri="{28A0092B-C50C-407E-A947-70E740481C1C}">
                  <a14:useLocalDpi xmlns:a14="http://schemas.microsoft.com/office/drawing/2010/main"/>
                </a:ext>
              </a:extLst>
            </a:blip>
            <a:tile tx="0" ty="0" sx="100000" sy="100000" flip="none" algn="tl"/>
          </a:blipFill>
        </p:spPr>
        <p:txBody>
          <a:bodyPr/>
          <a:lstStyle/>
          <a:p>
            <a:r>
              <a:rPr lang="ru-RU" b="1" dirty="0" smtClean="0">
                <a:solidFill>
                  <a:srgbClr val="C00000"/>
                </a:solidFill>
              </a:rPr>
              <a:t>Сюжет и композиция </a:t>
            </a:r>
            <a:endParaRPr lang="ru-RU" b="1" dirty="0">
              <a:solidFill>
                <a:srgbClr val="C00000"/>
              </a:solidFill>
            </a:endParaRPr>
          </a:p>
        </p:txBody>
      </p:sp>
      <p:sp>
        <p:nvSpPr>
          <p:cNvPr id="9" name="Содержимое 8"/>
          <p:cNvSpPr>
            <a:spLocks noGrp="1"/>
          </p:cNvSpPr>
          <p:nvPr>
            <p:ph sz="half" idx="2"/>
          </p:nvPr>
        </p:nvSpPr>
        <p:spPr>
          <a:xfrm>
            <a:off x="0" y="914400"/>
            <a:ext cx="9144000" cy="5943600"/>
          </a:xfrm>
          <a:blipFill>
            <a:blip r:embed="rId2" cstate="print">
              <a:extLst>
                <a:ext uri="{28A0092B-C50C-407E-A947-70E740481C1C}">
                  <a14:useLocalDpi xmlns:a14="http://schemas.microsoft.com/office/drawing/2010/main"/>
                </a:ext>
              </a:extLst>
            </a:blip>
            <a:tile tx="0" ty="0" sx="100000" sy="100000" flip="none" algn="tl"/>
          </a:blipFill>
        </p:spPr>
        <p:txBody>
          <a:bodyPr/>
          <a:lstStyle/>
          <a:p>
            <a:pPr>
              <a:buNone/>
            </a:pP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Современники говорили о сочетании в романе нескольких жанров:  детектива   (совершено   преступление,  которое раскрывается),   социального жанра   (даны картины униженных и оскорблённых),  наличие любовной интриги, серьёзных философских и религиозных размышлений   и психологических   исследований,  роман   признан величайшим </a:t>
            </a:r>
            <a:r>
              <a:rPr lang="ru-RU" sz="3200" b="1" i="1"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философско-психологическим романом</a:t>
            </a:r>
            <a:r>
              <a:rPr lang="ru-RU" sz="3200" b="1" dirty="0" smtClean="0">
                <a:solidFill>
                  <a:srgbClr val="C00000"/>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ru-RU" sz="3200" b="1" dirty="0" smtClean="0">
                <a:solidFill>
                  <a:schemeClr val="bg2">
                    <a:lumMod val="50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в мировой литературе.</a:t>
            </a:r>
            <a:endParaRPr lang="ru-RU"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838200"/>
          </a:xfrm>
          <a:blipFill>
            <a:blip r:embed="rId2" cstate="print">
              <a:extLst>
                <a:ext uri="{28A0092B-C50C-407E-A947-70E740481C1C}">
                  <a14:useLocalDpi xmlns:a14="http://schemas.microsoft.com/office/drawing/2010/main"/>
                </a:ext>
              </a:extLst>
            </a:blip>
            <a:tile tx="0" ty="0" sx="100000" sy="100000" flip="none" algn="tl"/>
          </a:blipFill>
        </p:spPr>
        <p:txBody>
          <a:bodyPr/>
          <a:lstStyle/>
          <a:p>
            <a:r>
              <a:rPr lang="ru-RU" b="1" dirty="0" smtClean="0">
                <a:solidFill>
                  <a:srgbClr val="C00000"/>
                </a:solidFill>
              </a:rPr>
              <a:t>Главная идея</a:t>
            </a:r>
            <a:endParaRPr lang="ru-RU" b="1" dirty="0">
              <a:solidFill>
                <a:srgbClr val="C00000"/>
              </a:solidFill>
            </a:endParaRPr>
          </a:p>
        </p:txBody>
      </p:sp>
      <p:sp>
        <p:nvSpPr>
          <p:cNvPr id="9" name="Содержимое 8"/>
          <p:cNvSpPr>
            <a:spLocks noGrp="1"/>
          </p:cNvSpPr>
          <p:nvPr>
            <p:ph sz="half" idx="2"/>
          </p:nvPr>
        </p:nvSpPr>
        <p:spPr>
          <a:xfrm>
            <a:off x="0" y="838200"/>
            <a:ext cx="9144000" cy="6019800"/>
          </a:xfrm>
          <a:blipFill>
            <a:blip r:embed="rId2" cstate="print">
              <a:extLst>
                <a:ext uri="{28A0092B-C50C-407E-A947-70E740481C1C}">
                  <a14:useLocalDpi xmlns:a14="http://schemas.microsoft.com/office/drawing/2010/main"/>
                </a:ext>
              </a:extLst>
            </a:blip>
            <a:tile tx="0" ty="0" sx="100000" sy="100000" flip="none" algn="tl"/>
          </a:blipFill>
        </p:spPr>
        <p:txBody>
          <a:bodyPr/>
          <a:lstStyle/>
          <a:p>
            <a:pPr marL="342900" lvl="2" indent="-342900">
              <a:buClr>
                <a:schemeClr val="hlink"/>
              </a:buClr>
              <a:buNone/>
            </a:pPr>
            <a:r>
              <a:rPr lang="ru-RU" sz="2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ru-RU" sz="26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Роман создан в эпоху, когда старые нравственные законы были отвергнуты, а новые не выработаны. Общество потеряло нравственные ориентиры, которые были воплощены в образе Христа, и Достоевский смог показать весь ужас этой потери. Он был против насилия и своим романом полемизировал с революционерами, утверждавшими, что путь к всеобщему счастью – «звать Русь к топору». </a:t>
            </a:r>
            <a:r>
              <a:rPr lang="ru-RU" sz="2600" b="1" u="sng"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Главная идея Достоевского: нельзя прийти к благу через преступление</a:t>
            </a:r>
            <a:r>
              <a:rPr lang="ru-RU" sz="2600" b="1" u="sng" dirty="0" smtClean="0">
                <a:solidFill>
                  <a:srgbClr val="59313B"/>
                </a:solidFill>
                <a:effectLst>
                  <a:outerShdw blurRad="38100" dist="38100" dir="2700000" algn="tl">
                    <a:srgbClr val="000000">
                      <a:alpha val="43137"/>
                    </a:srgbClr>
                  </a:outerShdw>
                </a:effectLst>
                <a:latin typeface="Arial" pitchFamily="34" charset="0"/>
                <a:cs typeface="Arial" pitchFamily="34" charset="0"/>
              </a:rPr>
              <a:t>. </a:t>
            </a:r>
          </a:p>
          <a:p>
            <a:pPr marL="342900" lvl="2" indent="-342900">
              <a:buClr>
                <a:schemeClr val="hlink"/>
              </a:buClr>
              <a:buNone/>
            </a:pPr>
            <a:r>
              <a:rPr lang="ru-RU" sz="2600" b="1" dirty="0" smtClean="0">
                <a:solidFill>
                  <a:srgbClr val="59313B"/>
                </a:solidFill>
                <a:effectLst>
                  <a:outerShdw blurRad="38100" dist="38100" dir="2700000" algn="tl">
                    <a:srgbClr val="000000">
                      <a:alpha val="43137"/>
                    </a:srgbClr>
                  </a:outerShdw>
                </a:effectLst>
                <a:latin typeface="Arial" pitchFamily="34" charset="0"/>
                <a:cs typeface="Arial" pitchFamily="34" charset="0"/>
              </a:rPr>
              <a:t>     Он первым в мировой литературе показал гибельность индивидуалистических идей «сильной личности» и их безнравственность</a:t>
            </a:r>
            <a:r>
              <a:rPr lang="ru-RU" sz="2600" b="1" u="sng" dirty="0" smtClean="0">
                <a:solidFill>
                  <a:srgbClr val="59313B"/>
                </a:solidFill>
                <a:effectLst>
                  <a:outerShdw blurRad="38100" dist="38100" dir="2700000" algn="tl">
                    <a:srgbClr val="000000">
                      <a:alpha val="43137"/>
                    </a:srgbClr>
                  </a:outerShdw>
                </a:effectLst>
                <a:latin typeface="Arial" pitchFamily="34" charset="0"/>
                <a:cs typeface="Arial" pitchFamily="34" charset="0"/>
              </a:rPr>
              <a:t>.</a:t>
            </a:r>
          </a:p>
          <a:p>
            <a:pPr>
              <a:buNone/>
            </a:pP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0" y="0"/>
            <a:ext cx="9144000" cy="6857999"/>
          </a:xfrm>
          <a:blipFill>
            <a:blip r:embed="rId2" cstate="print">
              <a:extLst>
                <a:ext uri="{28A0092B-C50C-407E-A947-70E740481C1C}">
                  <a14:useLocalDpi xmlns:a14="http://schemas.microsoft.com/office/drawing/2010/main"/>
                </a:ext>
              </a:extLst>
            </a:blip>
            <a:tile tx="0" ty="0" sx="100000" sy="100000" flip="none" algn="tl"/>
          </a:blipFill>
        </p:spPr>
        <p:txBody>
          <a:bodyPr anchor="t"/>
          <a:lstStyle/>
          <a:p>
            <a:pPr algn="l" eaLnBrk="1" hangingPunct="1"/>
            <a:r>
              <a:rPr lang="ru-RU" sz="2800" dirty="0" smtClean="0"/>
              <a:t>                          </a:t>
            </a:r>
            <a:r>
              <a:rPr lang="ru-RU" b="1" dirty="0" smtClean="0">
                <a:solidFill>
                  <a:srgbClr val="C00000"/>
                </a:solidFill>
              </a:rPr>
              <a:t>Родион Раскольников</a:t>
            </a:r>
          </a:p>
        </p:txBody>
      </p:sp>
      <p:graphicFrame>
        <p:nvGraphicFramePr>
          <p:cNvPr id="50199" name="Group 23"/>
          <p:cNvGraphicFramePr>
            <a:graphicFrameLocks noGrp="1"/>
          </p:cNvGraphicFramePr>
          <p:nvPr/>
        </p:nvGraphicFramePr>
        <p:xfrm>
          <a:off x="323850" y="1219199"/>
          <a:ext cx="8496300" cy="5410199"/>
        </p:xfrm>
        <a:graphic>
          <a:graphicData uri="http://schemas.openxmlformats.org/drawingml/2006/table">
            <a:tbl>
              <a:tblPr/>
              <a:tblGrid>
                <a:gridCol w="8496300"/>
              </a:tblGrid>
              <a:tr h="5410199">
                <a:tc>
                  <a:txBody>
                    <a:bodyPr/>
                    <a:lstStyle/>
                    <a:p>
                      <a:pPr eaLnBrk="1" hangingPunct="1"/>
                      <a:r>
                        <a:rPr lang="ru-RU" dirty="0" smtClean="0"/>
                        <a:t> </a:t>
                      </a: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endParaRPr lang="ru-RU" sz="2000" b="1" dirty="0" smtClean="0">
                        <a:solidFill>
                          <a:schemeClr val="accent5">
                            <a:lumMod val="10000"/>
                          </a:schemeClr>
                        </a:solidFill>
                        <a:effectLst>
                          <a:outerShdw blurRad="38100" dist="38100" dir="2700000" algn="tl">
                            <a:srgbClr val="000000">
                              <a:alpha val="43137"/>
                            </a:srgbClr>
                          </a:outerShdw>
                        </a:effectLst>
                      </a:endParaRPr>
                    </a:p>
                    <a:p>
                      <a:pPr algn="just" eaLnBrk="1" hangingPunct="1">
                        <a:buFont typeface="Wingdings" pitchFamily="2" charset="2"/>
                        <a:buNone/>
                      </a:pPr>
                      <a:r>
                        <a:rPr lang="ru-RU" sz="2000" b="1" dirty="0" smtClean="0">
                          <a:solidFill>
                            <a:schemeClr val="accent5">
                              <a:lumMod val="10000"/>
                            </a:schemeClr>
                          </a:solidFill>
                          <a:effectLst>
                            <a:outerShdw blurRad="38100" dist="38100" dir="2700000" algn="tl">
                              <a:srgbClr val="000000">
                                <a:alpha val="43137"/>
                              </a:srgbClr>
                            </a:outerShdw>
                          </a:effectLst>
                        </a:rPr>
                        <a:t>Разночинец, бедный студент. Наделен привлекательной внешностью:  « замечательно хорош собою, с прекрасными тёмными глазами… ростом выше среднего, тонок и строен». Перед нами молодой, талантливый, гордый, мыслящий человек, в котором нет дурных и низких черт. </a:t>
                      </a:r>
                      <a:r>
                        <a:rPr lang="ru-RU" sz="2000" b="1" dirty="0" smtClean="0">
                          <a:solidFill>
                            <a:srgbClr val="59313B"/>
                          </a:solidFill>
                          <a:effectLst>
                            <a:outerShdw blurRad="38100" dist="38100" dir="2700000" algn="tl">
                              <a:srgbClr val="000000">
                                <a:alpha val="43137"/>
                              </a:srgbClr>
                            </a:outerShdw>
                          </a:effectLst>
                        </a:rPr>
                        <a:t>В его поступках, высказываниях и переживаниях видно высокое чувство человеческого достоинства, благородство, бескорыстие.  Он воспринимает чужую боль острее собственной: рискуя жизнью, спасает из огня детей; делится последним с отцом умершего товарища; сам нищий, даёт деньги на похороны едва знакомого ему Мармеладова</a:t>
                      </a:r>
                      <a:r>
                        <a:rPr lang="ru-RU" sz="2000" dirty="0" smtClean="0">
                          <a:solidFill>
                            <a:srgbClr val="59313B"/>
                          </a:solidFill>
                        </a:rPr>
                        <a:t>.</a:t>
                      </a:r>
                      <a:endParaRPr kumimoji="0" lang="ru-RU" sz="2000" b="1" i="0" u="none" strike="noStrike" cap="none" normalizeH="0" baseline="0" dirty="0" smtClean="0">
                        <a:ln>
                          <a:noFill/>
                        </a:ln>
                        <a:solidFill>
                          <a:srgbClr val="59313B"/>
                        </a:solidFill>
                        <a:effectLst>
                          <a:outerShdw blurRad="38100" dist="38100" dir="2700000" algn="tl">
                            <a:srgbClr val="000000">
                              <a:alpha val="43137"/>
                            </a:srgbClr>
                          </a:outerShdw>
                        </a:effectLst>
                        <a:latin typeface="+mj-lt"/>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i-main-pic" descr="Картинка 27 из 469">
            <a:hlinkClick r:id="rId3" tgtFrame="_blank"/>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28600"/>
            <a:ext cx="2286000" cy="2657475"/>
          </a:xfrm>
          <a:prstGeom prst="rect">
            <a:avLst/>
          </a:prstGeom>
          <a:noFill/>
          <a:ln>
            <a:noFill/>
          </a:ln>
        </p:spPr>
      </p:pic>
      <p:pic>
        <p:nvPicPr>
          <p:cNvPr id="6" name="i-main-pic" descr="Картинка 4 из 469">
            <a:hlinkClick r:id="rId5" tgtFrame="_blank"/>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2819400" y="990600"/>
            <a:ext cx="2548924" cy="1914525"/>
          </a:xfrm>
          <a:prstGeom prst="rect">
            <a:avLst/>
          </a:prstGeom>
          <a:noFill/>
          <a:ln w="9525">
            <a:noFill/>
            <a:miter lim="800000"/>
            <a:headEnd/>
            <a:tailEnd/>
          </a:ln>
        </p:spPr>
      </p:pic>
      <p:pic>
        <p:nvPicPr>
          <p:cNvPr id="7" name="i-main-pic" descr="Картинка 26 из 469">
            <a:hlinkClick r:id="rId7" tgtFrame="_blank"/>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0" y="838200"/>
            <a:ext cx="2438400" cy="2124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Lst>
  </p:timing>
</p:sld>
</file>

<file path=ppt/theme/theme1.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651</TotalTime>
  <Words>1460</Words>
  <Application>Microsoft Office PowerPoint</Application>
  <PresentationFormat>Экран (4:3)</PresentationFormat>
  <Paragraphs>202</Paragraphs>
  <Slides>44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Равновесие</vt:lpstr>
      <vt:lpstr>Презентация PowerPoint</vt:lpstr>
      <vt:lpstr>Теория Раскольникова</vt:lpstr>
      <vt:lpstr>Создание        </vt:lpstr>
      <vt:lpstr>        </vt:lpstr>
      <vt:lpstr> Сюжет и композиция              Сюжет  Преступление          Действие преступления      и его причины         на душу преступника     </vt:lpstr>
      <vt:lpstr>Сюжет и композиция </vt:lpstr>
      <vt:lpstr>Сюжет и композиция </vt:lpstr>
      <vt:lpstr>Главная идея</vt:lpstr>
      <vt:lpstr>                          Родион Раскольников</vt:lpstr>
      <vt:lpstr>Что есть преступление? Разумихин: «…преступление есть протест против ненормальности социального устройства…» (Среда заела) Порфирий Петрович: «…среда многое в преступлении значит…» Раскольников: « …существуют на свете… лица, которые могут… полное право имеют совершать всякие бесчинства и преступления»                                              (часть III, глава 5)</vt:lpstr>
      <vt:lpstr> </vt:lpstr>
      <vt:lpstr> </vt:lpstr>
      <vt:lpstr>    </vt:lpstr>
      <vt:lpstr>Презентация PowerPoint</vt:lpstr>
      <vt:lpstr>   Вывод: по мнению Раскольникова, «все люди разделяются на “обыкновенных” и “необыкновенных”».           Что понимает Раскольников под этим разделением людей?</vt:lpstr>
      <vt:lpstr>           </vt:lpstr>
      <vt:lpstr>           </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    </vt:lpstr>
      <vt:lpstr>Крушение теории Раскольникова    «о двух разрядах людей»   </vt:lpstr>
      <vt:lpstr>Созданная теория оказалась   безнравственной     </vt:lpstr>
      <vt:lpstr>Любая теория абсурдна. Делать жизнь по теории нельзя      </vt:lpstr>
      <vt:lpstr>К чему привела теория умного и доброго человека?    </vt:lpstr>
      <vt:lpstr>теория</vt:lpstr>
      <vt:lpstr>Так что победило: душа или теория?</vt:lpstr>
      <vt:lpstr>Вывод</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Трофимова</dc:creator>
  <cp:lastModifiedBy>Трофимова</cp:lastModifiedBy>
  <cp:revision>108</cp:revision>
  <dcterms:modified xsi:type="dcterms:W3CDTF">2014-04-19T06:20:57Z</dcterms:modified>
</cp:coreProperties>
</file>