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5" r:id="rId5"/>
    <p:sldId id="259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12D3-B0DD-4FD1-9421-76AF1F2025A4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0973-CDD4-4075-903E-815D708C7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12D3-B0DD-4FD1-9421-76AF1F2025A4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0973-CDD4-4075-903E-815D708C7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12D3-B0DD-4FD1-9421-76AF1F2025A4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0973-CDD4-4075-903E-815D708C7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12D3-B0DD-4FD1-9421-76AF1F2025A4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0973-CDD4-4075-903E-815D708C7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12D3-B0DD-4FD1-9421-76AF1F2025A4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0973-CDD4-4075-903E-815D708C7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12D3-B0DD-4FD1-9421-76AF1F2025A4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0973-CDD4-4075-903E-815D708C7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12D3-B0DD-4FD1-9421-76AF1F2025A4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0973-CDD4-4075-903E-815D708C7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12D3-B0DD-4FD1-9421-76AF1F2025A4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0973-CDD4-4075-903E-815D708C7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12D3-B0DD-4FD1-9421-76AF1F2025A4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0973-CDD4-4075-903E-815D708C7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12D3-B0DD-4FD1-9421-76AF1F2025A4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0973-CDD4-4075-903E-815D708C7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12D3-B0DD-4FD1-9421-76AF1F2025A4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0973-CDD4-4075-903E-815D708C7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112D3-B0DD-4FD1-9421-76AF1F2025A4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20973-CDD4-4075-903E-815D708C7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omandirovka.ru/dostoprim/detail.php?ID=124612125-&#1090;&#1077;&#1082;&#1089;&#1090;" TargetMode="External"/><Relationship Id="rId3" Type="http://schemas.openxmlformats.org/officeDocument/2006/relationships/hyperlink" Target="file:///E:\&#1050;&#1072;&#1088;&#1090;&#1072;%20&#1095;&#1091;&#1076;&#1077;&#1089;.mht" TargetMode="External"/><Relationship Id="rId7" Type="http://schemas.openxmlformats.org/officeDocument/2006/relationships/hyperlink" Target="http://images.yandex.ru/yandsearch?text=%D0%9A%D0%BE%D1%80%D0%B5%D0%BD%D0%BD%D0%B0%D1%8F%20%D0%9F%D1%83%D1%81%D1%82%D1%8B%D0%BD%D1%8C%20%D1-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A6%D0%B5%D0%BD%D1%82%D1%80%D0%B0%D0%BB%D1%8C%D0%BD%D0%BE-%D0%A7%D0%B5%D1%80%D0%BD%D0%BE%D0%B7%25" TargetMode="External"/><Relationship Id="rId5" Type="http://schemas.openxmlformats.org/officeDocument/2006/relationships/hyperlink" Target="http://images.yandex.ru/yandsearch?text=%D1%82%D1%80%D0%B8%D1%83%D0%BC%D1%84%D0%B0%D0%BB%D1%8C%D0%BD%D0%B0%D1%8F%20%D0%B0%D1%80%D0%BA%D0%B0%20%D0%B2%20%D0%BA%D1%83%D1%80%D1%81%D0%BA%D0%B5&amp;noreask=1&amp;img_url=img-3.photosight.ru/27f/2761104_large.jpg&amp;pos=0&amp;rpt=simage&amp;lr=8" TargetMode="External"/><Relationship Id="rId4" Type="http://schemas.openxmlformats.org/officeDocument/2006/relationships/hyperlink" Target="http://trawina-anna.hut2.ru/ABC%20of%20the%20Kursk%20Region%2014.ht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.jpeg"/><Relationship Id="rId7" Type="http://schemas.openxmlformats.org/officeDocument/2006/relationships/slide" Target="slide6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Достопримечательности 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H:\Documents and Settings\Х\Рабочий стол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071546"/>
            <a:ext cx="7172632" cy="45259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5929330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70C0"/>
                </a:solidFill>
                <a:latin typeface="Arial Black" pitchFamily="34" charset="0"/>
              </a:rPr>
              <a:t>Дунайцева</a:t>
            </a: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 А.В., учитель географии </a:t>
            </a:r>
            <a:endParaRPr lang="ru-RU" sz="20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МКОУ </a:t>
            </a: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«Калиновская СОШ» Курской области</a:t>
            </a:r>
            <a:endParaRPr lang="ru-RU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285728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Достопримечательности Курской области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42976" y="285728"/>
            <a:ext cx="692948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Источники информации : </a:t>
            </a:r>
          </a:p>
          <a:p>
            <a:r>
              <a:rPr lang="en-US" u="sng" dirty="0" smtClean="0">
                <a:hlinkClick r:id="rId3"/>
              </a:rPr>
              <a:t>file</a:t>
            </a:r>
            <a:r>
              <a:rPr lang="ru-RU" u="sng" dirty="0" smtClean="0">
                <a:hlinkClick r:id="rId3"/>
              </a:rPr>
              <a:t>://</a:t>
            </a:r>
            <a:r>
              <a:rPr lang="en-US" u="sng" dirty="0" err="1" smtClean="0">
                <a:hlinkClick r:id="rId3"/>
              </a:rPr>
              <a:t>localhost</a:t>
            </a:r>
            <a:r>
              <a:rPr lang="ru-RU" u="sng" dirty="0" smtClean="0">
                <a:hlinkClick r:id="rId3"/>
              </a:rPr>
              <a:t>/</a:t>
            </a:r>
            <a:r>
              <a:rPr lang="en-US" u="sng" dirty="0" smtClean="0">
                <a:hlinkClick r:id="rId3"/>
              </a:rPr>
              <a:t>E</a:t>
            </a:r>
            <a:r>
              <a:rPr lang="ru-RU" u="sng" dirty="0" smtClean="0">
                <a:hlinkClick r:id="rId3"/>
              </a:rPr>
              <a:t>:/Карта%20чудес.</a:t>
            </a:r>
            <a:r>
              <a:rPr lang="en-US" u="sng" dirty="0" err="1" smtClean="0">
                <a:hlinkClick r:id="rId3"/>
              </a:rPr>
              <a:t>mht</a:t>
            </a:r>
            <a:r>
              <a:rPr lang="ru-RU" dirty="0" smtClean="0"/>
              <a:t> – текст Коренная пустынь, </a:t>
            </a:r>
            <a:r>
              <a:rPr lang="ru-RU" dirty="0" err="1" smtClean="0"/>
              <a:t>Кожлянская</a:t>
            </a:r>
            <a:r>
              <a:rPr lang="ru-RU" dirty="0" smtClean="0"/>
              <a:t> игрушка, КМА, Центрально-Черноземный заповедник , </a:t>
            </a:r>
          </a:p>
          <a:p>
            <a:r>
              <a:rPr lang="ru-RU" u="sng" dirty="0" smtClean="0">
                <a:hlinkClick r:id="rId4"/>
              </a:rPr>
              <a:t>http://trawina-anna.hut2.ru/ABC%20of%20the%20Kursk%20Region%2014.htm</a:t>
            </a:r>
            <a:r>
              <a:rPr lang="ru-RU" dirty="0" smtClean="0"/>
              <a:t> - Триумфальная арка, </a:t>
            </a:r>
            <a:r>
              <a:rPr lang="ru-RU" dirty="0" err="1" smtClean="0"/>
              <a:t>Матвеевский</a:t>
            </a:r>
            <a:r>
              <a:rPr lang="ru-RU" dirty="0" smtClean="0"/>
              <a:t> водопад, </a:t>
            </a:r>
            <a:r>
              <a:rPr lang="ru-RU" dirty="0" err="1" smtClean="0"/>
              <a:t>Марьино</a:t>
            </a:r>
            <a:endParaRPr lang="ru-RU" dirty="0" smtClean="0"/>
          </a:p>
          <a:p>
            <a:r>
              <a:rPr lang="ru-RU" u="sng" dirty="0" smtClean="0">
                <a:hlinkClick r:id="rId5"/>
              </a:rPr>
              <a:t>http://images.yandex.ru/yandsearch?text=%D1%82%D1%80%D0%B8%D1%83%D0%BC%D1%84%D0%B0%D0%BB%D1%8C%D0%BD%D0%B0%D1%8F%20%D0%B0%D1%80%D0%BA%D0%B0%20%D0%B2%20%D0%BA%D1%83%D1%80%D1%81%D0%BA%D0%B5&amp;noreask=1&amp;img_url=img-3.photosight.ru%2F27f%2F2761104_large.jpg&amp;pos=0&amp;rpt=simage&amp;lr=8</a:t>
            </a:r>
            <a:r>
              <a:rPr lang="ru-RU" dirty="0" smtClean="0"/>
              <a:t> – Триумфальная арка</a:t>
            </a:r>
          </a:p>
          <a:p>
            <a:r>
              <a:rPr lang="ru-RU" u="sng" dirty="0" smtClean="0">
                <a:hlinkClick r:id="rId6"/>
              </a:rPr>
              <a:t>http://images.yandex.ru/yandsearch?text=%D0%A6%D0%B5%D0%BD%D1%82%D1%80%D0%B0%D0%BB%D1%8C%D0%BD%D0%BE-%D0%A7%D0%B5%D1%80%D0%BD%D0%BE%D0%B7%</a:t>
            </a:r>
            <a:r>
              <a:rPr lang="ru-RU" dirty="0" smtClean="0"/>
              <a:t> - Центрально-Черноземный заповедник</a:t>
            </a:r>
          </a:p>
          <a:p>
            <a:r>
              <a:rPr lang="ru-RU" u="sng" dirty="0" smtClean="0">
                <a:hlinkClick r:id="rId7"/>
              </a:rPr>
              <a:t>http://images.yandex.ru/yandsearch?text=%D0%9A%D0%BE%D1%80%D0%B5%D0%BD%D0%BD%D0%B0%D1%8F%20%D0%9F%D1%83%D1%81%D1%82%D1%8B%D0%BD%D1%8C%20%D1-</a:t>
            </a:r>
            <a:r>
              <a:rPr lang="ru-RU" dirty="0" smtClean="0"/>
              <a:t> Коренная пустынь, Памятник Серафиму </a:t>
            </a:r>
            <a:r>
              <a:rPr lang="ru-RU" dirty="0" err="1" smtClean="0"/>
              <a:t>Саровскому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http://www.komandirovka.ru/dostoprim/detail.php?ID=124612125</a:t>
            </a:r>
            <a:r>
              <a:rPr lang="ru-RU" dirty="0" smtClean="0">
                <a:hlinkClick r:id="rId8"/>
              </a:rPr>
              <a:t>-текст</a:t>
            </a:r>
            <a:r>
              <a:rPr lang="ru-RU" dirty="0" smtClean="0"/>
              <a:t> об арке</a:t>
            </a:r>
          </a:p>
          <a:p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1214414" y="6143644"/>
            <a:ext cx="571504" cy="35719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:\Documents and Settings\Х\Рабочий стол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89" y="1714488"/>
            <a:ext cx="6715173" cy="36723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728" y="928670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5-конечная звезда 7">
            <a:hlinkClick r:id="rId4" action="ppaction://hlinksldjump"/>
          </p:cNvPr>
          <p:cNvSpPr/>
          <p:nvPr/>
        </p:nvSpPr>
        <p:spPr>
          <a:xfrm>
            <a:off x="4000496" y="2714620"/>
            <a:ext cx="285752" cy="35719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>
            <a:hlinkClick r:id="rId5" action="ppaction://hlinksldjump"/>
          </p:cNvPr>
          <p:cNvSpPr/>
          <p:nvPr/>
        </p:nvSpPr>
        <p:spPr>
          <a:xfrm>
            <a:off x="3714744" y="2714620"/>
            <a:ext cx="285752" cy="35719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>
            <a:hlinkClick r:id="rId6" action="ppaction://hlinksldjump"/>
          </p:cNvPr>
          <p:cNvSpPr/>
          <p:nvPr/>
        </p:nvSpPr>
        <p:spPr>
          <a:xfrm>
            <a:off x="2571736" y="3214686"/>
            <a:ext cx="285752" cy="35719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>
            <a:hlinkClick r:id="rId7" action="ppaction://hlinksldjump"/>
          </p:cNvPr>
          <p:cNvSpPr/>
          <p:nvPr/>
        </p:nvSpPr>
        <p:spPr>
          <a:xfrm>
            <a:off x="3286116" y="2000240"/>
            <a:ext cx="285752" cy="35719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>
            <a:hlinkClick r:id="rId8" action="ppaction://hlinksldjump"/>
          </p:cNvPr>
          <p:cNvSpPr/>
          <p:nvPr/>
        </p:nvSpPr>
        <p:spPr>
          <a:xfrm>
            <a:off x="3643306" y="3286124"/>
            <a:ext cx="357190" cy="35719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>
            <a:hlinkClick r:id="rId9" action="ppaction://hlinksldjump"/>
          </p:cNvPr>
          <p:cNvSpPr/>
          <p:nvPr/>
        </p:nvSpPr>
        <p:spPr>
          <a:xfrm>
            <a:off x="4572000" y="292893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>
            <a:hlinkClick r:id="rId10" action="ppaction://hlinksldjump"/>
          </p:cNvPr>
          <p:cNvSpPr/>
          <p:nvPr/>
        </p:nvSpPr>
        <p:spPr>
          <a:xfrm>
            <a:off x="4286248" y="285749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>
            <a:hlinkClick r:id="rId11" action="ppaction://hlinksldjump"/>
          </p:cNvPr>
          <p:cNvSpPr/>
          <p:nvPr/>
        </p:nvSpPr>
        <p:spPr>
          <a:xfrm>
            <a:off x="1428728" y="6000768"/>
            <a:ext cx="428628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Коренная пустынь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928670"/>
            <a:ext cx="1066800" cy="1428750"/>
          </a:xfrm>
          <a:prstGeom prst="rect">
            <a:avLst/>
          </a:prstGeom>
        </p:spPr>
      </p:pic>
      <p:pic>
        <p:nvPicPr>
          <p:cNvPr id="6" name="Рисунок 5" descr="серафим саровский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2643182"/>
            <a:ext cx="1571636" cy="1131578"/>
          </a:xfrm>
          <a:prstGeom prst="rect">
            <a:avLst/>
          </a:prstGeom>
        </p:spPr>
      </p:pic>
      <p:pic>
        <p:nvPicPr>
          <p:cNvPr id="11" name="Рисунок 10" descr="2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4071942"/>
            <a:ext cx="2000264" cy="190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57554" y="714357"/>
            <a:ext cx="528641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Среди древних русских обителей одной из самых известных с давних пор была </a:t>
            </a:r>
            <a:r>
              <a:rPr lang="ru-RU" b="1" i="1" dirty="0" smtClean="0">
                <a:solidFill>
                  <a:srgbClr val="FF0000"/>
                </a:solidFill>
              </a:rPr>
              <a:t>Курская Коренная Рождества Пресвятой Богородицы Пустынь.</a:t>
            </a:r>
            <a:r>
              <a:rPr lang="ru-RU" b="1" i="1" dirty="0" smtClean="0">
                <a:solidFill>
                  <a:schemeClr val="tx2"/>
                </a:solidFill>
              </a:rPr>
              <a:t> Это один из первых монастырей в курском крае.       Монастырь Коренная пустынь – это место обретения Чудотворной иконы Пресвятой Богородицы «Знамение» Курской Коренной. И город Курск, и знаменитая </a:t>
            </a:r>
            <a:r>
              <a:rPr lang="ru-RU" b="1" i="1" dirty="0" err="1" smtClean="0">
                <a:solidFill>
                  <a:schemeClr val="tx2"/>
                </a:solidFill>
              </a:rPr>
              <a:t>Коренская</a:t>
            </a:r>
            <a:r>
              <a:rPr lang="ru-RU" b="1" i="1" dirty="0" smtClean="0">
                <a:solidFill>
                  <a:schemeClr val="tx2"/>
                </a:solidFill>
              </a:rPr>
              <a:t> ярмарка своим существованием обязаны святыне. Монастырь основан в 1597 году по указу царя Федора Иоанновича.        Коренная пустынь расположена на правом берегу реки </a:t>
            </a:r>
            <a:r>
              <a:rPr lang="ru-RU" b="1" i="1" dirty="0" err="1" smtClean="0">
                <a:solidFill>
                  <a:schemeClr val="tx2"/>
                </a:solidFill>
              </a:rPr>
              <a:t>Тускарь</a:t>
            </a:r>
            <a:r>
              <a:rPr lang="ru-RU" b="1" i="1" dirty="0" smtClean="0">
                <a:solidFill>
                  <a:schemeClr val="tx2"/>
                </a:solidFill>
              </a:rPr>
              <a:t> в 30 километрах от Курска по направлению на север. Несколько лет назад в центральной части монастыря был установлен памятник преподобному Серафиму </a:t>
            </a:r>
            <a:r>
              <a:rPr lang="ru-RU" b="1" i="1" dirty="0" err="1" smtClean="0">
                <a:solidFill>
                  <a:schemeClr val="tx2"/>
                </a:solidFill>
              </a:rPr>
              <a:t>Саровскому</a:t>
            </a:r>
            <a:r>
              <a:rPr lang="ru-RU" b="1" i="1" dirty="0" smtClean="0">
                <a:solidFill>
                  <a:schemeClr val="tx2"/>
                </a:solidFill>
              </a:rPr>
              <a:t>. Великий подвижник православия – наш земляк, уроженец города Курска. Он не раз бывал в монастыре, а от чудотворной иконы «Знамение» Курской Коренной получил в 10-летнем возрасте исцеление от тяжелой болезни.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1214414" y="6143644"/>
            <a:ext cx="57150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242888"/>
            <a:ext cx="880110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572000" y="1000108"/>
            <a:ext cx="34290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</a:rPr>
              <a:t>Матвеевский</a:t>
            </a:r>
            <a:r>
              <a:rPr lang="ru-RU" b="1" i="1" dirty="0" smtClean="0">
                <a:solidFill>
                  <a:srgbClr val="FF0000"/>
                </a:solidFill>
              </a:rPr>
              <a:t> водопад </a:t>
            </a:r>
            <a:r>
              <a:rPr lang="ru-RU" b="1" i="1" dirty="0" smtClean="0">
                <a:solidFill>
                  <a:schemeClr val="tx2"/>
                </a:solidFill>
              </a:rPr>
              <a:t>расположен в 62 км от Курска в деревне Матвеевка </a:t>
            </a:r>
            <a:r>
              <a:rPr lang="ru-RU" b="1" i="1" dirty="0" err="1" smtClean="0">
                <a:solidFill>
                  <a:schemeClr val="tx2"/>
                </a:solidFill>
              </a:rPr>
              <a:t>Золотухинского</a:t>
            </a:r>
            <a:r>
              <a:rPr lang="ru-RU" b="1" i="1" dirty="0" smtClean="0">
                <a:solidFill>
                  <a:schemeClr val="tx2"/>
                </a:solidFill>
              </a:rPr>
              <a:t> района. Мощный поток воды,  падающий с семиметровой высоты, образует красивейший водопад</a:t>
            </a:r>
            <a:r>
              <a:rPr lang="ru-RU" b="1" i="1" dirty="0" smtClean="0">
                <a:solidFill>
                  <a:schemeClr val="tx2"/>
                </a:solidFill>
              </a:rPr>
              <a:t>. </a:t>
            </a:r>
            <a:r>
              <a:rPr lang="ru-RU" b="1" i="1" dirty="0" smtClean="0">
                <a:solidFill>
                  <a:schemeClr val="tx2"/>
                </a:solidFill>
              </a:rPr>
              <a:t>Он не природного происхождения. Это гидротехническое сооружение для сброса воды. Но со стороны выглядит как настоящий водопад. </a:t>
            </a:r>
            <a:r>
              <a:rPr lang="ru-RU" b="1" i="1" dirty="0" err="1" smtClean="0">
                <a:solidFill>
                  <a:schemeClr val="tx2"/>
                </a:solidFill>
              </a:rPr>
              <a:t>Матвеевский</a:t>
            </a:r>
            <a:r>
              <a:rPr lang="ru-RU" b="1" i="1" dirty="0" smtClean="0">
                <a:solidFill>
                  <a:schemeClr val="tx2"/>
                </a:solidFill>
              </a:rPr>
              <a:t> водопад- одно из самых красивых мест области, и знающие куряне давно облюбовали его для отдыха в летние жаркие дни.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7" name="Рисунок 6" descr="waterf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285860"/>
            <a:ext cx="3192834" cy="4143404"/>
          </a:xfrm>
          <a:prstGeom prst="rect">
            <a:avLst/>
          </a:prstGeom>
        </p:spPr>
      </p:pic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1142976" y="5929330"/>
            <a:ext cx="571504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i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000108"/>
            <a:ext cx="1905000" cy="1428750"/>
          </a:xfrm>
          <a:prstGeom prst="rect">
            <a:avLst/>
          </a:prstGeom>
        </p:spPr>
      </p:pic>
      <p:pic>
        <p:nvPicPr>
          <p:cNvPr id="4" name="Рисунок 3" descr="орел марьино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2857496"/>
            <a:ext cx="1785950" cy="12230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0496" y="857232"/>
            <a:ext cx="39290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"</a:t>
            </a:r>
            <a:r>
              <a:rPr lang="ru-RU" b="1" i="1" dirty="0" err="1" smtClean="0">
                <a:solidFill>
                  <a:srgbClr val="FF0000"/>
                </a:solidFill>
              </a:rPr>
              <a:t>Марьино</a:t>
            </a:r>
            <a:r>
              <a:rPr lang="ru-RU" b="1" i="1" dirty="0" smtClean="0">
                <a:solidFill>
                  <a:srgbClr val="FF0000"/>
                </a:solidFill>
              </a:rPr>
              <a:t>" </a:t>
            </a:r>
            <a:r>
              <a:rPr lang="ru-RU" b="1" i="1" dirty="0" smtClean="0">
                <a:solidFill>
                  <a:schemeClr val="tx2"/>
                </a:solidFill>
              </a:rPr>
              <a:t>дворцово-парковый ансамбль расположен в Рыльском районе Курской области. Являлось родовым имением князя А.И. Барятинского. Сейчас здесь расположен санаторий «</a:t>
            </a:r>
            <a:r>
              <a:rPr lang="ru-RU" b="1" i="1" dirty="0" err="1" smtClean="0">
                <a:solidFill>
                  <a:schemeClr val="tx2"/>
                </a:solidFill>
              </a:rPr>
              <a:t>Марьино</a:t>
            </a:r>
            <a:r>
              <a:rPr lang="ru-RU" b="1" i="1" dirty="0" smtClean="0">
                <a:solidFill>
                  <a:schemeClr val="tx2"/>
                </a:solidFill>
              </a:rPr>
              <a:t>»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Изумительные интерьеры дворца, уютные внутренние дворики с бесчисленными цветниками, великолепный английский парк площадью 207 га с вековыми и уникальными деревьями (всего 180 пород древесной растительности), тенистыми аллеями, изумрудными лужайками, солнечными полянами, огромный рукотворный пруд с островами, мостами – придают ансамблю неповторимый колорит.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0-9б бес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4429133"/>
            <a:ext cx="2095514" cy="1571636"/>
          </a:xfrm>
          <a:prstGeom prst="rect">
            <a:avLst/>
          </a:prstGeom>
        </p:spPr>
      </p:pic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1214414" y="6072206"/>
            <a:ext cx="500066" cy="50006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929058" y="357166"/>
            <a:ext cx="442915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Курская магнитная аномалия </a:t>
            </a:r>
            <a:r>
              <a:rPr lang="ru-RU" b="1" i="1" dirty="0" smtClean="0">
                <a:solidFill>
                  <a:schemeClr val="tx2"/>
                </a:solidFill>
              </a:rPr>
              <a:t>(КМА) — самый мощный в мире железорудный бассейн. Её залежи оцениваются в 200—210 млрд. тонн, что составляет около 50 % железорудных запасов на планете.        На сегодня основные разработки месторождения  проводятся открытым способом - </a:t>
            </a:r>
            <a:r>
              <a:rPr lang="ru-RU" b="1" i="1" dirty="0" err="1" smtClean="0">
                <a:solidFill>
                  <a:schemeClr val="tx2"/>
                </a:solidFill>
              </a:rPr>
              <a:t>Стойленское</a:t>
            </a:r>
            <a:r>
              <a:rPr lang="ru-RU" b="1" i="1" dirty="0" smtClean="0">
                <a:solidFill>
                  <a:schemeClr val="tx2"/>
                </a:solidFill>
              </a:rPr>
              <a:t>, </a:t>
            </a:r>
            <a:r>
              <a:rPr lang="ru-RU" b="1" i="1" dirty="0" err="1" smtClean="0">
                <a:solidFill>
                  <a:schemeClr val="tx2"/>
                </a:solidFill>
              </a:rPr>
              <a:t>Лебединское</a:t>
            </a:r>
            <a:r>
              <a:rPr lang="ru-RU" b="1" i="1" dirty="0" smtClean="0">
                <a:solidFill>
                  <a:schemeClr val="tx2"/>
                </a:solidFill>
              </a:rPr>
              <a:t>, Михайловское. И подземным – </a:t>
            </a:r>
            <a:r>
              <a:rPr lang="ru-RU" b="1" i="1" dirty="0" err="1" smtClean="0">
                <a:solidFill>
                  <a:schemeClr val="tx2"/>
                </a:solidFill>
              </a:rPr>
              <a:t>Коробковское</a:t>
            </a:r>
            <a:r>
              <a:rPr lang="ru-RU" b="1" i="1" dirty="0" smtClean="0">
                <a:solidFill>
                  <a:schemeClr val="tx2"/>
                </a:solidFill>
              </a:rPr>
              <a:t>. Михайловский рудник интересен с минералогической и палеонтологической стороны.      Большинство минералов характеризуются высоким содержанием железа. В породах осадочного чехла можно встретить различные виды древней фауны, сформированной 185- 132 миллионов лет назад: двустворчатых моллюсков, аммонитов,  множество других вымерших организмов.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7" name="Рисунок 6" descr="1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436" y="1714488"/>
            <a:ext cx="3013621" cy="3321060"/>
          </a:xfrm>
          <a:prstGeom prst="rect">
            <a:avLst/>
          </a:prstGeom>
        </p:spPr>
      </p:pic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1214414" y="6072206"/>
            <a:ext cx="57150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000496" y="428604"/>
            <a:ext cx="421484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Село </a:t>
            </a:r>
            <a:r>
              <a:rPr lang="ru-RU" b="1" i="1" dirty="0" err="1" smtClean="0">
                <a:solidFill>
                  <a:schemeClr val="tx2"/>
                </a:solidFill>
              </a:rPr>
              <a:t>Дроняево</a:t>
            </a:r>
            <a:r>
              <a:rPr lang="ru-RU" b="1" i="1" dirty="0" smtClean="0">
                <a:solidFill>
                  <a:schemeClr val="tx2"/>
                </a:solidFill>
              </a:rPr>
              <a:t> Курчатовского района Курской области издревле известно богатыми залежами различных глин. Местные жители сразу же нашли им применение: красную использовали гончары для изготовления посуды, а из белой женщины соседней деревушки </a:t>
            </a:r>
            <a:r>
              <a:rPr lang="ru-RU" b="1" i="1" dirty="0" err="1" smtClean="0">
                <a:solidFill>
                  <a:schemeClr val="tx2"/>
                </a:solidFill>
              </a:rPr>
              <a:t>Кожля</a:t>
            </a:r>
            <a:r>
              <a:rPr lang="ru-RU" b="1" i="1" dirty="0" smtClean="0">
                <a:solidFill>
                  <a:schemeClr val="tx2"/>
                </a:solidFill>
              </a:rPr>
              <a:t> делали игрушки-свистульки. Расписывали </a:t>
            </a:r>
            <a:r>
              <a:rPr lang="ru-RU" b="1" i="1" dirty="0" err="1" smtClean="0">
                <a:solidFill>
                  <a:srgbClr val="FF0000"/>
                </a:solidFill>
              </a:rPr>
              <a:t>кожлянские</a:t>
            </a:r>
            <a:r>
              <a:rPr lang="ru-RU" b="1" i="1" dirty="0" smtClean="0">
                <a:solidFill>
                  <a:srgbClr val="FF0000"/>
                </a:solidFill>
              </a:rPr>
              <a:t> игрушки </a:t>
            </a:r>
            <a:r>
              <a:rPr lang="ru-RU" b="1" i="1" dirty="0" smtClean="0">
                <a:solidFill>
                  <a:schemeClr val="tx2"/>
                </a:solidFill>
              </a:rPr>
              <a:t>с помощью гусиного пера красками, наведёнными на молоке и яичном желтке. А потом игрушки вывозили на русские ярмарки и базары.      Промысел известен с VII века. Игрушки- свистульки – это не просто забавные фигурки. Они несут в себе информацию о наших предках, их представлении об окружающем мире, красоте… «Петушки», «собачки», «кони» - символы веры в солнце и силу родной земли.</a:t>
            </a:r>
          </a:p>
          <a:p>
            <a:endParaRPr lang="ru-RU" dirty="0"/>
          </a:p>
        </p:txBody>
      </p:sp>
      <p:pic>
        <p:nvPicPr>
          <p:cNvPr id="6" name="Рисунок 5" descr="4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142984"/>
            <a:ext cx="1515352" cy="1000132"/>
          </a:xfrm>
          <a:prstGeom prst="rect">
            <a:avLst/>
          </a:prstGeom>
        </p:spPr>
      </p:pic>
      <p:pic>
        <p:nvPicPr>
          <p:cNvPr id="5" name="Рисунок 4" descr="игрушка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2500306"/>
            <a:ext cx="2786082" cy="3429024"/>
          </a:xfrm>
          <a:prstGeom prst="rect">
            <a:avLst/>
          </a:prstGeom>
        </p:spPr>
      </p:pic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1142976" y="6072206"/>
            <a:ext cx="57150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929058" y="357166"/>
            <a:ext cx="414340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Заповедник Центрально - </a:t>
            </a:r>
            <a:r>
              <a:rPr lang="ru-RU" b="1" i="1" dirty="0" err="1" smtClean="0">
                <a:solidFill>
                  <a:srgbClr val="FF0000"/>
                </a:solidFill>
              </a:rPr>
              <a:t>Ченозёмный</a:t>
            </a:r>
            <a:r>
              <a:rPr lang="ru-RU" b="1" i="1" dirty="0" smtClean="0">
                <a:solidFill>
                  <a:schemeClr val="tx2"/>
                </a:solidFill>
              </a:rPr>
              <a:t>, созданный в 1935 году, является одним из старейших в России.  Главной достопримечательностью здесь являются целинные чернозёмы.         Статус биосферного заповедник получил в 1979 г. по инициативе ЮНЕСКО. А в 1995 г. Центрально - Чернозёмный заповедник был включён в члены Федерации национальных парков и природных резерватов Европы (</a:t>
            </a:r>
            <a:r>
              <a:rPr lang="ru-RU" b="1" i="1" dirty="0" err="1" smtClean="0">
                <a:solidFill>
                  <a:schemeClr val="tx2"/>
                </a:solidFill>
              </a:rPr>
              <a:t>Европарк</a:t>
            </a:r>
            <a:r>
              <a:rPr lang="ru-RU" b="1" i="1" dirty="0" smtClean="0">
                <a:solidFill>
                  <a:schemeClr val="tx2"/>
                </a:solidFill>
              </a:rPr>
              <a:t>).         Центрально - Черноземный заповедник носит имя своего основателя профессора В.В. Алёхина. Профессор В.В. Алёхин называл луговые степи  заповедника "Курская растительная аномалия". А всё из-за присущей только этим участкам высокой видовой насыщенности - более 80 видов  растений на одном квадратном метре!</a:t>
            </a:r>
          </a:p>
          <a:p>
            <a:endParaRPr lang="ru-RU" dirty="0"/>
          </a:p>
        </p:txBody>
      </p:sp>
      <p:pic>
        <p:nvPicPr>
          <p:cNvPr id="5" name="Рисунок 4" descr="ЦЧ зап.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4714884"/>
            <a:ext cx="1928826" cy="1440190"/>
          </a:xfrm>
          <a:prstGeom prst="rect">
            <a:avLst/>
          </a:prstGeom>
        </p:spPr>
      </p:pic>
      <p:pic>
        <p:nvPicPr>
          <p:cNvPr id="6" name="Рисунок 5" descr="ЦЧ зап.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3143248"/>
            <a:ext cx="1857388" cy="1386850"/>
          </a:xfrm>
          <a:prstGeom prst="rect">
            <a:avLst/>
          </a:prstGeom>
        </p:spPr>
      </p:pic>
      <p:pic>
        <p:nvPicPr>
          <p:cNvPr id="9" name="Рисунок 8" descr="ЦЧ заповедник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642918"/>
            <a:ext cx="2952771" cy="2214578"/>
          </a:xfrm>
          <a:prstGeom prst="rect">
            <a:avLst/>
          </a:prstGeom>
        </p:spPr>
      </p:pic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1214414" y="6215082"/>
            <a:ext cx="500066" cy="4286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14488"/>
            <a:ext cx="247695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1428728" y="5857892"/>
            <a:ext cx="500066" cy="35719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29124" y="1571612"/>
            <a:ext cx="35719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Триумфальная арка </a:t>
            </a:r>
            <a:r>
              <a:rPr lang="ru-RU" b="1" i="1" dirty="0" smtClean="0">
                <a:solidFill>
                  <a:schemeClr val="tx2"/>
                </a:solidFill>
              </a:rPr>
              <a:t>в Курске построена в 2000 году в честь победы в битве на Курской дуге в 1943. У северного фасада триумфальной арки возведен памятник великому полководцу Георгию Жукову. Во главе арки установили скульптурную композицию святого Георгия Победоносца, разящего копьём дракона.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733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Достопримечательности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Башканов</dc:creator>
  <cp:lastModifiedBy>Admin</cp:lastModifiedBy>
  <cp:revision>28</cp:revision>
  <dcterms:created xsi:type="dcterms:W3CDTF">2012-04-06T13:55:14Z</dcterms:created>
  <dcterms:modified xsi:type="dcterms:W3CDTF">2012-03-03T04:26:56Z</dcterms:modified>
</cp:coreProperties>
</file>