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74" r:id="rId4"/>
    <p:sldId id="276" r:id="rId5"/>
    <p:sldId id="268" r:id="rId6"/>
    <p:sldId id="278" r:id="rId7"/>
    <p:sldId id="267" r:id="rId8"/>
    <p:sldId id="266" r:id="rId9"/>
    <p:sldId id="264" r:id="rId10"/>
    <p:sldId id="263" r:id="rId11"/>
    <p:sldId id="262" r:id="rId12"/>
    <p:sldId id="260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32AB7-2189-4FFF-9047-B69BB2935B5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C08E07-A872-4005-9DD3-8A792D1826A0}">
      <dgm:prSet phldrT="[Текст]" custT="1"/>
      <dgm:spPr/>
      <dgm:t>
        <a:bodyPr/>
        <a:lstStyle/>
        <a:p>
          <a:r>
            <a:rPr lang="ru-RU" sz="8000" b="0" dirty="0" smtClean="0"/>
            <a:t>14:2=7</a:t>
          </a:r>
          <a:endParaRPr lang="ru-RU" sz="8000" b="0" dirty="0"/>
        </a:p>
      </dgm:t>
    </dgm:pt>
    <dgm:pt modelId="{921D8BC5-3EB6-45B3-A35B-49C20B8A31B4}" type="sibTrans" cxnId="{4612A21C-91FB-4553-8322-103095346F0F}">
      <dgm:prSet/>
      <dgm:spPr/>
      <dgm:t>
        <a:bodyPr/>
        <a:lstStyle/>
        <a:p>
          <a:endParaRPr lang="ru-RU"/>
        </a:p>
      </dgm:t>
    </dgm:pt>
    <dgm:pt modelId="{10A86365-88B5-4337-8F9C-824284450446}" type="parTrans" cxnId="{4612A21C-91FB-4553-8322-103095346F0F}">
      <dgm:prSet/>
      <dgm:spPr/>
      <dgm:t>
        <a:bodyPr/>
        <a:lstStyle/>
        <a:p>
          <a:endParaRPr lang="ru-RU"/>
        </a:p>
      </dgm:t>
    </dgm:pt>
    <dgm:pt modelId="{1E855E1F-684A-4717-8DFB-E73CE9865AA7}" type="pres">
      <dgm:prSet presAssocID="{3DB32AB7-2189-4FFF-9047-B69BB2935B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1411DE-C625-42E8-8C0E-27B02E8FFEB1}" type="pres">
      <dgm:prSet presAssocID="{12C08E07-A872-4005-9DD3-8A792D1826A0}" presName="compNode" presStyleCnt="0"/>
      <dgm:spPr/>
    </dgm:pt>
    <dgm:pt modelId="{B5186055-A6B7-4DD4-834E-EFC3BC74AD4E}" type="pres">
      <dgm:prSet presAssocID="{12C08E07-A872-4005-9DD3-8A792D1826A0}" presName="pictRect" presStyleLbl="node1" presStyleIdx="0" presStyleCnt="1" custScaleX="248452" custScaleY="214992"/>
      <dgm:spPr>
        <a:solidFill>
          <a:srgbClr val="F6FCA6"/>
        </a:solidFill>
      </dgm:spPr>
    </dgm:pt>
    <dgm:pt modelId="{C9A5D01A-2381-4B92-ADEC-D1B0C056A3C3}" type="pres">
      <dgm:prSet presAssocID="{12C08E07-A872-4005-9DD3-8A792D1826A0}" presName="textRect" presStyleLbl="revTx" presStyleIdx="0" presStyleCnt="1" custScaleX="236398" custScaleY="228233" custLinFactY="-39080" custLinFactNeighborX="-6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40E28D-6F9F-4119-BF41-0119D46E301B}" type="presOf" srcId="{3DB32AB7-2189-4FFF-9047-B69BB2935B52}" destId="{1E855E1F-684A-4717-8DFB-E73CE9865AA7}" srcOrd="0" destOrd="0" presId="urn:microsoft.com/office/officeart/2005/8/layout/pList1"/>
    <dgm:cxn modelId="{4612A21C-91FB-4553-8322-103095346F0F}" srcId="{3DB32AB7-2189-4FFF-9047-B69BB2935B52}" destId="{12C08E07-A872-4005-9DD3-8A792D1826A0}" srcOrd="0" destOrd="0" parTransId="{10A86365-88B5-4337-8F9C-824284450446}" sibTransId="{921D8BC5-3EB6-45B3-A35B-49C20B8A31B4}"/>
    <dgm:cxn modelId="{0F1F6222-505B-46CB-9E52-6FFCF4F79758}" type="presOf" srcId="{12C08E07-A872-4005-9DD3-8A792D1826A0}" destId="{C9A5D01A-2381-4B92-ADEC-D1B0C056A3C3}" srcOrd="0" destOrd="0" presId="urn:microsoft.com/office/officeart/2005/8/layout/pList1"/>
    <dgm:cxn modelId="{2B5E118F-C1E7-4900-BC78-58364FB2401A}" type="presParOf" srcId="{1E855E1F-684A-4717-8DFB-E73CE9865AA7}" destId="{B01411DE-C625-42E8-8C0E-27B02E8FFEB1}" srcOrd="0" destOrd="0" presId="urn:microsoft.com/office/officeart/2005/8/layout/pList1"/>
    <dgm:cxn modelId="{3AD9DF3A-1004-4A87-8285-746F1C253C57}" type="presParOf" srcId="{B01411DE-C625-42E8-8C0E-27B02E8FFEB1}" destId="{B5186055-A6B7-4DD4-834E-EFC3BC74AD4E}" srcOrd="0" destOrd="0" presId="urn:microsoft.com/office/officeart/2005/8/layout/pList1"/>
    <dgm:cxn modelId="{EB034F46-BAA1-47E6-BB0B-69928D621793}" type="presParOf" srcId="{B01411DE-C625-42E8-8C0E-27B02E8FFEB1}" destId="{C9A5D01A-2381-4B92-ADEC-D1B0C056A3C3}" srcOrd="1" destOrd="0" presId="urn:microsoft.com/office/officeart/2005/8/layout/p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FAA9F8-1D3D-4EE2-BB30-99CE26B5A6D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864492-78DC-415A-A1DD-B2F66AF15EB9}">
      <dgm:prSet phldrT="[Текст]" custT="1"/>
      <dgm:spPr/>
      <dgm:t>
        <a:bodyPr/>
        <a:lstStyle/>
        <a:p>
          <a:r>
            <a:rPr lang="ru-RU" sz="8000" dirty="0" smtClean="0"/>
            <a:t>2</a:t>
          </a:r>
          <a:r>
            <a:rPr lang="ru-RU" sz="8000" dirty="0" smtClean="0">
              <a:latin typeface="Times New Roman"/>
              <a:cs typeface="Times New Roman"/>
            </a:rPr>
            <a:t>∙8=16</a:t>
          </a:r>
          <a:endParaRPr lang="ru-RU" sz="8000" dirty="0"/>
        </a:p>
      </dgm:t>
    </dgm:pt>
    <dgm:pt modelId="{4B48A45B-A643-4754-9480-0D1A824B4440}" type="parTrans" cxnId="{06C63B6C-5436-4A47-ACB0-3EC7A60BE0AC}">
      <dgm:prSet/>
      <dgm:spPr/>
      <dgm:t>
        <a:bodyPr/>
        <a:lstStyle/>
        <a:p>
          <a:endParaRPr lang="ru-RU"/>
        </a:p>
      </dgm:t>
    </dgm:pt>
    <dgm:pt modelId="{FD798019-E015-4A53-8CB0-8B25E0C8D3EC}" type="sibTrans" cxnId="{06C63B6C-5436-4A47-ACB0-3EC7A60BE0AC}">
      <dgm:prSet/>
      <dgm:spPr/>
      <dgm:t>
        <a:bodyPr/>
        <a:lstStyle/>
        <a:p>
          <a:endParaRPr lang="ru-RU"/>
        </a:p>
      </dgm:t>
    </dgm:pt>
    <dgm:pt modelId="{E9C7BC6E-ADCC-44BA-B285-91643BF534E8}" type="pres">
      <dgm:prSet presAssocID="{05FAA9F8-1D3D-4EE2-BB30-99CE26B5A6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7663FD-2F9E-461F-AB29-5341567F2ED1}" type="pres">
      <dgm:prSet presAssocID="{0F864492-78DC-415A-A1DD-B2F66AF15EB9}" presName="compNode" presStyleCnt="0"/>
      <dgm:spPr/>
    </dgm:pt>
    <dgm:pt modelId="{E3A83E2D-AF1A-42C8-B6BC-575F80960829}" type="pres">
      <dgm:prSet presAssocID="{0F864492-78DC-415A-A1DD-B2F66AF15EB9}" presName="pictRect" presStyleLbl="node1" presStyleIdx="0" presStyleCnt="1" custScaleX="157478" custScaleY="152374"/>
      <dgm:spPr>
        <a:solidFill>
          <a:srgbClr val="F6FCA6"/>
        </a:solidFill>
      </dgm:spPr>
    </dgm:pt>
    <dgm:pt modelId="{BAFE5AAD-7E6D-4C4F-873F-A9FEBF550C25}" type="pres">
      <dgm:prSet presAssocID="{0F864492-78DC-415A-A1DD-B2F66AF15EB9}" presName="textRect" presStyleLbl="revTx" presStyleIdx="0" presStyleCnt="1" custScaleX="155704" custScaleY="173411" custLinFactY="-39080" custLinFactNeighborX="-6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39FB39-91A0-48C1-88B2-2421360B183F}" type="presOf" srcId="{0F864492-78DC-415A-A1DD-B2F66AF15EB9}" destId="{BAFE5AAD-7E6D-4C4F-873F-A9FEBF550C25}" srcOrd="0" destOrd="0" presId="urn:microsoft.com/office/officeart/2005/8/layout/pList1"/>
    <dgm:cxn modelId="{06C63B6C-5436-4A47-ACB0-3EC7A60BE0AC}" srcId="{05FAA9F8-1D3D-4EE2-BB30-99CE26B5A6D0}" destId="{0F864492-78DC-415A-A1DD-B2F66AF15EB9}" srcOrd="0" destOrd="0" parTransId="{4B48A45B-A643-4754-9480-0D1A824B4440}" sibTransId="{FD798019-E015-4A53-8CB0-8B25E0C8D3EC}"/>
    <dgm:cxn modelId="{FDECC448-0ED7-4846-8A2D-1F7741ECA468}" type="presOf" srcId="{05FAA9F8-1D3D-4EE2-BB30-99CE26B5A6D0}" destId="{E9C7BC6E-ADCC-44BA-B285-91643BF534E8}" srcOrd="0" destOrd="0" presId="urn:microsoft.com/office/officeart/2005/8/layout/pList1"/>
    <dgm:cxn modelId="{71D053E5-6803-4E36-AF3E-886693FD5615}" type="presParOf" srcId="{E9C7BC6E-ADCC-44BA-B285-91643BF534E8}" destId="{7D7663FD-2F9E-461F-AB29-5341567F2ED1}" srcOrd="0" destOrd="0" presId="urn:microsoft.com/office/officeart/2005/8/layout/pList1"/>
    <dgm:cxn modelId="{B1DB9A86-B8D5-4E3D-B5D7-F7E75CFEC1BB}" type="presParOf" srcId="{7D7663FD-2F9E-461F-AB29-5341567F2ED1}" destId="{E3A83E2D-AF1A-42C8-B6BC-575F80960829}" srcOrd="0" destOrd="0" presId="urn:microsoft.com/office/officeart/2005/8/layout/pList1"/>
    <dgm:cxn modelId="{FDEEC12F-4A08-4BD3-8AD7-18009C52EFE3}" type="presParOf" srcId="{7D7663FD-2F9E-461F-AB29-5341567F2ED1}" destId="{BAFE5AAD-7E6D-4C4F-873F-A9FEBF550C25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57;%20&#1048;&#1085;&#1077;&#1090;&#1072;\&#1090;&#1072;&#1090;&#1072;&#1088;&#1089;&#1082;&#1080;&#1077;\&#1082;&#1072;&#1088;&#1083;&#1072;&#1088;%20&#1103;&#1074;&#1072;.mp3" TargetMode="Externa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82;&#1086;&#1088;&#1086;&#1083;&#1100;&#1082;&#1086;&#1074;&#1086;&#1081;\us_nyan.mp3" TargetMode="External"/><Relationship Id="rId5" Type="http://schemas.openxmlformats.org/officeDocument/2006/relationships/image" Target="../media/image12.gif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slide" Target="slide2.xml"/><Relationship Id="rId2" Type="http://schemas.openxmlformats.org/officeDocument/2006/relationships/audio" Target="file:///C:\Documents%20and%20Settings\&#1055;&#1050;\&#1056;&#1072;&#1073;&#1086;&#1095;&#1080;&#1081;%20&#1089;&#1090;&#1086;&#1083;\&#1084;&#1091;&#1079;&#1099;&#1082;&#1072;\10.2_Muzyka_dlya_valsa_-_mozhno_snezhinkam_ili_okonchanie_-_..._(iPlayer.fm).mp3" TargetMode="External"/><Relationship Id="rId1" Type="http://schemas.openxmlformats.org/officeDocument/2006/relationships/audio" Target="file:///D:\&#1052;&#1086;&#1080;%20&#1076;&#1086;&#1082;&#1091;&#1084;&#1077;&#1085;&#1090;&#1099;\&#1057;%20&#1048;&#1085;&#1077;&#1090;&#1072;\&#1090;&#1072;&#1090;&#1072;&#1088;&#1089;&#1082;&#1080;&#1077;\&#1082;&#1072;&#1088;&#1083;&#1072;&#1088;%20&#1103;&#1074;&#1072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82;&#1086;&#1088;&#1086;&#1083;&#1100;&#1082;&#1086;&#1074;&#1086;&#1081;\015.mp3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Оксана\Самойленко ЛА семинар\sm_fu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23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2051050" y="2349500"/>
            <a:ext cx="5184775" cy="2951163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ты был счастлив,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был счастлив я,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 на всех людей, 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Обними себя.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трудно 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Другу, 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помоги,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Любому человеку</a:t>
            </a:r>
            <a:r>
              <a:rPr lang="ru-RU" sz="2200" dirty="0" smtClean="0">
                <a:latin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Руку протяни.</a:t>
            </a:r>
            <a:r>
              <a:rPr lang="ru-RU" sz="2200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sz="2200" dirty="0" smtClean="0">
                <a:latin typeface="Arial" pitchFamily="34" charset="0"/>
                <a:ea typeface="Times New Roman" pitchFamily="18" charset="0"/>
              </a:rPr>
            </a:br>
            <a:r>
              <a:rPr lang="ru-RU" sz="2200" dirty="0" smtClean="0">
                <a:latin typeface="Arial" pitchFamily="34" charset="0"/>
                <a:ea typeface="Times New Roman" pitchFamily="18" charset="0"/>
              </a:rPr>
              <a:t> Девиз урока: </a:t>
            </a:r>
            <a:r>
              <a:rPr lang="ru-RU" sz="2200" dirty="0" smtClean="0">
                <a:latin typeface="Arial" pitchFamily="34" charset="0"/>
                <a:ea typeface="Times New Roman" pitchFamily="18" charset="0"/>
              </a:rPr>
              <a:t>«В кругу друзей лучше считать, лучше решать и </a:t>
            </a:r>
            <a:r>
              <a:rPr lang="ru-RU" sz="2200" dirty="0" smtClean="0">
                <a:latin typeface="Arial" pitchFamily="34" charset="0"/>
                <a:ea typeface="Times New Roman" pitchFamily="18" charset="0"/>
              </a:rPr>
              <a:t>побеждать»</a:t>
            </a:r>
            <a:endParaRPr lang="uk-UA" sz="2200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3593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.»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22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8575" y="0"/>
            <a:ext cx="9175750" cy="6850063"/>
          </a:xfrm>
        </p:spPr>
      </p:pic>
      <p:graphicFrame>
        <p:nvGraphicFramePr>
          <p:cNvPr id="6" name="Схема 5"/>
          <p:cNvGraphicFramePr/>
          <p:nvPr/>
        </p:nvGraphicFramePr>
        <p:xfrm>
          <a:off x="1714480" y="114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9" name="Рисунок 6" descr="Photo 022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2438" y="5643563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8575" y="0"/>
            <a:ext cx="9175750" cy="6850063"/>
          </a:xfrm>
        </p:spPr>
      </p:pic>
      <p:graphicFrame>
        <p:nvGraphicFramePr>
          <p:cNvPr id="5" name="Схема 4"/>
          <p:cNvGraphicFramePr/>
          <p:nvPr/>
        </p:nvGraphicFramePr>
        <p:xfrm>
          <a:off x="1428728" y="12858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5" name="Рисунок 6" descr="Photo 022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9563" y="5572125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lub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3365a70f64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73"/>
          <a:stretch>
            <a:fillRect/>
          </a:stretch>
        </p:blipFill>
        <p:spPr bwMode="auto">
          <a:xfrm>
            <a:off x="1187450" y="2420938"/>
            <a:ext cx="1873250" cy="17097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1871663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539750" y="4797425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395288" y="260350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02"/>
          <a:stretch>
            <a:fillRect/>
          </a:stretch>
        </p:blipFill>
        <p:spPr bwMode="auto">
          <a:xfrm>
            <a:off x="6732588" y="4868863"/>
            <a:ext cx="1798637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88350" y="6308725"/>
            <a:ext cx="647700" cy="360363"/>
          </a:xfrm>
          <a:prstGeom prst="leftArrow">
            <a:avLst>
              <a:gd name="adj1" fmla="val 50000"/>
              <a:gd name="adj2" fmla="val 44934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7" name="карлар яв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80275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0.04325 L 0.33472 -0.23983 L 0.58681 0.04325 L 0.33472 0.32678 L 0.08281 0.04325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2 0.04325 C 0.08282 -0.10985 0.17761 -0.23474 0.29393 -0.23474 C 0.41094 -0.23474 0.50591 -0.10985 0.50591 0.04325 C 0.50573 0.19611 0.4106 0.32123 0.29428 0.32123 C 0.17761 0.32123 0.08282 0.19611 0.08282 0.04325 Z " pathEditMode="relative" rAng="16200000" ptsTypes="fffff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73 -0.33449 C 0.20486 -0.33449 0.14566 -0.25857 0.14566 -0.16528 C 0.14566 -0.05579 0.21111 -0.01621 0.25069 0.00046 L 0.30278 0.01782 C 0.34219 0.03495 0.40781 0.07685 0.40781 0.20069 C 0.40781 0.28032 0.34861 0.3706 0.27673 0.3706 C 0.20486 0.3706 0.14566 0.28032 0.14566 0.20069 C 0.14566 0.07685 0.21128 0.03495 0.25069 0.01782 L 0.30278 0.00046 C 0.34219 -0.01621 0.40781 -0.05579 0.40781 -0.16528 C 0.40781 -0.25857 0.34861 -0.33449 0.27673 -0.33449 Z " pathEditMode="relative" rAng="5400000" ptsTypes="ffFffffFfff">
                                      <p:cBhvr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31506E-7 L -0.7283 -0.0120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24" y="-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83 -0.01203 L -0.73611 -0.704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346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611 -0.7046 L 0.02778 -0.704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-0.7046 L 0.02778 0.009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7"/>
                </p:tgtEl>
              </p:cMediaNode>
            </p:audio>
          </p:childTnLst>
        </p:cTn>
      </p:par>
    </p:tnLst>
    <p:bldLst>
      <p:bldP spid="41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us_ny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-28575" y="0"/>
            <a:ext cx="9175750" cy="6850063"/>
          </a:xfrm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85750" y="1285875"/>
            <a:ext cx="321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4" name="Рисунок 5" descr="93foto6_939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9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8575" y="0"/>
            <a:ext cx="9175750" cy="6850063"/>
          </a:xfrm>
        </p:spPr>
      </p:pic>
      <p:sp>
        <p:nvSpPr>
          <p:cNvPr id="5" name="Прямоугольник 4"/>
          <p:cNvSpPr/>
          <p:nvPr/>
        </p:nvSpPr>
        <p:spPr>
          <a:xfrm>
            <a:off x="196615" y="1500174"/>
            <a:ext cx="894738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понравилось на уроке?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714620"/>
            <a:ext cx="858549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было трудно для вас?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786190"/>
            <a:ext cx="837864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Почему это было трудно?</a:t>
            </a:r>
          </a:p>
        </p:txBody>
      </p:sp>
      <p:pic>
        <p:nvPicPr>
          <p:cNvPr id="16391" name="Рисунок 10" descr="Photo 0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643563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lub1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3365a70f6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73"/>
          <a:stretch>
            <a:fillRect/>
          </a:stretch>
        </p:blipFill>
        <p:spPr bwMode="auto">
          <a:xfrm>
            <a:off x="1187450" y="2420938"/>
            <a:ext cx="1873250" cy="17097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1871663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539750" y="4797425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395288" y="260350"/>
            <a:ext cx="1800225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3365a70f64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02"/>
          <a:stretch>
            <a:fillRect/>
          </a:stretch>
        </p:blipFill>
        <p:spPr bwMode="auto">
          <a:xfrm>
            <a:off x="6732588" y="4868863"/>
            <a:ext cx="1798637" cy="160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AutoShape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388350" y="6308725"/>
            <a:ext cx="647700" cy="360363"/>
          </a:xfrm>
          <a:prstGeom prst="leftArrow">
            <a:avLst>
              <a:gd name="adj1" fmla="val 50000"/>
              <a:gd name="adj2" fmla="val 44934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7" name="карлар яв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71538" y="857232"/>
            <a:ext cx="52864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10.2_Muzyka_dlya_valsa_-_mozhno_snezhinkam_ili_okonchanie_-_..._(iPlay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0275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0.04325 L 0.33472 -0.23983 L 0.58681 0.04325 L 0.33472 0.32678 L 0.08281 0.04325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2 0.04325 C 0.08282 -0.10985 0.17761 -0.23474 0.29393 -0.23474 C 0.41094 -0.23474 0.50591 -0.10985 0.50591 0.04325 C 0.50573 0.19611 0.4106 0.32123 0.29428 0.32123 C 0.17761 0.32123 0.08282 0.19611 0.08282 0.04325 Z " pathEditMode="relative" rAng="16200000" ptsTypes="fffff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73 -0.33449 C 0.20486 -0.33449 0.14566 -0.25857 0.14566 -0.16528 C 0.14566 -0.05579 0.21111 -0.01621 0.25069 0.00046 L 0.30278 0.01782 C 0.34219 0.03495 0.40781 0.07685 0.40781 0.20069 C 0.40781 0.28032 0.34861 0.3706 0.27673 0.3706 C 0.20486 0.3706 0.14566 0.28032 0.14566 0.20069 C 0.14566 0.07685 0.21128 0.03495 0.25069 0.01782 L 0.30278 0.00046 C 0.34219 -0.01621 0.40781 -0.05579 0.40781 -0.16528 C 0.40781 -0.25857 0.34861 -0.33449 0.27673 -0.33449 Z " pathEditMode="relative" rAng="5400000" ptsTypes="ffFffffFfff">
                                      <p:cBhvr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31506E-7 L -0.7283 -0.0120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24" y="-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83 -0.01203 L -0.73611 -0.704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346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611 -0.7046 L 0.02778 -0.704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-0.7046 L 0.02778 0.009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500"/>
                            </p:stCondLst>
                            <p:childTnLst>
                              <p:par>
                                <p:cTn id="7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29264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7"/>
                </p:tgtEl>
              </p:cMediaNode>
            </p:audio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4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Оксана\Самойленко ЛА семинар\sm_fu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23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2051050" y="2349500"/>
            <a:ext cx="5184775" cy="2951163"/>
          </a:xfrm>
        </p:spPr>
        <p:txBody>
          <a:bodyPr/>
          <a:lstStyle/>
          <a:p>
            <a:pPr eaLnBrk="1" hangingPunct="1"/>
            <a:r>
              <a:rPr lang="uk-UA" i="1" dirty="0" smtClean="0">
                <a:solidFill>
                  <a:srgbClr val="FF0000"/>
                </a:solidFill>
                <a:latin typeface="Georgia" pitchFamily="18" charset="0"/>
              </a:rPr>
              <a:t>УМНОЖЕНИЕ </a:t>
            </a:r>
            <a:r>
              <a:rPr lang="uk-UA" i="1" dirty="0" err="1" smtClean="0">
                <a:solidFill>
                  <a:srgbClr val="FF0000"/>
                </a:solidFill>
                <a:latin typeface="Georgia" pitchFamily="18" charset="0"/>
              </a:rPr>
              <a:t>пяти</a:t>
            </a: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b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И ДЕЛЕНИЕ НА </a:t>
            </a:r>
            <a:r>
              <a:rPr lang="ru-RU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пять</a:t>
            </a:r>
            <a:endParaRPr lang="uk-UA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22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Содержимое 3" descr="thumb_WCHH_50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74163" cy="685006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0" y="1142984"/>
          <a:ext cx="7739076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846"/>
                <a:gridCol w="1289846"/>
                <a:gridCol w="1289846"/>
                <a:gridCol w="1289846"/>
                <a:gridCol w="1289846"/>
                <a:gridCol w="1289846"/>
              </a:tblGrid>
              <a:tr h="2571768"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9  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4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8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8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6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8575" y="0"/>
            <a:ext cx="9175750" cy="6850063"/>
          </a:xfrm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28625" y="785813"/>
            <a:ext cx="3357563" cy="34782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5 х 3 </a:t>
            </a:r>
            <a:r>
              <a:rPr lang="ru-RU" sz="4400" i="1">
                <a:latin typeface="Times New Roman" pitchFamily="18" charset="0"/>
                <a:cs typeface="Times New Roman" pitchFamily="18" charset="0"/>
              </a:rPr>
              <a:t>+27 =</a:t>
            </a:r>
          </a:p>
          <a:p>
            <a:r>
              <a:rPr lang="ru-RU" sz="4400" i="1">
                <a:latin typeface="Times New Roman" pitchFamily="18" charset="0"/>
                <a:cs typeface="Times New Roman" pitchFamily="18" charset="0"/>
              </a:rPr>
              <a:t>3  х 6 +45 =</a:t>
            </a:r>
          </a:p>
          <a:p>
            <a:r>
              <a:rPr lang="ru-RU" sz="4400" i="1">
                <a:latin typeface="Times New Roman" pitchFamily="18" charset="0"/>
                <a:cs typeface="Times New Roman" pitchFamily="18" charset="0"/>
              </a:rPr>
              <a:t>56+ 30 : 5 =</a:t>
            </a:r>
          </a:p>
          <a:p>
            <a:r>
              <a:rPr lang="ru-RU" sz="44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929188" y="857250"/>
            <a:ext cx="3571875" cy="280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 5 х 6- 15 =</a:t>
            </a:r>
          </a:p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  5х 5 - 17 =</a:t>
            </a:r>
          </a:p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 39- 40 : 5 =</a:t>
            </a:r>
          </a:p>
          <a:p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2" name="Рисунок 5" descr="Photo 0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5857875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126 фоны для презентаций\№1My_new_fons_next 100\5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ЗАДАЧА 17.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Задача.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Собрали 3 ящика клубники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 по5кг в каждом.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Разложили в корзиночки по3 кг в   каждую. Сколько корзиночек с клубникой получилось?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500063" y="5143500"/>
            <a:ext cx="5072062" cy="428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74163" cy="6850063"/>
          </a:xfrm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14375" y="1143000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" name="Рисунок 5" descr="Photo 0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57188"/>
            <a:ext cx="5381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571625"/>
            <a:ext cx="428625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>
                <a:latin typeface="Calibri" pitchFamily="34" charset="0"/>
              </a:rPr>
              <a:t>1-4 классы – 3 снеговика</a:t>
            </a:r>
          </a:p>
          <a:p>
            <a:pPr>
              <a:lnSpc>
                <a:spcPct val="150000"/>
              </a:lnSpc>
            </a:pPr>
            <a:r>
              <a:rPr lang="ru-RU" sz="2000">
                <a:latin typeface="Calibri" pitchFamily="34" charset="0"/>
              </a:rPr>
              <a:t>Старшеклассники - ? в 3 раза больше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5" y="1571625"/>
            <a:ext cx="4714875" cy="10461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>
                <a:latin typeface="Calibri" pitchFamily="34" charset="0"/>
              </a:rPr>
              <a:t>1-4 классы – 4 снеговика</a:t>
            </a:r>
          </a:p>
          <a:p>
            <a:r>
              <a:rPr lang="ru-RU" sz="2000">
                <a:latin typeface="Calibri" pitchFamily="34" charset="0"/>
              </a:rPr>
              <a:t>Старшеклассники - ? В 2 раза больше     </a:t>
            </a:r>
            <a:r>
              <a:rPr lang="ru-RU" sz="3200">
                <a:latin typeface="Calibri" pitchFamily="34" charset="0"/>
              </a:rPr>
              <a:t>?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8286750" y="1785938"/>
            <a:ext cx="287338" cy="715962"/>
            <a:chOff x="8215338" y="1500174"/>
            <a:chExt cx="287340" cy="71596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8144693" y="1856571"/>
              <a:ext cx="714381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215338" y="1500174"/>
              <a:ext cx="285752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215338" y="2214555"/>
              <a:ext cx="285752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57225" y="3929063"/>
            <a:ext cx="78597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На сколько больше снеговиков слепили старшеклассники?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3738" y="4500563"/>
            <a:ext cx="77866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Сколько снеговиков слепили старшеклассники?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28663" y="5143500"/>
            <a:ext cx="77168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Сколько снеговиков слепили ученики 1-4 классов?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93738" y="5715000"/>
            <a:ext cx="778668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Сколько снеговиков слепили все ребята вместе?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14313" y="2714625"/>
            <a:ext cx="414337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Сколько снеговиков слепили старшеклассники?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500563" y="2714625"/>
            <a:ext cx="442912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Сколько снеговиков слепили все ребята вместе?</a:t>
            </a:r>
          </a:p>
        </p:txBody>
      </p:sp>
      <p:pic>
        <p:nvPicPr>
          <p:cNvPr id="20" name="Рисунок 19" descr="Photo 0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57188"/>
            <a:ext cx="5381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938"/>
            <a:ext cx="9174163" cy="6850062"/>
          </a:xfrm>
        </p:spPr>
      </p:pic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571500" y="1143000"/>
            <a:ext cx="1857375" cy="1428750"/>
            <a:chOff x="571472" y="1142984"/>
            <a:chExt cx="1857388" cy="1428760"/>
          </a:xfrm>
        </p:grpSpPr>
        <p:sp>
          <p:nvSpPr>
            <p:cNvPr id="5" name="Овал 4"/>
            <p:cNvSpPr/>
            <p:nvPr/>
          </p:nvSpPr>
          <p:spPr>
            <a:xfrm>
              <a:off x="571472" y="1142984"/>
              <a:ext cx="1857388" cy="14287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32" name="TextBox 20"/>
            <p:cNvSpPr txBox="1">
              <a:spLocks noChangeArrowheads="1"/>
            </p:cNvSpPr>
            <p:nvPr/>
          </p:nvSpPr>
          <p:spPr bwMode="auto">
            <a:xfrm>
              <a:off x="1000100" y="1428736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4∙5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2786063" y="357188"/>
            <a:ext cx="1857375" cy="1428750"/>
            <a:chOff x="2786050" y="357166"/>
            <a:chExt cx="1857388" cy="1428760"/>
          </a:xfrm>
        </p:grpSpPr>
        <p:sp>
          <p:nvSpPr>
            <p:cNvPr id="7" name="Овал 6"/>
            <p:cNvSpPr/>
            <p:nvPr/>
          </p:nvSpPr>
          <p:spPr>
            <a:xfrm>
              <a:off x="2786050" y="357166"/>
              <a:ext cx="1857388" cy="14287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30" name="TextBox 21"/>
            <p:cNvSpPr txBox="1">
              <a:spLocks noChangeArrowheads="1"/>
            </p:cNvSpPr>
            <p:nvPr/>
          </p:nvSpPr>
          <p:spPr bwMode="auto">
            <a:xfrm>
              <a:off x="3143240" y="642918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5∙5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4" name="Группа 35"/>
          <p:cNvGrpSpPr>
            <a:grpSpLocks/>
          </p:cNvGrpSpPr>
          <p:nvPr/>
        </p:nvGrpSpPr>
        <p:grpSpPr bwMode="auto">
          <a:xfrm>
            <a:off x="6929438" y="357188"/>
            <a:ext cx="1857375" cy="1428750"/>
            <a:chOff x="6929454" y="357166"/>
            <a:chExt cx="1857388" cy="1428760"/>
          </a:xfrm>
        </p:grpSpPr>
        <p:sp>
          <p:nvSpPr>
            <p:cNvPr id="6" name="Овал 5"/>
            <p:cNvSpPr/>
            <p:nvPr/>
          </p:nvSpPr>
          <p:spPr>
            <a:xfrm>
              <a:off x="6929454" y="357166"/>
              <a:ext cx="1857388" cy="1428760"/>
            </a:xfrm>
            <a:prstGeom prst="ellipse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8" name="TextBox 22"/>
            <p:cNvSpPr txBox="1">
              <a:spLocks noChangeArrowheads="1"/>
            </p:cNvSpPr>
            <p:nvPr/>
          </p:nvSpPr>
          <p:spPr bwMode="auto">
            <a:xfrm>
              <a:off x="7215206" y="642918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5∙6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10" name="Группа 32"/>
          <p:cNvGrpSpPr>
            <a:grpSpLocks/>
          </p:cNvGrpSpPr>
          <p:nvPr/>
        </p:nvGrpSpPr>
        <p:grpSpPr bwMode="auto">
          <a:xfrm>
            <a:off x="4929188" y="928688"/>
            <a:ext cx="1857375" cy="1428750"/>
            <a:chOff x="4929190" y="928670"/>
            <a:chExt cx="1857388" cy="1428760"/>
          </a:xfrm>
        </p:grpSpPr>
        <p:sp>
          <p:nvSpPr>
            <p:cNvPr id="8" name="Овал 7"/>
            <p:cNvSpPr/>
            <p:nvPr/>
          </p:nvSpPr>
          <p:spPr>
            <a:xfrm>
              <a:off x="4929190" y="928670"/>
              <a:ext cx="1857388" cy="14287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6" name="TextBox 23"/>
            <p:cNvSpPr txBox="1">
              <a:spLocks noChangeArrowheads="1"/>
            </p:cNvSpPr>
            <p:nvPr/>
          </p:nvSpPr>
          <p:spPr bwMode="auto">
            <a:xfrm>
              <a:off x="5286381" y="1214422"/>
              <a:ext cx="1214447" cy="923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Calibri" pitchFamily="34" charset="0"/>
                  <a:cs typeface="Times New Roman" pitchFamily="18" charset="0"/>
                </a:rPr>
                <a:t>5</a:t>
              </a:r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∙1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11" name="Группа 38"/>
          <p:cNvGrpSpPr>
            <a:grpSpLocks/>
          </p:cNvGrpSpPr>
          <p:nvPr/>
        </p:nvGrpSpPr>
        <p:grpSpPr bwMode="auto">
          <a:xfrm>
            <a:off x="4857750" y="2786063"/>
            <a:ext cx="1857375" cy="1428750"/>
            <a:chOff x="4857752" y="2786058"/>
            <a:chExt cx="1857388" cy="1428760"/>
          </a:xfrm>
        </p:grpSpPr>
        <p:sp>
          <p:nvSpPr>
            <p:cNvPr id="16" name="Овал 15"/>
            <p:cNvSpPr/>
            <p:nvPr/>
          </p:nvSpPr>
          <p:spPr>
            <a:xfrm>
              <a:off x="4857752" y="2786058"/>
              <a:ext cx="1857388" cy="14287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4" name="TextBox 24"/>
            <p:cNvSpPr txBox="1">
              <a:spLocks noChangeArrowheads="1"/>
            </p:cNvSpPr>
            <p:nvPr/>
          </p:nvSpPr>
          <p:spPr bwMode="auto">
            <a:xfrm>
              <a:off x="5214942" y="3000372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4∙6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14" name="Группа 37"/>
          <p:cNvGrpSpPr>
            <a:grpSpLocks/>
          </p:cNvGrpSpPr>
          <p:nvPr/>
        </p:nvGrpSpPr>
        <p:grpSpPr bwMode="auto">
          <a:xfrm>
            <a:off x="2643188" y="2357438"/>
            <a:ext cx="1857375" cy="1428750"/>
            <a:chOff x="2643174" y="2357430"/>
            <a:chExt cx="1857388" cy="1428760"/>
          </a:xfrm>
        </p:grpSpPr>
        <p:sp>
          <p:nvSpPr>
            <p:cNvPr id="17" name="Овал 16"/>
            <p:cNvSpPr/>
            <p:nvPr/>
          </p:nvSpPr>
          <p:spPr>
            <a:xfrm>
              <a:off x="2643174" y="2357430"/>
              <a:ext cx="1857388" cy="1428760"/>
            </a:xfrm>
            <a:prstGeom prst="ellipse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2" name="TextBox 25"/>
            <p:cNvSpPr txBox="1">
              <a:spLocks noChangeArrowheads="1"/>
            </p:cNvSpPr>
            <p:nvPr/>
          </p:nvSpPr>
          <p:spPr bwMode="auto">
            <a:xfrm>
              <a:off x="3000364" y="2571744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8∙5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19" name="Группа 39"/>
          <p:cNvGrpSpPr>
            <a:grpSpLocks/>
          </p:cNvGrpSpPr>
          <p:nvPr/>
        </p:nvGrpSpPr>
        <p:grpSpPr bwMode="auto">
          <a:xfrm>
            <a:off x="7072313" y="2214563"/>
            <a:ext cx="1857375" cy="1428750"/>
            <a:chOff x="7072330" y="2214554"/>
            <a:chExt cx="1857388" cy="1428760"/>
          </a:xfrm>
        </p:grpSpPr>
        <p:sp>
          <p:nvSpPr>
            <p:cNvPr id="9" name="Овал 8"/>
            <p:cNvSpPr/>
            <p:nvPr/>
          </p:nvSpPr>
          <p:spPr>
            <a:xfrm>
              <a:off x="7072330" y="2214554"/>
              <a:ext cx="1857388" cy="14287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0" name="TextBox 26"/>
            <p:cNvSpPr txBox="1">
              <a:spLocks noChangeArrowheads="1"/>
            </p:cNvSpPr>
            <p:nvPr/>
          </p:nvSpPr>
          <p:spPr bwMode="auto">
            <a:xfrm>
              <a:off x="7429520" y="2500306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5∙9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21" name="Группа 36"/>
          <p:cNvGrpSpPr>
            <a:grpSpLocks/>
          </p:cNvGrpSpPr>
          <p:nvPr/>
        </p:nvGrpSpPr>
        <p:grpSpPr bwMode="auto">
          <a:xfrm>
            <a:off x="785813" y="3214688"/>
            <a:ext cx="1857375" cy="1428750"/>
            <a:chOff x="785786" y="3214686"/>
            <a:chExt cx="1857388" cy="1428760"/>
          </a:xfrm>
        </p:grpSpPr>
        <p:sp>
          <p:nvSpPr>
            <p:cNvPr id="12" name="Овал 11"/>
            <p:cNvSpPr/>
            <p:nvPr/>
          </p:nvSpPr>
          <p:spPr>
            <a:xfrm>
              <a:off x="785786" y="3214686"/>
              <a:ext cx="1857388" cy="142876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8" name="TextBox 27"/>
            <p:cNvSpPr txBox="1">
              <a:spLocks noChangeArrowheads="1"/>
            </p:cNvSpPr>
            <p:nvPr/>
          </p:nvSpPr>
          <p:spPr bwMode="auto">
            <a:xfrm>
              <a:off x="1142976" y="3500438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6∙5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22" name="Группа 43"/>
          <p:cNvGrpSpPr>
            <a:grpSpLocks/>
          </p:cNvGrpSpPr>
          <p:nvPr/>
        </p:nvGrpSpPr>
        <p:grpSpPr bwMode="auto">
          <a:xfrm>
            <a:off x="6858000" y="4143375"/>
            <a:ext cx="1857375" cy="1428750"/>
            <a:chOff x="6858016" y="4143380"/>
            <a:chExt cx="1857388" cy="1428760"/>
          </a:xfrm>
        </p:grpSpPr>
        <p:sp>
          <p:nvSpPr>
            <p:cNvPr id="20" name="Овал 19"/>
            <p:cNvSpPr/>
            <p:nvPr/>
          </p:nvSpPr>
          <p:spPr>
            <a:xfrm>
              <a:off x="6858016" y="4143380"/>
              <a:ext cx="1857388" cy="14287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6" name="TextBox 28"/>
            <p:cNvSpPr txBox="1">
              <a:spLocks noChangeArrowheads="1"/>
            </p:cNvSpPr>
            <p:nvPr/>
          </p:nvSpPr>
          <p:spPr bwMode="auto">
            <a:xfrm>
              <a:off x="7215206" y="4429132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9∙5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23" name="Группа 42"/>
          <p:cNvGrpSpPr>
            <a:grpSpLocks/>
          </p:cNvGrpSpPr>
          <p:nvPr/>
        </p:nvGrpSpPr>
        <p:grpSpPr bwMode="auto">
          <a:xfrm>
            <a:off x="4929188" y="4929188"/>
            <a:ext cx="1857375" cy="1428750"/>
            <a:chOff x="4929190" y="4929198"/>
            <a:chExt cx="1857388" cy="1428760"/>
          </a:xfrm>
        </p:grpSpPr>
        <p:sp>
          <p:nvSpPr>
            <p:cNvPr id="18" name="Овал 17"/>
            <p:cNvSpPr/>
            <p:nvPr/>
          </p:nvSpPr>
          <p:spPr>
            <a:xfrm>
              <a:off x="4929190" y="4929198"/>
              <a:ext cx="1857388" cy="14287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4" name="TextBox 29"/>
            <p:cNvSpPr txBox="1">
              <a:spLocks noChangeArrowheads="1"/>
            </p:cNvSpPr>
            <p:nvPr/>
          </p:nvSpPr>
          <p:spPr bwMode="auto">
            <a:xfrm>
              <a:off x="5286380" y="5214950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7∙5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24" name="Группа 41"/>
          <p:cNvGrpSpPr>
            <a:grpSpLocks/>
          </p:cNvGrpSpPr>
          <p:nvPr/>
        </p:nvGrpSpPr>
        <p:grpSpPr bwMode="auto">
          <a:xfrm>
            <a:off x="3143250" y="4071938"/>
            <a:ext cx="1857375" cy="1428750"/>
            <a:chOff x="3143240" y="4071942"/>
            <a:chExt cx="1857388" cy="1428760"/>
          </a:xfrm>
        </p:grpSpPr>
        <p:sp>
          <p:nvSpPr>
            <p:cNvPr id="15" name="Овал 14"/>
            <p:cNvSpPr/>
            <p:nvPr/>
          </p:nvSpPr>
          <p:spPr>
            <a:xfrm>
              <a:off x="3143240" y="4071942"/>
              <a:ext cx="1857388" cy="14287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2" name="TextBox 30"/>
            <p:cNvSpPr txBox="1">
              <a:spLocks noChangeArrowheads="1"/>
            </p:cNvSpPr>
            <p:nvPr/>
          </p:nvSpPr>
          <p:spPr bwMode="auto">
            <a:xfrm>
              <a:off x="3428992" y="4357694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5∙2</a:t>
              </a:r>
              <a:endParaRPr lang="ru-RU" sz="5400">
                <a:latin typeface="Calibri" pitchFamily="34" charset="0"/>
              </a:endParaRPr>
            </a:p>
          </p:txBody>
        </p:sp>
      </p:grpSp>
      <p:grpSp>
        <p:nvGrpSpPr>
          <p:cNvPr id="25" name="Группа 40"/>
          <p:cNvGrpSpPr>
            <a:grpSpLocks/>
          </p:cNvGrpSpPr>
          <p:nvPr/>
        </p:nvGrpSpPr>
        <p:grpSpPr bwMode="auto">
          <a:xfrm>
            <a:off x="1357313" y="5143500"/>
            <a:ext cx="1857375" cy="1428750"/>
            <a:chOff x="1357290" y="5143512"/>
            <a:chExt cx="1857388" cy="1428760"/>
          </a:xfrm>
        </p:grpSpPr>
        <p:sp>
          <p:nvSpPr>
            <p:cNvPr id="13" name="Овал 12"/>
            <p:cNvSpPr/>
            <p:nvPr/>
          </p:nvSpPr>
          <p:spPr>
            <a:xfrm>
              <a:off x="1357290" y="5143512"/>
              <a:ext cx="1857388" cy="14287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0" name="TextBox 31"/>
            <p:cNvSpPr txBox="1">
              <a:spLocks noChangeArrowheads="1"/>
            </p:cNvSpPr>
            <p:nvPr/>
          </p:nvSpPr>
          <p:spPr bwMode="auto">
            <a:xfrm>
              <a:off x="1714480" y="5357826"/>
              <a:ext cx="121444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>
                  <a:latin typeface="Times New Roman" pitchFamily="18" charset="0"/>
                  <a:cs typeface="Times New Roman" pitchFamily="18" charset="0"/>
                </a:rPr>
                <a:t>5∙3</a:t>
              </a:r>
              <a:endParaRPr lang="ru-RU" sz="5400">
                <a:latin typeface="Calibri" pitchFamily="34" charset="0"/>
              </a:endParaRPr>
            </a:p>
          </p:txBody>
        </p:sp>
      </p:grpSp>
      <p:pic>
        <p:nvPicPr>
          <p:cNvPr id="8208" name="Рисунок 39" descr="Photo 0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5572125"/>
            <a:ext cx="83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1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Содержимое 3" descr="thumb_WCHH_5011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-28575" y="0"/>
            <a:ext cx="9175750" cy="68500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3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195</Words>
  <Application>Microsoft Office PowerPoint</Application>
  <PresentationFormat>Экран (4:3)</PresentationFormat>
  <Paragraphs>50</Paragraphs>
  <Slides>15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Чтобы ты был счастлив, Чтоб был счастлив я, Посмотри на всех людей,  Обними себя. Если трудно будет Другу, помоги, Любому человеку Руку протяни.  Девиз урока: «В кругу друзей лучше считать, лучше решать и побеждать»</vt:lpstr>
      <vt:lpstr>Слайд 2</vt:lpstr>
      <vt:lpstr>УМНОЖЕНИЕ пяти  И ДЕЛЕНИЕ НА  пять</vt:lpstr>
      <vt:lpstr>Слайд 4</vt:lpstr>
      <vt:lpstr>Слайд 5</vt:lpstr>
      <vt:lpstr>ЗАДАЧА 17.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 Михайловна</dc:creator>
  <cp:lastModifiedBy>ПК</cp:lastModifiedBy>
  <cp:revision>31</cp:revision>
  <dcterms:created xsi:type="dcterms:W3CDTF">2014-12-03T07:27:06Z</dcterms:created>
  <dcterms:modified xsi:type="dcterms:W3CDTF">2014-12-09T20:30:05Z</dcterms:modified>
</cp:coreProperties>
</file>