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93" r:id="rId2"/>
    <p:sldId id="292" r:id="rId3"/>
    <p:sldId id="269" r:id="rId4"/>
    <p:sldId id="283" r:id="rId5"/>
    <p:sldId id="271" r:id="rId6"/>
    <p:sldId id="289" r:id="rId7"/>
    <p:sldId id="296" r:id="rId8"/>
    <p:sldId id="290" r:id="rId9"/>
    <p:sldId id="272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4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 descr="62771800_1281938811_TheEscapingSmuggler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17195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6A11F-2DB1-4700-9B42-66CA812C7201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51416-CBA5-44E8-A3CE-6D10B221B7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F7F6C-C227-4D26-9D77-175DABE48E56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17B5B-D476-4E81-A3DC-AB1FB87B15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A6508-9865-481D-B595-7B7C967EB3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 descr="Безымянный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03988" y="4214813"/>
            <a:ext cx="2425700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54408-F211-46B6-9755-F458E55EBAE7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9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C9D5F-0B80-4D7F-A3EF-184ADA57FE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EA1DB-66DF-43FB-8617-661E5426AF98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FE850-4E42-49A4-B91D-4008E85A5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BEC1D-F62C-4DD8-B526-9158D3347E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78DA3-F0D6-4204-892F-35F816321C19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8A279-2B30-4D9E-B7B3-BC2431ACF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0B616-FCB4-4A36-A596-8F69713DF1A5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DDFAB-4729-4931-968E-0DB2DAF092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2C379-0A90-4E30-8A64-F2E67F2D4AE2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F64D5-6C32-44D7-A5B4-9709C6691E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A77D1-4A89-4896-B533-82F752A709EA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D6B0F-C120-4CB2-8D20-BD3EFD7C29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142A95-C31E-4C0B-8EB5-C6276B1A16FB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3BDB2F-F49D-421D-A19A-5216FAECCF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Рисунок 6" descr="0_2f36b_eea00400_M.gif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28625" y="428625"/>
            <a:ext cx="28352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75" r:id="rId4"/>
    <p:sldLayoutId id="2147483784" r:id="rId5"/>
    <p:sldLayoutId id="2147483776" r:id="rId6"/>
    <p:sldLayoutId id="2147483777" r:id="rId7"/>
    <p:sldLayoutId id="2147483778" r:id="rId8"/>
    <p:sldLayoutId id="2147483779" r:id="rId9"/>
    <p:sldLayoutId id="2147483780" r:id="rId10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озеро Птичье</a:t>
            </a:r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 l="2344" r="5469"/>
          <a:stretch>
            <a:fillRect/>
          </a:stretch>
        </p:blipFill>
        <p:spPr>
          <a:xfrm>
            <a:off x="0" y="785813"/>
            <a:ext cx="9269413" cy="6072187"/>
          </a:xfrm>
          <a:noFill/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кальдера Медвежья</a:t>
            </a:r>
          </a:p>
        </p:txBody>
      </p:sp>
      <p:pic>
        <p:nvPicPr>
          <p:cNvPr id="276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784225"/>
            <a:ext cx="9144000" cy="6073775"/>
          </a:xfrm>
          <a:noFill/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5775" y="4071938"/>
            <a:ext cx="8658225" cy="134778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</a:t>
            </a:r>
            <a:r>
              <a:rPr lang="ru-R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Производственные топонимы</a:t>
            </a:r>
            <a:r>
              <a:rPr lang="ru-RU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данные </a:t>
            </a:r>
            <a:b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 специализации производства </a:t>
            </a:r>
            <a:b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сельского хозяйства.</a:t>
            </a:r>
            <a:r>
              <a:rPr lang="ru-RU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4000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75" y="3357563"/>
            <a:ext cx="9001125" cy="3500437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i="1" dirty="0" smtClean="0">
                <a:solidFill>
                  <a:srgbClr val="FFFF00"/>
                </a:solidFill>
              </a:rPr>
              <a:t>Угольная</a:t>
            </a:r>
            <a:r>
              <a:rPr lang="ru-RU" b="1" dirty="0" smtClean="0">
                <a:solidFill>
                  <a:schemeClr val="bg1"/>
                </a:solidFill>
              </a:rPr>
              <a:t>, река. Сахалин. Александровский район.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chemeClr val="bg1"/>
                </a:solidFill>
              </a:rPr>
              <a:t>Происхождение названий объясняется тем, что все эти географические объекты расположены или около угледобывающих предприятий, или вблизи их выходят на поверхность угольные пласты.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i="1" dirty="0" err="1" smtClean="0">
                <a:solidFill>
                  <a:srgbClr val="FFFF00"/>
                </a:solidFill>
              </a:rPr>
              <a:t>Иодная</a:t>
            </a:r>
            <a:r>
              <a:rPr lang="ru-RU" b="1" dirty="0" smtClean="0">
                <a:solidFill>
                  <a:srgbClr val="FFFF00"/>
                </a:solidFill>
              </a:rPr>
              <a:t>, </a:t>
            </a:r>
            <a:r>
              <a:rPr lang="ru-RU" b="1" dirty="0" smtClean="0">
                <a:solidFill>
                  <a:schemeClr val="bg1"/>
                </a:solidFill>
              </a:rPr>
              <a:t>река. о. Итуруп.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i="1" dirty="0" err="1" smtClean="0">
                <a:solidFill>
                  <a:srgbClr val="FFFF00"/>
                </a:solidFill>
              </a:rPr>
              <a:t>Иодный</a:t>
            </a:r>
            <a:r>
              <a:rPr lang="ru-RU" b="1" dirty="0" smtClean="0">
                <a:solidFill>
                  <a:srgbClr val="FFFF00"/>
                </a:solidFill>
              </a:rPr>
              <a:t>, </a:t>
            </a:r>
            <a:r>
              <a:rPr lang="ru-RU" b="1" dirty="0" smtClean="0">
                <a:solidFill>
                  <a:schemeClr val="bg1"/>
                </a:solidFill>
              </a:rPr>
              <a:t>мыс.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chemeClr val="bg1"/>
                </a:solidFill>
              </a:rPr>
              <a:t>Названия связаны с ныне упраздненным поселком </a:t>
            </a:r>
            <a:r>
              <a:rPr lang="ru-RU" b="1" i="1" dirty="0" err="1" smtClean="0">
                <a:solidFill>
                  <a:schemeClr val="bg1"/>
                </a:solidFill>
              </a:rPr>
              <a:t>Иодный</a:t>
            </a:r>
            <a:r>
              <a:rPr lang="ru-RU" b="1" i="1" dirty="0" smtClean="0">
                <a:solidFill>
                  <a:schemeClr val="bg1"/>
                </a:solidFill>
              </a:rPr>
              <a:t>,</a:t>
            </a:r>
            <a:r>
              <a:rPr lang="ru-RU" b="1" dirty="0" smtClean="0">
                <a:solidFill>
                  <a:schemeClr val="bg1"/>
                </a:solidFill>
              </a:rPr>
              <a:t> в котором ранее был расположен небольшой японский завод по добыче из морских водорослей йода.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b="1" dirty="0"/>
          </a:p>
        </p:txBody>
      </p:sp>
      <p:sp>
        <p:nvSpPr>
          <p:cNvPr id="5" name="Содержимое 1"/>
          <p:cNvSpPr txBox="1">
            <a:spLocks/>
          </p:cNvSpPr>
          <p:nvPr/>
        </p:nvSpPr>
        <p:spPr bwMode="auto">
          <a:xfrm>
            <a:off x="2786063" y="214313"/>
            <a:ext cx="6357937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70000" lnSpcReduction="20000"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3200" b="1" i="1" dirty="0">
                <a:solidFill>
                  <a:srgbClr val="FFFF00"/>
                </a:solidFill>
                <a:latin typeface="+mn-lt"/>
              </a:rPr>
              <a:t>Колхозный</a:t>
            </a:r>
            <a:r>
              <a:rPr lang="ru-RU" sz="3200" b="1" dirty="0">
                <a:solidFill>
                  <a:schemeClr val="bg1"/>
                </a:solidFill>
                <a:latin typeface="+mn-lt"/>
              </a:rPr>
              <a:t>, ручей. Сахалин. Александровский район.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3200" b="1" dirty="0">
                <a:solidFill>
                  <a:schemeClr val="bg1"/>
                </a:solidFill>
                <a:latin typeface="+mn-lt"/>
              </a:rPr>
              <a:t>Название связано с тем, что ручей впадает в р.Пятилетку,  у устья которой расположен был колхоз «Пятилетка».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3200" b="1" i="1" dirty="0">
                <a:solidFill>
                  <a:srgbClr val="FFFF00"/>
                </a:solidFill>
                <a:latin typeface="+mn-lt"/>
              </a:rPr>
              <a:t>Серный</a:t>
            </a:r>
            <a:r>
              <a:rPr lang="ru-RU" sz="3200" b="1" dirty="0">
                <a:solidFill>
                  <a:srgbClr val="FFFF00"/>
                </a:solidFill>
                <a:latin typeface="+mn-lt"/>
              </a:rPr>
              <a:t>, </a:t>
            </a:r>
            <a:r>
              <a:rPr lang="ru-RU" sz="3200" b="1" dirty="0">
                <a:solidFill>
                  <a:schemeClr val="bg1"/>
                </a:solidFill>
                <a:latin typeface="+mn-lt"/>
              </a:rPr>
              <a:t>мыс. Сахалин, Александровский район. Название встречается уже в отчетах 70-х годов </a:t>
            </a:r>
            <a:r>
              <a:rPr lang="en-US" sz="3200" b="1" dirty="0">
                <a:solidFill>
                  <a:schemeClr val="bg1"/>
                </a:solidFill>
                <a:latin typeface="+mn-lt"/>
              </a:rPr>
              <a:t>XIX</a:t>
            </a:r>
            <a:r>
              <a:rPr lang="ru-RU" sz="3200" b="1" dirty="0">
                <a:solidFill>
                  <a:schemeClr val="bg1"/>
                </a:solidFill>
                <a:latin typeface="+mn-lt"/>
              </a:rPr>
              <a:t> века и связано с наличием на мысу сероводородных источников.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3200" b="1" i="1" dirty="0">
                <a:solidFill>
                  <a:srgbClr val="FFFF00"/>
                </a:solidFill>
                <a:latin typeface="+mn-lt"/>
              </a:rPr>
              <a:t>Угольная</a:t>
            </a:r>
            <a:r>
              <a:rPr lang="ru-RU" sz="3200" b="1" dirty="0">
                <a:solidFill>
                  <a:srgbClr val="FFFF00"/>
                </a:solidFill>
                <a:latin typeface="+mn-lt"/>
              </a:rPr>
              <a:t>, </a:t>
            </a:r>
            <a:r>
              <a:rPr lang="ru-RU" sz="3200" b="1" dirty="0">
                <a:solidFill>
                  <a:schemeClr val="bg1"/>
                </a:solidFill>
                <a:latin typeface="+mn-lt"/>
              </a:rPr>
              <a:t>гора (187, 6 м). Сахалин. </a:t>
            </a:r>
            <a:r>
              <a:rPr lang="ru-RU" sz="3200" b="1" dirty="0" err="1">
                <a:solidFill>
                  <a:schemeClr val="bg1"/>
                </a:solidFill>
                <a:latin typeface="+mn-lt"/>
              </a:rPr>
              <a:t>Углегорский</a:t>
            </a:r>
            <a:r>
              <a:rPr lang="ru-RU" sz="3200" b="1" dirty="0">
                <a:solidFill>
                  <a:schemeClr val="bg1"/>
                </a:solidFill>
                <a:latin typeface="+mn-lt"/>
              </a:rPr>
              <a:t> район.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50" y="2786063"/>
            <a:ext cx="8858250" cy="15049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4. Названия, </a:t>
            </a:r>
            <a:b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данные переселенцами по местностям и населенным пунктам, откуда они прибыли:</a:t>
            </a:r>
            <a:endParaRPr lang="ru-RU" sz="3600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Содержимое 1"/>
          <p:cNvSpPr>
            <a:spLocks noGrp="1"/>
          </p:cNvSpPr>
          <p:nvPr>
            <p:ph idx="1"/>
          </p:nvPr>
        </p:nvSpPr>
        <p:spPr>
          <a:xfrm>
            <a:off x="428625" y="4929188"/>
            <a:ext cx="8472488" cy="928687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bg1"/>
                </a:solidFill>
              </a:rPr>
              <a:t>Например, с. </a:t>
            </a:r>
            <a:r>
              <a:rPr lang="ru-RU" b="1" i="1" smtClean="0">
                <a:solidFill>
                  <a:schemeClr val="bg1"/>
                </a:solidFill>
              </a:rPr>
              <a:t>Новосибирское</a:t>
            </a:r>
            <a:r>
              <a:rPr lang="ru-RU" b="1" smtClean="0">
                <a:solidFill>
                  <a:schemeClr val="bg1"/>
                </a:solidFill>
              </a:rPr>
              <a:t>, </a:t>
            </a:r>
            <a:r>
              <a:rPr lang="ru-RU" b="1" i="1" smtClean="0">
                <a:solidFill>
                  <a:schemeClr val="bg1"/>
                </a:solidFill>
              </a:rPr>
              <a:t>Пензенское</a:t>
            </a:r>
            <a:r>
              <a:rPr lang="ru-RU" b="1" smtClean="0">
                <a:solidFill>
                  <a:schemeClr val="bg1"/>
                </a:solidFill>
              </a:rPr>
              <a:t>,   п. </a:t>
            </a:r>
            <a:r>
              <a:rPr lang="ru-RU" b="1" i="1" smtClean="0">
                <a:solidFill>
                  <a:schemeClr val="bg1"/>
                </a:solidFill>
              </a:rPr>
              <a:t>Брянское</a:t>
            </a:r>
            <a:r>
              <a:rPr lang="ru-RU" b="1" smtClean="0">
                <a:solidFill>
                  <a:schemeClr val="bg1"/>
                </a:solidFill>
              </a:rPr>
              <a:t>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0" y="3357562"/>
            <a:ext cx="8858312" cy="719134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5. Названия,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4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данные по личным именам:</a:t>
            </a:r>
          </a:p>
        </p:txBody>
      </p:sp>
      <p:sp>
        <p:nvSpPr>
          <p:cNvPr id="31747" name="Содержимое 1"/>
          <p:cNvSpPr txBox="1">
            <a:spLocks/>
          </p:cNvSpPr>
          <p:nvPr/>
        </p:nvSpPr>
        <p:spPr bwMode="auto">
          <a:xfrm>
            <a:off x="357188" y="4500563"/>
            <a:ext cx="84724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800" b="1">
                <a:solidFill>
                  <a:schemeClr val="bg1"/>
                </a:solidFill>
                <a:latin typeface="Constantia" pitchFamily="18" charset="0"/>
              </a:rPr>
              <a:t>р. </a:t>
            </a:r>
            <a:r>
              <a:rPr lang="ru-RU" sz="2800" b="1" i="1">
                <a:solidFill>
                  <a:schemeClr val="bg1"/>
                </a:solidFill>
                <a:latin typeface="Constantia" pitchFamily="18" charset="0"/>
              </a:rPr>
              <a:t>Дарья</a:t>
            </a:r>
            <a:r>
              <a:rPr lang="ru-RU" sz="2800" b="1">
                <a:solidFill>
                  <a:schemeClr val="bg1"/>
                </a:solidFill>
                <a:latin typeface="Constantia" pitchFamily="18" charset="0"/>
              </a:rPr>
              <a:t>, </a:t>
            </a:r>
            <a:r>
              <a:rPr lang="ru-RU" sz="2800" b="1" i="1">
                <a:solidFill>
                  <a:schemeClr val="bg1"/>
                </a:solidFill>
                <a:latin typeface="Constantia" pitchFamily="18" charset="0"/>
              </a:rPr>
              <a:t>Марья</a:t>
            </a:r>
            <a:r>
              <a:rPr lang="ru-RU" sz="2800" b="1">
                <a:solidFill>
                  <a:schemeClr val="bg1"/>
                </a:solidFill>
                <a:latin typeface="Constantia" pitchFamily="18" charset="0"/>
              </a:rPr>
              <a:t> (о. Уруп), бухта Оля (Курилы), р. </a:t>
            </a:r>
            <a:r>
              <a:rPr lang="ru-RU" sz="2800" b="1" i="1">
                <a:solidFill>
                  <a:schemeClr val="bg1"/>
                </a:solidFill>
                <a:latin typeface="Constantia" pitchFamily="18" charset="0"/>
              </a:rPr>
              <a:t>Дуня</a:t>
            </a:r>
            <a:r>
              <a:rPr lang="ru-RU" sz="2800" b="1">
                <a:solidFill>
                  <a:schemeClr val="bg1"/>
                </a:solidFill>
                <a:latin typeface="Constantia" pitchFamily="18" charset="0"/>
              </a:rPr>
              <a:t>, </a:t>
            </a:r>
            <a:r>
              <a:rPr lang="ru-RU" sz="2800" b="1" i="1">
                <a:solidFill>
                  <a:schemeClr val="bg1"/>
                </a:solidFill>
                <a:latin typeface="Constantia" pitchFamily="18" charset="0"/>
              </a:rPr>
              <a:t>Люся</a:t>
            </a:r>
            <a:r>
              <a:rPr lang="ru-RU" sz="2800" b="1">
                <a:solidFill>
                  <a:schemeClr val="bg1"/>
                </a:solidFill>
                <a:latin typeface="Constantia" pitchFamily="18" charset="0"/>
              </a:rPr>
              <a:t> и др. (Сахалин) и многие  другие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бухта Оля</a:t>
            </a:r>
          </a:p>
        </p:txBody>
      </p:sp>
      <p:pic>
        <p:nvPicPr>
          <p:cNvPr id="32771" name="Содержимое 3" descr="бухта Оля курилы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922338"/>
            <a:ext cx="9144000" cy="5935662"/>
          </a:xfrm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285688" y="3286124"/>
            <a:ext cx="8858312" cy="1214446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6. Названия,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4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обусловленные фантазией топографов:</a:t>
            </a:r>
          </a:p>
        </p:txBody>
      </p:sp>
      <p:sp>
        <p:nvSpPr>
          <p:cNvPr id="33795" name="Содержимое 1"/>
          <p:cNvSpPr txBox="1">
            <a:spLocks/>
          </p:cNvSpPr>
          <p:nvPr/>
        </p:nvSpPr>
        <p:spPr bwMode="auto">
          <a:xfrm>
            <a:off x="357188" y="4857750"/>
            <a:ext cx="84724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Constantia" pitchFamily="18" charset="0"/>
              </a:rPr>
              <a:t>Например, г. </a:t>
            </a:r>
            <a:r>
              <a:rPr lang="ru-RU" sz="2800" b="1" i="1">
                <a:solidFill>
                  <a:schemeClr val="bg1"/>
                </a:solidFill>
                <a:latin typeface="Constantia" pitchFamily="18" charset="0"/>
              </a:rPr>
              <a:t>Нищая</a:t>
            </a:r>
            <a:r>
              <a:rPr lang="ru-RU" sz="2800" b="1">
                <a:solidFill>
                  <a:schemeClr val="bg1"/>
                </a:solidFill>
                <a:latin typeface="Constantia" pitchFamily="18" charset="0"/>
              </a:rPr>
              <a:t>, р</a:t>
            </a:r>
            <a:r>
              <a:rPr lang="ru-RU" sz="2800" b="1" i="1">
                <a:solidFill>
                  <a:schemeClr val="bg1"/>
                </a:solidFill>
                <a:latin typeface="Constantia" pitchFamily="18" charset="0"/>
              </a:rPr>
              <a:t>. Халтура</a:t>
            </a:r>
            <a:r>
              <a:rPr lang="ru-RU" sz="2800" b="1">
                <a:solidFill>
                  <a:schemeClr val="bg1"/>
                </a:solidFill>
                <a:latin typeface="Constantia" pitchFamily="18" charset="0"/>
              </a:rPr>
              <a:t>, г. </a:t>
            </a:r>
            <a:r>
              <a:rPr lang="ru-RU" sz="2800" b="1" i="1">
                <a:solidFill>
                  <a:schemeClr val="bg1"/>
                </a:solidFill>
                <a:latin typeface="Constantia" pitchFamily="18" charset="0"/>
              </a:rPr>
              <a:t>Сивуха</a:t>
            </a:r>
            <a:endParaRPr lang="ru-RU" sz="2800" b="1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3286125" y="1143000"/>
            <a:ext cx="5857875" cy="7143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7. Мемориальные </a:t>
            </a:r>
            <a:b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географические названия,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"/>
          <p:cNvSpPr>
            <a:spLocks noGrp="1"/>
          </p:cNvSpPr>
          <p:nvPr>
            <p:ph idx="1"/>
          </p:nvPr>
        </p:nvSpPr>
        <p:spPr>
          <a:xfrm>
            <a:off x="285750" y="2928938"/>
            <a:ext cx="8715375" cy="37147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данные в память выдающихся событий, в честь землепроходцев, русских и иностранных мореплавателей, ученых, выдающихся государственных и политических деятелей, героев Отечественной войны 1941-1945 гг. и т.д., а также в честь кораблей, на которых совершались кругосветные путешествия, плавания в дальневосточных морях или которые прославились в сражениях.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6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Тема62</Template>
  <TotalTime>550</TotalTime>
  <Words>283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Тема62</vt:lpstr>
      <vt:lpstr>озеро Птичье</vt:lpstr>
      <vt:lpstr>кальдера Медвежья</vt:lpstr>
      <vt:lpstr>3. Производственные топонимы, данные  по специализации производства  и сельского хозяйства. </vt:lpstr>
      <vt:lpstr>Слайд 4</vt:lpstr>
      <vt:lpstr>4. Названия,  данные переселенцами по местностям и населенным пунктам, откуда они прибыли:</vt:lpstr>
      <vt:lpstr>Слайд 6</vt:lpstr>
      <vt:lpstr>бухта Оля</vt:lpstr>
      <vt:lpstr>Слайд 8</vt:lpstr>
      <vt:lpstr>7. Мемориальные  географические названия,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Топонимика родного края</dc:title>
  <dc:subject>краеведение</dc:subject>
  <dc:creator>Стрижак</dc:creator>
  <cp:lastModifiedBy>Admin</cp:lastModifiedBy>
  <cp:revision>31</cp:revision>
  <dcterms:created xsi:type="dcterms:W3CDTF">2011-09-27T11:20:06Z</dcterms:created>
  <dcterms:modified xsi:type="dcterms:W3CDTF">2012-11-01T11:03:46Z</dcterms:modified>
  <cp:category>презентация к уроку</cp:category>
</cp:coreProperties>
</file>