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9" r:id="rId9"/>
    <p:sldId id="279" r:id="rId10"/>
    <p:sldId id="275" r:id="rId11"/>
    <p:sldId id="270" r:id="rId12"/>
    <p:sldId id="263" r:id="rId13"/>
    <p:sldId id="272" r:id="rId14"/>
    <p:sldId id="271" r:id="rId15"/>
    <p:sldId id="280" r:id="rId16"/>
    <p:sldId id="273" r:id="rId17"/>
    <p:sldId id="264" r:id="rId18"/>
    <p:sldId id="265" r:id="rId19"/>
    <p:sldId id="266" r:id="rId20"/>
    <p:sldId id="276" r:id="rId21"/>
    <p:sldId id="268" r:id="rId22"/>
    <p:sldId id="277" r:id="rId23"/>
    <p:sldId id="278" r:id="rId24"/>
    <p:sldId id="281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04.11.2012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04.11.2012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04.11.2012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04.11.2012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04.11.2012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04.11.2012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04.11.2012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04.11.2012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04.11.2012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04.11.2012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04.11.2012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50000">
              <a:schemeClr val="bg1"/>
            </a:gs>
            <a:gs pos="100000">
              <a:srgbClr val="FFFF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5B106E36-FD25-4E2D-B0AA-010F637433A0}" type="datetimeFigureOut">
              <a:rPr lang="ru-RU" smtClean="0"/>
              <a:pPr/>
              <a:t>04.11.2012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split orient="vert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ru.wikipedia.org/wiki/%D0%93%D0%BE%D1%80%D1%8E%D1%87%D0%B8%D0%B9_%D1%81%D0%BB%D0%B0%D0%BD%D0%B5%D1%86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A%D0%BB%D0%B8%D0%BC%D0%B0%D1%82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User\&#1052;&#1086;&#1080;%20&#1076;&#1086;&#1082;&#1091;&#1084;&#1077;&#1085;&#1090;&#1099;\&#1052;&#1086;&#1080;%20&#1074;&#1080;&#1076;&#1077;&#1086;&#1079;&#1072;&#1087;&#1080;&#1089;&#1080;\&#1084;&#1086;&#1080;%20&#1084;&#1077;&#1089;&#1090;&#1072;%20&#1088;&#1086;&#1076;&#1085;&#1099;&#1077;.wmv" TargetMode="External"/><Relationship Id="rId6" Type="http://schemas.openxmlformats.org/officeDocument/2006/relationships/image" Target="../media/image33.png"/><Relationship Id="rId5" Type="http://schemas.openxmlformats.org/officeDocument/2006/relationships/hyperlink" Target="http://ru.wikipedia.org/wiki/%D0%97%D0%B8%D0%BC%D0%B0" TargetMode="External"/><Relationship Id="rId4" Type="http://schemas.openxmlformats.org/officeDocument/2006/relationships/hyperlink" Target="http://ru.wikipedia.org/wiki/%D0%9B%D0%B5%D1%82%D0%BE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C%D0%B0%D1%80%D1%82" TargetMode="External"/><Relationship Id="rId2" Type="http://schemas.openxmlformats.org/officeDocument/2006/relationships/hyperlink" Target="http://ru.wikipedia.org/wiki/%D0%92%D0%B5%D1%81%D0%BD%D0%B0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ru.wikipedia.org/wiki/%D0%90%D0%B2%D1%82%D0%BE%D1%82%D1%80%D0%B0%D0%BD%D1%81%D0%BF%D0%BE%D1%80%D1%82" TargetMode="External"/><Relationship Id="rId4" Type="http://schemas.openxmlformats.org/officeDocument/2006/relationships/hyperlink" Target="http://ru.wikipedia.org/wiki/%D0%A2%D1%83%D0%BC%D0%B0%D0%BD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25_%D0%BD%D0%BE%D1%8F%D0%B1%D1%80%D1%8F" TargetMode="External"/><Relationship Id="rId2" Type="http://schemas.openxmlformats.org/officeDocument/2006/relationships/hyperlink" Target="http://ru.wikipedia.org/wiki/%D0%9E%D1%81%D0%B5%D0%BD%D1%8C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ru.wikipedia.org/wiki/8_%D0%B4%D0%B5%D0%BA%D0%B0%D0%B1%D1%80%D1%8F" TargetMode="External"/><Relationship Id="rId4" Type="http://schemas.openxmlformats.org/officeDocument/2006/relationships/hyperlink" Target="http://ru.wikipedia.org/wiki/29_%D0%BD%D0%BE%D1%8F%D0%B1%D1%80%D1%8F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628800"/>
            <a:ext cx="9144000" cy="114300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ru-RU" sz="3200" b="1" dirty="0" smtClean="0">
                <a:solidFill>
                  <a:srgbClr val="C00000"/>
                </a:solidFill>
              </a:rPr>
              <a:t>Природно-географическая характеристика Саратовской области. </a:t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>Характеристика природных сообществ.</a:t>
            </a:r>
            <a:br>
              <a:rPr lang="ru-RU" sz="3200" b="1" dirty="0" smtClean="0">
                <a:solidFill>
                  <a:srgbClr val="C00000"/>
                </a:solidFill>
              </a:rPr>
            </a:b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16387" name="Picture 3" descr="http://www.sarreg.ru/uploads/posts/2010-08/1281612813_image00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5" y="2708920"/>
            <a:ext cx="7019663" cy="4149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89" name="Picture 5" descr="http://www.activsport.ru/upload/sarato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0"/>
            <a:ext cx="1080120" cy="11805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C:\Documents and Settings\User\Мои документы\Мои рисунки\Рисунок1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929190" y="2214554"/>
            <a:ext cx="2298700" cy="329248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Причины</a:t>
            </a:r>
            <a:r>
              <a:rPr lang="ru-RU" b="1" dirty="0" smtClean="0">
                <a:solidFill>
                  <a:srgbClr val="C00000"/>
                </a:solidFill>
              </a:rPr>
              <a:t> образования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2214579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Количество осадков 300-450 мм/г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Температура июля + 20°С-23°С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Малоснежные зимы 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Частые ветры</a:t>
            </a:r>
            <a:endParaRPr lang="ru-RU" sz="2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8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9218" name="Picture 2" descr="C:\Documents and Settings\User\Мои документы\Мои рисунки\Рисунок17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3500438"/>
            <a:ext cx="2627784" cy="2924795"/>
          </a:xfrm>
          <a:prstGeom prst="rect">
            <a:avLst/>
          </a:prstGeom>
          <a:noFill/>
        </p:spPr>
      </p:pic>
      <p:pic>
        <p:nvPicPr>
          <p:cNvPr id="9219" name="Picture 3" descr="C:\Documents and Settings\User\Мои документы\Мои рисунки\Рисунок18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571736" y="3500438"/>
            <a:ext cx="2864360" cy="3143272"/>
          </a:xfrm>
          <a:prstGeom prst="rect">
            <a:avLst/>
          </a:prstGeom>
          <a:noFill/>
        </p:spPr>
      </p:pic>
      <p:pic>
        <p:nvPicPr>
          <p:cNvPr id="9221" name="Picture 5" descr="C:\Documents and Settings\User\Мои документы\Мои рисунки\Рисунок20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715140" y="3571876"/>
            <a:ext cx="2225675" cy="304165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42844" y="3500438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           Ёж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71736" y="3500438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Полёвка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80112" y="5517232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Суслик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86644" y="3214686"/>
            <a:ext cx="1571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Степная гадюка</a:t>
            </a:r>
            <a:endParaRPr lang="ru-RU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7" name="Rectangle 11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395536" y="332656"/>
            <a:ext cx="8229600" cy="490066"/>
          </a:xfrm>
        </p:spPr>
        <p:txBody>
          <a:bodyPr/>
          <a:lstStyle/>
          <a:p>
            <a:pPr algn="ctr"/>
            <a:r>
              <a:rPr lang="ru-RU" b="0" dirty="0" smtClean="0">
                <a:solidFill>
                  <a:srgbClr val="C00000"/>
                </a:solidFill>
                <a:effectLst/>
              </a:rPr>
              <a:t> Природные зоны</a:t>
            </a:r>
            <a:endParaRPr lang="ru-RU" b="0" dirty="0">
              <a:solidFill>
                <a:srgbClr val="C00000"/>
              </a:solidFill>
              <a:effectLst/>
            </a:endParaRPr>
          </a:p>
        </p:txBody>
      </p:sp>
      <p:sp>
        <p:nvSpPr>
          <p:cNvPr id="9" name="Рамка 8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29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6" name="Picture 3" descr="C:\Documents and Settings\User\Мои документы\Мои рисунки\лесост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75656" y="1677570"/>
            <a:ext cx="6583962" cy="5180430"/>
          </a:xfrm>
          <a:prstGeom prst="rect">
            <a:avLst/>
          </a:prstGeom>
          <a:noFill/>
        </p:spPr>
      </p:pic>
      <p:sp>
        <p:nvSpPr>
          <p:cNvPr id="7" name="Rectangle 17"/>
          <p:cNvSpPr txBox="1">
            <a:spLocks noRot="1" noChangeArrowheads="1"/>
          </p:cNvSpPr>
          <p:nvPr/>
        </p:nvSpPr>
        <p:spPr bwMode="auto">
          <a:xfrm>
            <a:off x="2843808" y="1124744"/>
            <a:ext cx="4286280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Лесостепная-15%</a:t>
            </a:r>
            <a:endParaRPr kumimoji="0" lang="ru-RU" sz="32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2" descr="C:\Documents and Settings\User\Мои документы\Мои рисунки\Рисунок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475656" y="1700808"/>
            <a:ext cx="6552728" cy="5157192"/>
          </a:xfrm>
          <a:prstGeom prst="rect">
            <a:avLst/>
          </a:prstGeom>
          <a:noFill/>
        </p:spPr>
      </p:pic>
      <p:pic>
        <p:nvPicPr>
          <p:cNvPr id="10" name="Picture 4" descr="C:\Documents and Settings\User\Мои документы\Мои рисунки\берег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475656" y="1700808"/>
            <a:ext cx="6552728" cy="515719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1772816"/>
          <a:ext cx="9144000" cy="278748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1626698"/>
                <a:gridCol w="1848522"/>
                <a:gridCol w="1700641"/>
                <a:gridCol w="961232"/>
                <a:gridCol w="3006907"/>
              </a:tblGrid>
              <a:tr h="1476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C00000"/>
                          </a:solidFill>
                        </a:rPr>
                        <a:t>Природная зона</a:t>
                      </a:r>
                      <a:endParaRPr lang="ru-RU" sz="16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err="1" smtClean="0">
                          <a:solidFill>
                            <a:srgbClr val="C00000"/>
                          </a:solidFill>
                        </a:rPr>
                        <a:t>Местоположе-ние</a:t>
                      </a:r>
                      <a:r>
                        <a:rPr lang="ru-RU" sz="160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endParaRPr lang="ru-RU" sz="16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err="1" smtClean="0">
                          <a:solidFill>
                            <a:srgbClr val="C00000"/>
                          </a:solidFill>
                        </a:rPr>
                        <a:t>Среднегодо-вая</a:t>
                      </a:r>
                      <a:r>
                        <a:rPr lang="ru-RU" sz="1600" dirty="0" smtClean="0">
                          <a:solidFill>
                            <a:srgbClr val="C00000"/>
                          </a:solidFill>
                        </a:rPr>
                        <a:t> температура воздуха</a:t>
                      </a:r>
                      <a:r>
                        <a:rPr lang="ru-RU" sz="1600" baseline="0" dirty="0" smtClean="0">
                          <a:solidFill>
                            <a:srgbClr val="C00000"/>
                          </a:solidFill>
                        </a:rPr>
                        <a:t> по сезонам, °С</a:t>
                      </a:r>
                      <a:endParaRPr lang="ru-RU" sz="16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C00000"/>
                          </a:solidFill>
                        </a:rPr>
                        <a:t>Кол-во </a:t>
                      </a:r>
                    </a:p>
                    <a:p>
                      <a:pPr algn="ctr"/>
                      <a:r>
                        <a:rPr lang="ru-RU" sz="1600" dirty="0" err="1" smtClean="0">
                          <a:solidFill>
                            <a:srgbClr val="C00000"/>
                          </a:solidFill>
                        </a:rPr>
                        <a:t>Осад-ков</a:t>
                      </a:r>
                      <a:r>
                        <a:rPr lang="ru-RU" sz="1600" dirty="0" smtClean="0">
                          <a:solidFill>
                            <a:srgbClr val="C00000"/>
                          </a:solidFill>
                        </a:rPr>
                        <a:t>, мм</a:t>
                      </a:r>
                      <a:endParaRPr lang="ru-RU" sz="16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C00000"/>
                          </a:solidFill>
                        </a:rPr>
                        <a:t>Типичные представители</a:t>
                      </a:r>
                      <a:r>
                        <a:rPr lang="ru-RU" sz="1600" baseline="0" dirty="0" smtClean="0">
                          <a:solidFill>
                            <a:srgbClr val="C00000"/>
                          </a:solidFill>
                        </a:rPr>
                        <a:t> животного и растительного мира.</a:t>
                      </a:r>
                      <a:endParaRPr lang="ru-RU" sz="16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231475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err="1" smtClean="0"/>
                        <a:t>Лесостеп-ная</a:t>
                      </a:r>
                      <a:endParaRPr lang="ru-RU" sz="20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Север и </a:t>
                      </a:r>
                      <a:r>
                        <a:rPr lang="ru-RU" sz="2000" dirty="0" err="1" smtClean="0"/>
                        <a:t>северо</a:t>
                      </a:r>
                      <a:r>
                        <a:rPr lang="ru-RU" sz="2000" dirty="0" smtClean="0"/>
                        <a:t>- запад области</a:t>
                      </a:r>
                      <a:endParaRPr lang="ru-RU" sz="20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Лето-20°-23°С</a:t>
                      </a:r>
                    </a:p>
                    <a:p>
                      <a:pPr algn="ctr"/>
                      <a:r>
                        <a:rPr lang="ru-RU" sz="2000" dirty="0" smtClean="0"/>
                        <a:t>Зима—12°-13°</a:t>
                      </a:r>
                      <a:endParaRPr lang="ru-RU" sz="20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smtClean="0"/>
                        <a:t>600-450</a:t>
                      </a:r>
                      <a:endParaRPr lang="ru-RU" sz="20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Дуб, клен, липа, осина; лоси, косули, ласка, лиса, кабан, сурок.</a:t>
                      </a:r>
                      <a:endParaRPr lang="ru-RU" sz="20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0" y="214291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Отличительные черты природы природных зон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23528" y="260648"/>
            <a:ext cx="8229600" cy="1143000"/>
          </a:xfrm>
        </p:spPr>
        <p:txBody>
          <a:bodyPr/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    Причины образования зоны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3" name="Рамка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29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472" y="1357298"/>
            <a:ext cx="78581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tx2"/>
                </a:solidFill>
              </a:rPr>
              <a:t> относительно большое количество осадков (450-600 мм/г)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tx2"/>
                </a:solidFill>
              </a:rPr>
              <a:t> ярко выражены сезоны года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tx2"/>
                </a:solidFill>
              </a:rPr>
              <a:t> преобладание западных ветров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tx2"/>
                </a:solidFill>
              </a:rPr>
              <a:t> не жаркое лето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tx2"/>
                </a:solidFill>
              </a:rPr>
              <a:t> среднегодовая температура июля + 20</a:t>
            </a:r>
            <a:r>
              <a:rPr lang="ru-RU" sz="2400" dirty="0" smtClean="0">
                <a:solidFill>
                  <a:schemeClr val="tx2"/>
                </a:solidFill>
                <a:latin typeface="Times New Roman"/>
                <a:cs typeface="Times New Roman"/>
              </a:rPr>
              <a:t>° С</a:t>
            </a:r>
            <a:endParaRPr lang="ru-RU" sz="2400" dirty="0">
              <a:solidFill>
                <a:schemeClr val="tx2"/>
              </a:solidFill>
            </a:endParaRPr>
          </a:p>
        </p:txBody>
      </p:sp>
      <p:pic>
        <p:nvPicPr>
          <p:cNvPr id="4098" name="Picture 2" descr="C:\Documents and Settings\User\Мои документы\Мои рисунки\Рисунок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4282" y="3643314"/>
            <a:ext cx="2179637" cy="1955800"/>
          </a:xfrm>
          <a:prstGeom prst="rect">
            <a:avLst/>
          </a:prstGeom>
          <a:noFill/>
        </p:spPr>
      </p:pic>
      <p:pic>
        <p:nvPicPr>
          <p:cNvPr id="4100" name="Picture 4" descr="C:\Documents and Settings\User\Мои документы\Мои рисунки\Рисунок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786182" y="3571876"/>
            <a:ext cx="2816225" cy="2341563"/>
          </a:xfrm>
          <a:prstGeom prst="rect">
            <a:avLst/>
          </a:prstGeom>
          <a:noFill/>
        </p:spPr>
      </p:pic>
      <p:pic>
        <p:nvPicPr>
          <p:cNvPr id="4101" name="Picture 5" descr="C:\Documents and Settings\User\Мои документы\Мои рисунки\Рисунок5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500826" y="4143380"/>
            <a:ext cx="2382837" cy="2444750"/>
          </a:xfrm>
          <a:prstGeom prst="rect">
            <a:avLst/>
          </a:prstGeom>
          <a:noFill/>
        </p:spPr>
      </p:pic>
      <p:pic>
        <p:nvPicPr>
          <p:cNvPr id="4099" name="Picture 3" descr="C:\Documents and Settings\User\Мои документы\Мои рисунки\Рисунок3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285984" y="4572008"/>
            <a:ext cx="1854200" cy="20796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7" name="Rectangle 11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395536" y="332656"/>
            <a:ext cx="8229600" cy="490066"/>
          </a:xfrm>
        </p:spPr>
        <p:txBody>
          <a:bodyPr/>
          <a:lstStyle/>
          <a:p>
            <a:pPr algn="ctr"/>
            <a:r>
              <a:rPr lang="ru-RU" b="0" dirty="0" smtClean="0">
                <a:solidFill>
                  <a:srgbClr val="C00000"/>
                </a:solidFill>
                <a:effectLst/>
              </a:rPr>
              <a:t> Природные зоны</a:t>
            </a:r>
            <a:endParaRPr lang="ru-RU" b="0" dirty="0">
              <a:solidFill>
                <a:srgbClr val="C00000"/>
              </a:solidFill>
              <a:effectLst/>
            </a:endParaRPr>
          </a:p>
        </p:txBody>
      </p:sp>
      <p:sp>
        <p:nvSpPr>
          <p:cNvPr id="9" name="Рамка 8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29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Rectangle 20"/>
          <p:cNvSpPr>
            <a:spLocks noChangeArrowheads="1"/>
          </p:cNvSpPr>
          <p:nvPr/>
        </p:nvSpPr>
        <p:spPr bwMode="auto">
          <a:xfrm>
            <a:off x="2699792" y="1124744"/>
            <a:ext cx="409100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ru-RU" sz="3200" b="1" dirty="0">
                <a:solidFill>
                  <a:schemeClr val="tx2"/>
                </a:solidFill>
              </a:rPr>
              <a:t>Полупустыни-5%</a:t>
            </a:r>
          </a:p>
        </p:txBody>
      </p:sp>
      <p:pic>
        <p:nvPicPr>
          <p:cNvPr id="10" name="Picture 2" descr="C:\Documents and Settings\User\Мои документы\Мои рисунки\Рисунок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99592" y="1926143"/>
            <a:ext cx="7711199" cy="49318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214291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Отличительные черты природы природных зон</a:t>
            </a:r>
            <a:endParaRPr lang="ru-RU" sz="3200" b="1" dirty="0">
              <a:solidFill>
                <a:srgbClr val="C0000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0" y="1844824"/>
          <a:ext cx="9144001" cy="292608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1626698"/>
                <a:gridCol w="1848523"/>
                <a:gridCol w="1700641"/>
                <a:gridCol w="961232"/>
                <a:gridCol w="3006907"/>
              </a:tblGrid>
              <a:tr h="1425566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C00000"/>
                          </a:solidFill>
                        </a:rPr>
                        <a:t>Природная зона</a:t>
                      </a:r>
                      <a:endParaRPr lang="ru-RU" sz="18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err="1" smtClean="0">
                          <a:solidFill>
                            <a:srgbClr val="C00000"/>
                          </a:solidFill>
                        </a:rPr>
                        <a:t>Местоположе-ние</a:t>
                      </a:r>
                      <a:r>
                        <a:rPr lang="ru-RU" sz="180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endParaRPr lang="ru-RU" sz="18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err="1" smtClean="0">
                          <a:solidFill>
                            <a:srgbClr val="C00000"/>
                          </a:solidFill>
                        </a:rPr>
                        <a:t>Среднегодо-вая</a:t>
                      </a:r>
                      <a:r>
                        <a:rPr lang="ru-RU" sz="1800" dirty="0" smtClean="0">
                          <a:solidFill>
                            <a:srgbClr val="C00000"/>
                          </a:solidFill>
                        </a:rPr>
                        <a:t> температура воздуха</a:t>
                      </a:r>
                      <a:r>
                        <a:rPr lang="ru-RU" sz="1800" baseline="0" dirty="0" smtClean="0">
                          <a:solidFill>
                            <a:srgbClr val="C00000"/>
                          </a:solidFill>
                        </a:rPr>
                        <a:t> по сезонам, °С</a:t>
                      </a:r>
                      <a:endParaRPr lang="ru-RU" sz="18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C00000"/>
                          </a:solidFill>
                        </a:rPr>
                        <a:t>Кол-во </a:t>
                      </a:r>
                    </a:p>
                    <a:p>
                      <a:pPr algn="ctr"/>
                      <a:r>
                        <a:rPr lang="ru-RU" sz="1800" dirty="0" smtClean="0">
                          <a:solidFill>
                            <a:srgbClr val="C00000"/>
                          </a:solidFill>
                        </a:rPr>
                        <a:t>осадков, мм</a:t>
                      </a:r>
                      <a:endParaRPr lang="ru-RU" sz="18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C00000"/>
                          </a:solidFill>
                        </a:rPr>
                        <a:t>Типичные представители</a:t>
                      </a:r>
                      <a:r>
                        <a:rPr lang="ru-RU" sz="1800" baseline="0" dirty="0" smtClean="0">
                          <a:solidFill>
                            <a:srgbClr val="C00000"/>
                          </a:solidFill>
                        </a:rPr>
                        <a:t> животного и растительного мира.</a:t>
                      </a:r>
                      <a:endParaRPr lang="ru-RU" sz="18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294634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err="1" smtClean="0"/>
                        <a:t>Полупустын-ная</a:t>
                      </a:r>
                      <a:endParaRPr lang="ru-RU" sz="18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Прикаспийская низменность</a:t>
                      </a:r>
                      <a:endParaRPr lang="ru-RU" sz="18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Лето-25°</a:t>
                      </a:r>
                    </a:p>
                    <a:p>
                      <a:pPr algn="ctr"/>
                      <a:r>
                        <a:rPr lang="ru-RU" sz="1800" dirty="0" smtClean="0"/>
                        <a:t>Зима—13°С</a:t>
                      </a:r>
                    </a:p>
                    <a:p>
                      <a:pPr algn="ctr"/>
                      <a:endParaRPr lang="ru-RU" sz="18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Менее 250</a:t>
                      </a:r>
                      <a:endParaRPr lang="ru-RU" sz="18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Солерос, лебеда, прутняк, полынь; ящерица, степная гадюка, </a:t>
                      </a:r>
                      <a:r>
                        <a:rPr lang="ru-RU" sz="1800" dirty="0" err="1" smtClean="0"/>
                        <a:t>тушканчик-тарбаганчик</a:t>
                      </a:r>
                      <a:r>
                        <a:rPr lang="ru-RU" sz="1800" dirty="0" smtClean="0"/>
                        <a:t>, сайгак</a:t>
                      </a:r>
                      <a:endParaRPr lang="ru-RU" sz="18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 descr="C:\Users\я\Desktop\БИОЛОГИЯ\7 класс\7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2592288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sz="2400" dirty="0" err="1" smtClean="0">
                <a:solidFill>
                  <a:schemeClr val="tx2"/>
                </a:solidFill>
              </a:rPr>
              <a:t>Резко-континетальный</a:t>
            </a:r>
            <a:r>
              <a:rPr lang="ru-RU" sz="2400" dirty="0" smtClean="0">
                <a:solidFill>
                  <a:schemeClr val="tx2"/>
                </a:solidFill>
              </a:rPr>
              <a:t> климат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tx2"/>
                </a:solidFill>
              </a:rPr>
              <a:t> менее 250 мм/г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tx2"/>
                </a:solidFill>
              </a:rPr>
              <a:t>Лето жаркое, сухое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tx2"/>
                </a:solidFill>
              </a:rPr>
              <a:t>Зима холодная, малоснежная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tx2"/>
                </a:solidFill>
              </a:rPr>
              <a:t> средняя температура июля +25 </a:t>
            </a:r>
            <a:r>
              <a:rPr lang="ru-RU" sz="2400" dirty="0" smtClean="0">
                <a:solidFill>
                  <a:schemeClr val="tx2"/>
                </a:solidFill>
                <a:latin typeface="Times New Roman"/>
                <a:cs typeface="Times New Roman"/>
              </a:rPr>
              <a:t>°С</a:t>
            </a:r>
            <a:endParaRPr lang="ru-RU" sz="2400" dirty="0">
              <a:solidFill>
                <a:schemeClr val="tx2"/>
              </a:solidFill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Причины образования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9" name="Рамка 8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5" name="Picture 3" descr="C:\Documents and Settings\User\Мои документы\Мои рисунки\Рисунок1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1560" y="3501008"/>
            <a:ext cx="2017713" cy="228917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55576" y="5805264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1">
                    <a:lumMod val="10000"/>
                  </a:schemeClr>
                </a:solidFill>
              </a:rPr>
              <a:t>Тушканчик</a:t>
            </a:r>
            <a:endParaRPr lang="ru-RU" b="1" dirty="0">
              <a:solidFill>
                <a:schemeClr val="tx1">
                  <a:lumMod val="10000"/>
                </a:schemeClr>
              </a:solidFill>
            </a:endParaRPr>
          </a:p>
        </p:txBody>
      </p:sp>
      <p:pic>
        <p:nvPicPr>
          <p:cNvPr id="10" name="Picture 4" descr="C:\Documents and Settings\User\Мои документы\Мои рисунки\Рисунок1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75856" y="3501008"/>
            <a:ext cx="2376264" cy="2371725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3059832" y="5877272"/>
            <a:ext cx="292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1">
                    <a:lumMod val="10000"/>
                  </a:schemeClr>
                </a:solidFill>
              </a:rPr>
              <a:t>Ящерица прыткая</a:t>
            </a:r>
            <a:endParaRPr lang="ru-RU" b="1" dirty="0">
              <a:solidFill>
                <a:schemeClr val="tx1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9" name="Picture 11" descr="C:\Users\я\Desktop\БИОЛОГИЯ\7 класс\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3212976"/>
            <a:ext cx="4860032" cy="3645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r>
              <a:rPr lang="ru-RU" sz="4000" b="1" i="1" dirty="0" smtClean="0">
                <a:solidFill>
                  <a:srgbClr val="C00000"/>
                </a:solidFill>
              </a:rPr>
              <a:t>5. Рельеф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4525963"/>
          </a:xfrm>
        </p:spPr>
        <p:txBody>
          <a:bodyPr/>
          <a:lstStyle/>
          <a:p>
            <a:r>
              <a:rPr lang="ru-RU" dirty="0" smtClean="0"/>
              <a:t>Характерные особенности рельефа области – </a:t>
            </a:r>
            <a:r>
              <a:rPr lang="ru-RU" dirty="0" err="1" smtClean="0"/>
              <a:t>равнинность</a:t>
            </a:r>
            <a:r>
              <a:rPr lang="ru-RU" dirty="0" smtClean="0"/>
              <a:t> и четко выраженная ступенчатость. Самая высока точка области – гора Беленькая в Хвалынском районе – имеет высоту 358 м над уровнем моря. </a:t>
            </a:r>
          </a:p>
        </p:txBody>
      </p:sp>
      <p:sp>
        <p:nvSpPr>
          <p:cNvPr id="27650" name="AutoShape 2" descr="http://im7-tub-ru.yandex.net/i?id=336171335-15-72&amp;n=2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2" name="AutoShape 4" descr="http://im7-tub-ru.yandex.net/i?id=336171335-15-72&amp;n=2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4" name="AutoShape 6" descr="http://im7-tub-ru.yandex.net/i?id=336171335-15-72&amp;n=2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6" name="AutoShape 8" descr="http://im7-tub-ru.yandex.net/i?id=336171335-15-72&amp;n=2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8" name="AutoShape 10" descr="http://im7-tub-ru.yandex.net/i?id=336171335-15-72&amp;n=2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r>
              <a:rPr lang="ru-RU" sz="4000" b="1" i="1" dirty="0" smtClean="0">
                <a:solidFill>
                  <a:srgbClr val="C00000"/>
                </a:solidFill>
              </a:rPr>
              <a:t>5. Рельеф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4525963"/>
          </a:xfrm>
        </p:spPr>
        <p:txBody>
          <a:bodyPr/>
          <a:lstStyle/>
          <a:p>
            <a:r>
              <a:rPr lang="ru-RU" dirty="0" smtClean="0"/>
              <a:t>На территории Правобережья располагаются Приволжская возвышенность и Окско-Донская низменность. 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Picture 9" descr="http://img-2007-10.photosight.ru/20/23675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505927"/>
            <a:ext cx="7308304" cy="435207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r>
              <a:rPr lang="ru-RU" sz="4000" b="1" i="1" dirty="0" smtClean="0">
                <a:solidFill>
                  <a:srgbClr val="C00000"/>
                </a:solidFill>
              </a:rPr>
              <a:t>5. Рельеф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4525963"/>
          </a:xfrm>
        </p:spPr>
        <p:txBody>
          <a:bodyPr/>
          <a:lstStyle/>
          <a:p>
            <a:r>
              <a:rPr lang="ru-RU" dirty="0" smtClean="0"/>
              <a:t>В Левобережье простираются обширная </a:t>
            </a:r>
            <a:r>
              <a:rPr lang="ru-RU" dirty="0" err="1" smtClean="0"/>
              <a:t>Сыртовая</a:t>
            </a:r>
            <a:r>
              <a:rPr lang="ru-RU" dirty="0" smtClean="0"/>
              <a:t> равнина, окаймленная на востоке возвышенностями Общего Сырта, а также Прикаспийская низменность. </a:t>
            </a:r>
            <a:endParaRPr lang="ru-RU" dirty="0"/>
          </a:p>
        </p:txBody>
      </p:sp>
      <p:pic>
        <p:nvPicPr>
          <p:cNvPr id="1026" name="Picture 2" descr="C:\Users\я\Desktop\БИОЛОГИЯ\7 класс\7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996952"/>
            <a:ext cx="5715000" cy="3861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я\Desktop\БИОЛОГИЯ\7 класс\600_110307_1299505640_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pPr algn="ctr">
              <a:buNone/>
            </a:pPr>
            <a:r>
              <a:rPr lang="ru-RU" sz="4000" b="1" dirty="0" smtClean="0">
                <a:solidFill>
                  <a:srgbClr val="C00000"/>
                </a:solidFill>
              </a:rPr>
              <a:t>“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 каждого есть Родина своя, у каждого есть дом, где он родился…”.</a:t>
            </a:r>
          </a:p>
          <a:p>
            <a:pPr algn="r">
              <a:buNone/>
            </a:pPr>
            <a:endParaRPr lang="ru-RU" sz="2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Николай Дружков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sz="4000" b="1" i="1" dirty="0" smtClean="0">
                <a:solidFill>
                  <a:srgbClr val="C00000"/>
                </a:solidFill>
              </a:rPr>
              <a:t>6. Полезные ископаемые</a:t>
            </a:r>
            <a:br>
              <a:rPr lang="ru-RU" sz="4000" b="1" i="1" dirty="0" smtClean="0">
                <a:solidFill>
                  <a:srgbClr val="C00000"/>
                </a:solidFill>
              </a:rPr>
            </a:br>
            <a:endParaRPr lang="ru-RU" sz="4000" i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4525963"/>
          </a:xfrm>
        </p:spPr>
        <p:txBody>
          <a:bodyPr/>
          <a:lstStyle/>
          <a:p>
            <a:pPr marL="0" indent="342900">
              <a:spcBef>
                <a:spcPts val="0"/>
              </a:spcBef>
            </a:pPr>
            <a:r>
              <a:rPr lang="ru-RU" dirty="0" smtClean="0"/>
              <a:t>В области разведано более 40 малых нефтяных и газовых (значительны </a:t>
            </a:r>
            <a:r>
              <a:rPr lang="ru-RU" dirty="0" err="1" smtClean="0"/>
              <a:t>Степновское</a:t>
            </a:r>
            <a:r>
              <a:rPr lang="ru-RU" dirty="0" smtClean="0"/>
              <a:t> и Урицкое) месторождений, при </a:t>
            </a:r>
            <a:r>
              <a:rPr lang="ru-RU" dirty="0" err="1" smtClean="0"/>
              <a:t>неизученности</a:t>
            </a:r>
            <a:r>
              <a:rPr lang="ru-RU" dirty="0" smtClean="0"/>
              <a:t> основной части перспективных районов. Разведано множество месторождений </a:t>
            </a:r>
            <a:r>
              <a:rPr lang="ru-RU" dirty="0" smtClean="0">
                <a:hlinkClick r:id="rId2" tooltip="Горючий сланец"/>
              </a:rPr>
              <a:t>горючего сланца</a:t>
            </a:r>
            <a:r>
              <a:rPr lang="ru-RU" dirty="0" smtClean="0"/>
              <a:t>, в том числе крупное </a:t>
            </a:r>
            <a:r>
              <a:rPr lang="ru-RU" dirty="0" err="1" smtClean="0"/>
              <a:t>Озинское</a:t>
            </a:r>
            <a:r>
              <a:rPr lang="ru-RU" dirty="0" smtClean="0"/>
              <a:t>, месторождения качественного цементного сырья, фосфоритов, строительных, балластных и стекольных песков, строительных глин и камня.</a:t>
            </a:r>
          </a:p>
          <a:p>
            <a:pPr marL="0" indent="342900">
              <a:spcBef>
                <a:spcPts val="0"/>
              </a:spcBef>
            </a:pPr>
            <a:endParaRPr lang="ru-RU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ru-RU" sz="4000" b="1" i="1" dirty="0" smtClean="0">
                <a:solidFill>
                  <a:srgbClr val="C00000"/>
                </a:solidFill>
              </a:rPr>
              <a:t>7. Климат</a:t>
            </a:r>
            <a:r>
              <a:rPr lang="ru-RU" sz="4000" dirty="0" smtClean="0">
                <a:solidFill>
                  <a:srgbClr val="C00000"/>
                </a:solidFill>
              </a:rPr>
              <a:t>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4525963"/>
          </a:xfrm>
        </p:spPr>
        <p:txBody>
          <a:bodyPr/>
          <a:lstStyle/>
          <a:p>
            <a:r>
              <a:rPr lang="ru-RU" sz="2800" dirty="0" smtClean="0">
                <a:hlinkClick r:id="rId3" tooltip="Климат"/>
              </a:rPr>
              <a:t>Климат</a:t>
            </a:r>
            <a:r>
              <a:rPr lang="ru-RU" sz="2800" dirty="0" smtClean="0"/>
              <a:t> в области умеренно континентальный: продолжительное сухое жаркое </a:t>
            </a:r>
            <a:r>
              <a:rPr lang="ru-RU" sz="2800" dirty="0" smtClean="0">
                <a:hlinkClick r:id="rId4" tooltip="Лето"/>
              </a:rPr>
              <a:t>лето</a:t>
            </a:r>
            <a:r>
              <a:rPr lang="ru-RU" sz="2800" dirty="0" smtClean="0"/>
              <a:t>, в </a:t>
            </a:r>
            <a:r>
              <a:rPr lang="ru-RU" sz="2800" i="1" dirty="0" smtClean="0"/>
              <a:t>Левобережье</a:t>
            </a:r>
            <a:r>
              <a:rPr lang="ru-RU" sz="2800" dirty="0" smtClean="0"/>
              <a:t> значительное количество дней с температурой выше 30 °C. </a:t>
            </a:r>
            <a:r>
              <a:rPr lang="ru-RU" sz="2800" dirty="0" smtClean="0">
                <a:hlinkClick r:id="rId5" tooltip="Зима"/>
              </a:rPr>
              <a:t>Зима</a:t>
            </a:r>
            <a:r>
              <a:rPr lang="ru-RU" sz="2800" dirty="0" smtClean="0"/>
              <a:t> морозная, среднее количество дней с осадками — 12—15 в месяц, с туманами — в среднем 4—10 дней в месяц, с метелями — в среднем 4—10 дней в месяц.</a:t>
            </a:r>
            <a:endParaRPr lang="ru-RU" sz="2800" dirty="0"/>
          </a:p>
        </p:txBody>
      </p:sp>
      <p:pic>
        <p:nvPicPr>
          <p:cNvPr id="4" name="мои места родные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6" cstate="screen"/>
          <a:stretch>
            <a:fillRect/>
          </a:stretch>
        </p:blipFill>
        <p:spPr>
          <a:xfrm>
            <a:off x="2627784" y="4266381"/>
            <a:ext cx="3493052" cy="25916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vide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ru-RU" sz="4000" b="1" i="1" dirty="0" smtClean="0">
                <a:solidFill>
                  <a:srgbClr val="C00000"/>
                </a:solidFill>
              </a:rPr>
              <a:t>7. Климат</a:t>
            </a:r>
            <a:r>
              <a:rPr lang="ru-RU" sz="4000" dirty="0" smtClean="0">
                <a:solidFill>
                  <a:srgbClr val="C00000"/>
                </a:solidFill>
              </a:rPr>
              <a:t>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4525963"/>
          </a:xfrm>
        </p:spPr>
        <p:txBody>
          <a:bodyPr/>
          <a:lstStyle/>
          <a:p>
            <a:r>
              <a:rPr lang="ru-RU" sz="2800" dirty="0" smtClean="0">
                <a:hlinkClick r:id="rId2" tooltip="Весна"/>
              </a:rPr>
              <a:t>Весна</a:t>
            </a:r>
            <a:r>
              <a:rPr lang="ru-RU" sz="2800" dirty="0" smtClean="0"/>
              <a:t> короткая. В </a:t>
            </a:r>
            <a:r>
              <a:rPr lang="ru-RU" sz="2800" dirty="0" smtClean="0">
                <a:hlinkClick r:id="rId3" tooltip="Март"/>
              </a:rPr>
              <a:t>марте</a:t>
            </a:r>
            <a:r>
              <a:rPr lang="ru-RU" sz="2800" dirty="0" smtClean="0"/>
              <a:t> возможны метели, заносы на дорогах, в среднем 5—7 дней. Дней с </a:t>
            </a:r>
            <a:r>
              <a:rPr lang="ru-RU" sz="2800" dirty="0" smtClean="0">
                <a:hlinkClick r:id="rId4" tooltip="Туман"/>
              </a:rPr>
              <a:t>туманами</a:t>
            </a:r>
            <a:r>
              <a:rPr lang="ru-RU" sz="2800" dirty="0" smtClean="0"/>
              <a:t> в </a:t>
            </a:r>
            <a:r>
              <a:rPr lang="ru-RU" sz="2800" dirty="0" smtClean="0">
                <a:hlinkClick r:id="rId3" tooltip="Март"/>
              </a:rPr>
              <a:t>марте</a:t>
            </a:r>
            <a:r>
              <a:rPr lang="ru-RU" sz="2800" dirty="0" smtClean="0"/>
              <a:t> в среднем 5—9. Весной, обычно с последней декады марта по третью декаду апреля, на дорогах с твёрдым покрытием вводится ограничение на движение большегрузного </a:t>
            </a:r>
            <a:r>
              <a:rPr lang="ru-RU" sz="2800" u="sng" dirty="0" smtClean="0">
                <a:hlinkClick r:id="rId5" tooltip="Автотранспорт"/>
              </a:rPr>
              <a:t>автотранспорта</a:t>
            </a:r>
            <a:r>
              <a:rPr lang="ru-RU" sz="2800" dirty="0" smtClean="0"/>
              <a:t>, начало которого приурочено к переходу среднесуточной температуры через 0.</a:t>
            </a:r>
            <a:endParaRPr lang="ru-RU" sz="2800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ru-RU" sz="4000" b="1" i="1" dirty="0" smtClean="0">
                <a:solidFill>
                  <a:srgbClr val="C00000"/>
                </a:solidFill>
              </a:rPr>
              <a:t>7. Климат</a:t>
            </a:r>
            <a:r>
              <a:rPr lang="ru-RU" sz="4000" dirty="0" smtClean="0">
                <a:solidFill>
                  <a:srgbClr val="C00000"/>
                </a:solidFill>
              </a:rPr>
              <a:t>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4525963"/>
          </a:xfrm>
        </p:spPr>
        <p:txBody>
          <a:bodyPr/>
          <a:lstStyle/>
          <a:p>
            <a:r>
              <a:rPr lang="ru-RU" sz="2800" dirty="0" smtClean="0"/>
              <a:t> </a:t>
            </a:r>
            <a:r>
              <a:rPr lang="ru-RU" sz="2800" dirty="0" smtClean="0">
                <a:hlinkClick r:id="rId2" tooltip="Осень"/>
              </a:rPr>
              <a:t>Осень</a:t>
            </a:r>
            <a:r>
              <a:rPr lang="ru-RU" sz="2800" dirty="0" smtClean="0"/>
              <a:t> не отличается из года в год постоянством погоды. Устойчивый снежный покров образуется в северных районах к </a:t>
            </a:r>
            <a:r>
              <a:rPr lang="ru-RU" sz="2800" dirty="0" smtClean="0">
                <a:hlinkClick r:id="rId3" tooltip="25 ноября"/>
              </a:rPr>
              <a:t>25 ноября</a:t>
            </a:r>
            <a:r>
              <a:rPr lang="ru-RU" sz="2800" dirty="0" smtClean="0"/>
              <a:t>, а в центральных и южных — с </a:t>
            </a:r>
            <a:r>
              <a:rPr lang="ru-RU" sz="2800" dirty="0" smtClean="0">
                <a:hlinkClick r:id="rId4" tooltip="29 ноября"/>
              </a:rPr>
              <a:t>29 ноября</a:t>
            </a:r>
            <a:r>
              <a:rPr lang="ru-RU" sz="2800" dirty="0" smtClean="0"/>
              <a:t> по </a:t>
            </a:r>
            <a:r>
              <a:rPr lang="ru-RU" sz="2800" dirty="0" smtClean="0">
                <a:hlinkClick r:id="rId5" tooltip="8 декабря"/>
              </a:rPr>
              <a:t>8 декабря</a:t>
            </a:r>
            <a:r>
              <a:rPr lang="ru-RU" sz="2800" dirty="0" smtClean="0"/>
              <a:t>.</a:t>
            </a:r>
          </a:p>
          <a:p>
            <a:r>
              <a:rPr lang="ru-RU" sz="2800" dirty="0" smtClean="0"/>
              <a:t>Весна начинается в последней декаде марта. Лето длится 4,5 месяца и делится на три периода: «</a:t>
            </a:r>
            <a:r>
              <a:rPr lang="ru-RU" sz="2800" dirty="0" err="1" smtClean="0"/>
              <a:t>предлетье</a:t>
            </a:r>
            <a:r>
              <a:rPr lang="ru-RU" sz="2800" dirty="0" smtClean="0"/>
              <a:t>», «разгар» и «спад» лета. Осень начинается в середине сентября и продолжается до начала ноября. Зима начинается в первую декаду ноября.</a:t>
            </a:r>
          </a:p>
          <a:p>
            <a:pPr marL="0" indent="342900">
              <a:spcBef>
                <a:spcPts val="0"/>
              </a:spcBef>
            </a:pPr>
            <a:endParaRPr lang="ru-RU" sz="2800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1" descr="C:\Users\я\Desktop\БИОЛОГИЯ\7 класс\0_fa94_fa8e2050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725487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       </a:t>
            </a:r>
            <a:r>
              <a:rPr lang="ru-RU" b="1" dirty="0" err="1" smtClean="0">
                <a:solidFill>
                  <a:srgbClr val="C00000"/>
                </a:solidFill>
              </a:rPr>
              <a:t>Синквейн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600" y="1357298"/>
            <a:ext cx="695798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FF00"/>
                </a:solidFill>
              </a:rPr>
              <a:t>Степь</a:t>
            </a:r>
          </a:p>
          <a:p>
            <a:pPr algn="ctr"/>
            <a:r>
              <a:rPr lang="ru-RU" sz="4000" b="1" smtClean="0">
                <a:solidFill>
                  <a:srgbClr val="FFFF00"/>
                </a:solidFill>
              </a:rPr>
              <a:t>Привольная </a:t>
            </a:r>
            <a:r>
              <a:rPr lang="ru-RU" sz="4000" b="1" smtClean="0">
                <a:solidFill>
                  <a:srgbClr val="FFFF00"/>
                </a:solidFill>
              </a:rPr>
              <a:t> </a:t>
            </a:r>
            <a:r>
              <a:rPr lang="ru-RU" sz="4000" b="1" dirty="0" smtClean="0">
                <a:solidFill>
                  <a:srgbClr val="FFFF00"/>
                </a:solidFill>
              </a:rPr>
              <a:t>безбрежная</a:t>
            </a:r>
          </a:p>
          <a:p>
            <a:pPr algn="ctr"/>
            <a:r>
              <a:rPr lang="ru-RU" sz="4000" b="1" dirty="0" smtClean="0">
                <a:solidFill>
                  <a:srgbClr val="FFFF00"/>
                </a:solidFill>
              </a:rPr>
              <a:t>Зеленеет, дышит, манит.</a:t>
            </a:r>
          </a:p>
          <a:p>
            <a:pPr algn="ctr"/>
            <a:r>
              <a:rPr lang="ru-RU" sz="4000" b="1" dirty="0" smtClean="0">
                <a:solidFill>
                  <a:srgbClr val="FFFF00"/>
                </a:solidFill>
              </a:rPr>
              <a:t>Житница нашего края</a:t>
            </a:r>
          </a:p>
          <a:p>
            <a:pPr algn="ctr"/>
            <a:r>
              <a:rPr lang="ru-RU" sz="4000" b="1" dirty="0" smtClean="0">
                <a:solidFill>
                  <a:srgbClr val="FFFF00"/>
                </a:solidFill>
              </a:rPr>
              <a:t>Моя Родина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5" name="Рамка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1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Карта Саратовской области</a:t>
            </a:r>
            <a:endParaRPr lang="ru-RU" sz="4000" b="1" dirty="0">
              <a:solidFill>
                <a:srgbClr val="C00000"/>
              </a:solidFill>
            </a:endParaRPr>
          </a:p>
        </p:txBody>
      </p:sp>
      <p:pic>
        <p:nvPicPr>
          <p:cNvPr id="2049" name="Picture 1" descr="C:\Users\я\Desktop\БИОЛОГИЯ\7 класс\karta(1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14090"/>
            <a:ext cx="9144000" cy="584391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908720"/>
          </a:xfrm>
        </p:spPr>
        <p:txBody>
          <a:bodyPr/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1. </a:t>
            </a:r>
            <a:r>
              <a:rPr lang="ru-RU" sz="4000" b="1" i="1" dirty="0" smtClean="0">
                <a:solidFill>
                  <a:srgbClr val="C00000"/>
                </a:solidFill>
              </a:rPr>
              <a:t>Географическое  положение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36713"/>
            <a:ext cx="9144000" cy="1944216"/>
          </a:xfrm>
        </p:spPr>
        <p:txBody>
          <a:bodyPr/>
          <a:lstStyle/>
          <a:p>
            <a:pPr lvl="0"/>
            <a:r>
              <a:rPr lang="ru-RU" sz="2800" dirty="0" smtClean="0"/>
              <a:t>Саратовская область расположена в юго-восточной части Восточно-Европейской равнины на территории Нижнего Поволжья. Пограничными территориями являются: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539552" y="2852936"/>
            <a:ext cx="8964488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на юго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востоке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– государство Казахстан.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на севере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– Пензенская и Ульяновская области;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на северо-востоке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– Самарская область;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на востоке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– Оренбургская область;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на юге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– Волгоградская область;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на западе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– Воронежская  и Тамбовская области.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04664"/>
            <a:ext cx="9144000" cy="4525963"/>
          </a:xfrm>
        </p:spPr>
        <p:txBody>
          <a:bodyPr/>
          <a:lstStyle/>
          <a:p>
            <a:pPr marL="0" indent="342900">
              <a:spcBef>
                <a:spcPts val="0"/>
              </a:spcBef>
              <a:buNone/>
            </a:pPr>
            <a:r>
              <a:rPr lang="ru-RU" sz="2800" b="1" i="1" dirty="0" smtClean="0"/>
              <a:t>Река Волга </a:t>
            </a:r>
            <a:r>
              <a:rPr lang="ru-RU" sz="2800" dirty="0" smtClean="0"/>
              <a:t>делит область на две почти равные части. </a:t>
            </a:r>
          </a:p>
          <a:p>
            <a:pPr marL="0" indent="342900">
              <a:spcBef>
                <a:spcPts val="0"/>
              </a:spcBef>
              <a:buNone/>
            </a:pPr>
            <a:r>
              <a:rPr lang="ru-RU" sz="2800" dirty="0" smtClean="0"/>
              <a:t>Саратовская область занимает территорию размером </a:t>
            </a:r>
            <a:r>
              <a:rPr lang="ru-RU" sz="2800" b="1" i="1" dirty="0" smtClean="0"/>
              <a:t>100,2 тыс. км</a:t>
            </a:r>
            <a:r>
              <a:rPr lang="ru-RU" sz="2800" b="1" i="1" baseline="30000" dirty="0" smtClean="0"/>
              <a:t>2</a:t>
            </a:r>
            <a:r>
              <a:rPr lang="ru-RU" sz="2800" dirty="0" smtClean="0"/>
              <a:t>, в том числе в </a:t>
            </a:r>
            <a:r>
              <a:rPr lang="ru-RU" sz="2800" b="1" i="1" u="sng" dirty="0" smtClean="0"/>
              <a:t>Правобережье – 46 тыс. км</a:t>
            </a:r>
            <a:r>
              <a:rPr lang="ru-RU" sz="2800" b="1" i="1" u="sng" baseline="30000" dirty="0" smtClean="0"/>
              <a:t>2</a:t>
            </a:r>
            <a:r>
              <a:rPr lang="ru-RU" sz="2800" dirty="0" smtClean="0"/>
              <a:t>, в </a:t>
            </a:r>
            <a:r>
              <a:rPr lang="ru-RU" sz="2800" b="1" u="sng" dirty="0" smtClean="0"/>
              <a:t>Левобережье – 54,2 тыс. км</a:t>
            </a:r>
            <a:r>
              <a:rPr lang="ru-RU" sz="2800" b="1" u="sng" baseline="30000" dirty="0" smtClean="0"/>
              <a:t>2</a:t>
            </a:r>
            <a:r>
              <a:rPr lang="ru-RU" sz="2800" b="1" u="sng" dirty="0" smtClean="0"/>
              <a:t>. </a:t>
            </a:r>
          </a:p>
          <a:p>
            <a:pPr marL="0" indent="342900">
              <a:spcBef>
                <a:spcPts val="0"/>
              </a:spcBef>
              <a:buNone/>
            </a:pPr>
            <a:r>
              <a:rPr lang="ru-RU" sz="2800" dirty="0" smtClean="0"/>
              <a:t>Наибольшая протяженность области с запада на восток – 575 км, с севера на юг – 335 км.</a:t>
            </a:r>
          </a:p>
          <a:p>
            <a:pPr marL="0" indent="342900">
              <a:spcBef>
                <a:spcPts val="0"/>
              </a:spcBef>
              <a:buNone/>
            </a:pPr>
            <a:endParaRPr lang="ru-RU" sz="2800" dirty="0"/>
          </a:p>
        </p:txBody>
      </p:sp>
      <p:pic>
        <p:nvPicPr>
          <p:cNvPr id="31746" name="Picture 2" descr="http://fisherman.taba.ru/image/show_original/15268/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08037" y="3933056"/>
            <a:ext cx="4235963" cy="2924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1748" name="AutoShape 4" descr="http://www.organizmica.org/archive/604/pic-05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50" name="AutoShape 6" descr="http://www.organizmica.org/archive/604/pic-05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1754" name="Picture 10" descr="http://images.askmen.com/top_10/travel/1239043173_top-10-european-river-cruises_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933056"/>
            <a:ext cx="4067944" cy="2924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756" name="Picture 12" descr="http://photos.igougo.com/images/p41949-Saratov_Russia-Volga_Riv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3861048"/>
            <a:ext cx="4392488" cy="2996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752" name="Picture 8" descr="http://www.organizmica.org/archive/604/pic-05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ru-RU" sz="4000" b="1" i="1" dirty="0" smtClean="0">
                <a:solidFill>
                  <a:srgbClr val="C00000"/>
                </a:solidFill>
              </a:rPr>
              <a:t>2.Численность населения</a:t>
            </a:r>
            <a:r>
              <a:rPr lang="ru-RU" sz="4000" dirty="0" smtClean="0">
                <a:solidFill>
                  <a:srgbClr val="C00000"/>
                </a:solidFill>
              </a:rPr>
              <a:t> 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525963"/>
          </a:xfrm>
        </p:spPr>
        <p:txBody>
          <a:bodyPr/>
          <a:lstStyle/>
          <a:p>
            <a:pPr marL="514350" indent="-514350" algn="ctr">
              <a:buFont typeface="Arial" pitchFamily="34" charset="0"/>
              <a:buChar char="•"/>
            </a:pPr>
            <a:r>
              <a:rPr lang="ru-RU" dirty="0" smtClean="0"/>
              <a:t> 2607,4 тыс. человек</a:t>
            </a:r>
          </a:p>
          <a:p>
            <a:pPr marL="514350" indent="-514350">
              <a:buFont typeface="Arial" pitchFamily="34" charset="0"/>
              <a:buChar char="•"/>
            </a:pPr>
            <a:endParaRPr lang="ru-RU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http://www.keminfo.ru/image/upload/Lokucy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437112"/>
            <a:ext cx="3266727" cy="2098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i="1" dirty="0" smtClean="0">
                <a:solidFill>
                  <a:srgbClr val="C00000"/>
                </a:solidFill>
              </a:rPr>
              <a:t>3. Административный центр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40769"/>
            <a:ext cx="9144000" cy="1008112"/>
          </a:xfrm>
        </p:spPr>
        <p:txBody>
          <a:bodyPr/>
          <a:lstStyle/>
          <a:p>
            <a:pPr marL="0" indent="342900">
              <a:spcBef>
                <a:spcPts val="0"/>
              </a:spcBef>
            </a:pPr>
            <a:r>
              <a:rPr lang="ru-RU" sz="2800" dirty="0" smtClean="0"/>
              <a:t> г. Саратов, имеющий территорию 0,4 тыс. км</a:t>
            </a:r>
            <a:r>
              <a:rPr lang="ru-RU" sz="2800" baseline="30000" dirty="0" smtClean="0"/>
              <a:t>2</a:t>
            </a:r>
            <a:r>
              <a:rPr lang="ru-RU" sz="2800" dirty="0" smtClean="0"/>
              <a:t> и численность населения 864,6 тыс. человек.</a:t>
            </a:r>
          </a:p>
          <a:p>
            <a:pPr marL="0" indent="342900">
              <a:spcBef>
                <a:spcPts val="0"/>
              </a:spcBef>
            </a:pPr>
            <a:endParaRPr lang="ru-RU" sz="2800" dirty="0"/>
          </a:p>
        </p:txBody>
      </p:sp>
      <p:pic>
        <p:nvPicPr>
          <p:cNvPr id="29698" name="Picture 2" descr="http://i030.radikal.ru/0903/99/232d3ea62497.jpg"/>
          <p:cNvPicPr>
            <a:picLocks noChangeAspect="1" noChangeArrowheads="1"/>
          </p:cNvPicPr>
          <p:nvPr/>
        </p:nvPicPr>
        <p:blipFill>
          <a:blip r:embed="rId3" cstate="print"/>
          <a:srcRect b="9931"/>
          <a:stretch>
            <a:fillRect/>
          </a:stretch>
        </p:blipFill>
        <p:spPr bwMode="auto">
          <a:xfrm>
            <a:off x="5652120" y="4221088"/>
            <a:ext cx="3240360" cy="23348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702" name="Picture 6" descr="http://www.ansar.ru/uploads/imagesb/2010/02/d9a98c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2852936"/>
            <a:ext cx="3120347" cy="23402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9704" name="AutoShape 8" descr="http://www.7travel.ru/images/pictures/P1010023_2006121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06" name="AutoShape 10" descr="http://www.7travel.ru/images/pictures/P1010023_2006121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08" name="AutoShape 12" descr="http://www.kamenka-vrn.ru/images/nature/do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7" name="Rectangle 11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395536" y="332656"/>
            <a:ext cx="8229600" cy="490066"/>
          </a:xfrm>
        </p:spPr>
        <p:txBody>
          <a:bodyPr/>
          <a:lstStyle/>
          <a:p>
            <a:pPr algn="ctr"/>
            <a:r>
              <a:rPr lang="ru-RU" b="0" dirty="0" smtClean="0">
                <a:solidFill>
                  <a:srgbClr val="C00000"/>
                </a:solidFill>
                <a:effectLst/>
              </a:rPr>
              <a:t> Природные зоны</a:t>
            </a:r>
            <a:endParaRPr lang="ru-RU" b="0" dirty="0">
              <a:solidFill>
                <a:srgbClr val="C00000"/>
              </a:solidFill>
              <a:effectLst/>
            </a:endParaRPr>
          </a:p>
        </p:txBody>
      </p:sp>
      <p:sp>
        <p:nvSpPr>
          <p:cNvPr id="34832" name="Rectangle 16"/>
          <p:cNvSpPr>
            <a:spLocks noGrp="1" noRot="1" noChangeArrowheads="1"/>
          </p:cNvSpPr>
          <p:nvPr>
            <p:ph type="body" sz="half" idx="4294967295"/>
          </p:nvPr>
        </p:nvSpPr>
        <p:spPr>
          <a:xfrm>
            <a:off x="1907704" y="908720"/>
            <a:ext cx="4575175" cy="71438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b="1" dirty="0"/>
              <a:t>  </a:t>
            </a:r>
            <a:r>
              <a:rPr lang="ru-RU" b="1" dirty="0">
                <a:solidFill>
                  <a:schemeClr val="tx2"/>
                </a:solidFill>
              </a:rPr>
              <a:t>Степная-80%</a:t>
            </a:r>
          </a:p>
        </p:txBody>
      </p:sp>
      <p:sp>
        <p:nvSpPr>
          <p:cNvPr id="9" name="Рамка 8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29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2529" name="Picture 1" descr="C:\Users\я\Desktop\БИОЛОГИЯ\7 класс\80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84783"/>
            <a:ext cx="5292590" cy="35283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0" name="Picture 2" descr="C:\Users\я\Desktop\БИОЛОГИЯ\7 класс\степь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8137" y="3284984"/>
            <a:ext cx="4511915" cy="33857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1" name="Picture 3" descr="C:\Users\я\Desktop\БИОЛОГИЯ\7 класс\0_55399_9c338eb5_X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1700808"/>
            <a:ext cx="3028116" cy="4536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214291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Отличительные черты природы природных зон</a:t>
            </a:r>
            <a:endParaRPr lang="ru-RU" sz="3200" b="1" dirty="0">
              <a:solidFill>
                <a:srgbClr val="C0000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0" y="2204864"/>
          <a:ext cx="9144001" cy="3162926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1626698"/>
                <a:gridCol w="1848523"/>
                <a:gridCol w="1700641"/>
                <a:gridCol w="961232"/>
                <a:gridCol w="3006907"/>
              </a:tblGrid>
              <a:tr h="142556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C00000"/>
                          </a:solidFill>
                        </a:rPr>
                        <a:t>Природная зона</a:t>
                      </a:r>
                      <a:endParaRPr lang="ru-RU" sz="16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err="1" smtClean="0">
                          <a:solidFill>
                            <a:srgbClr val="C00000"/>
                          </a:solidFill>
                        </a:rPr>
                        <a:t>Местоположе-ние</a:t>
                      </a:r>
                      <a:r>
                        <a:rPr lang="ru-RU" sz="160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endParaRPr lang="ru-RU" sz="16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err="1" smtClean="0">
                          <a:solidFill>
                            <a:srgbClr val="C00000"/>
                          </a:solidFill>
                        </a:rPr>
                        <a:t>Среднегодо-вая</a:t>
                      </a:r>
                      <a:r>
                        <a:rPr lang="ru-RU" sz="1600" dirty="0" smtClean="0">
                          <a:solidFill>
                            <a:srgbClr val="C00000"/>
                          </a:solidFill>
                        </a:rPr>
                        <a:t> температура воздуха</a:t>
                      </a:r>
                      <a:r>
                        <a:rPr lang="ru-RU" sz="1600" baseline="0" dirty="0" smtClean="0">
                          <a:solidFill>
                            <a:srgbClr val="C00000"/>
                          </a:solidFill>
                        </a:rPr>
                        <a:t> по сезонам, °С</a:t>
                      </a:r>
                      <a:endParaRPr lang="ru-RU" sz="16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C00000"/>
                          </a:solidFill>
                        </a:rPr>
                        <a:t>Кол-во 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rgbClr val="C00000"/>
                          </a:solidFill>
                        </a:rPr>
                        <a:t>осадков, мм</a:t>
                      </a:r>
                      <a:endParaRPr lang="ru-RU" sz="16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C00000"/>
                          </a:solidFill>
                        </a:rPr>
                        <a:t>Типичные представители</a:t>
                      </a:r>
                      <a:r>
                        <a:rPr lang="ru-RU" sz="1600" baseline="0" dirty="0" smtClean="0">
                          <a:solidFill>
                            <a:srgbClr val="C00000"/>
                          </a:solidFill>
                        </a:rPr>
                        <a:t> животного и растительного мира.</a:t>
                      </a:r>
                      <a:endParaRPr lang="ru-RU" sz="16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593396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Степная</a:t>
                      </a:r>
                      <a:endParaRPr lang="ru-RU" sz="18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Окско-Донская равнина, Приволжская </a:t>
                      </a:r>
                      <a:r>
                        <a:rPr lang="ru-RU" sz="1800" dirty="0" err="1" smtClean="0"/>
                        <a:t>возвышен-ность</a:t>
                      </a:r>
                      <a:endParaRPr lang="ru-RU" sz="18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Лето-23°-25°С</a:t>
                      </a:r>
                    </a:p>
                    <a:p>
                      <a:pPr algn="ctr"/>
                      <a:r>
                        <a:rPr lang="ru-RU" sz="1800" dirty="0" smtClean="0"/>
                        <a:t>Зима- -13°С-14°С</a:t>
                      </a:r>
                    </a:p>
                    <a:p>
                      <a:pPr algn="ctr"/>
                      <a:endParaRPr lang="ru-RU" sz="18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450-300</a:t>
                      </a:r>
                      <a:endParaRPr lang="ru-RU" sz="18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Астрагал, ковыль, мятлик,</a:t>
                      </a:r>
                      <a:r>
                        <a:rPr lang="ru-RU" sz="1800" baseline="0" dirty="0" smtClean="0"/>
                        <a:t> пырей, тюльпан; корсак, норка, хорек, косуля, суслик, тушканчик; жаворонок, коршун, сокол.</a:t>
                      </a:r>
                      <a:endParaRPr lang="ru-RU" sz="18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4818" name="AutoShape 2" descr="http://www.kamenka-vrn.ru/images/nature/do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4820" name="AutoShape 4" descr="http://www.kamenka-vrn.ru/images/nature/do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4822" name="AutoShape 6" descr="http://www.kamenka-vrn.ru/images/nature/do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4823" name="Picture 7" descr="C:\Users\я\Desktop\БИОЛОГИЯ\7 класс\d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00808"/>
            <a:ext cx="9144000" cy="4647304"/>
          </a:xfrm>
          <a:prstGeom prst="rect">
            <a:avLst/>
          </a:prstGeom>
          <a:noFill/>
        </p:spPr>
      </p:pic>
      <p:pic>
        <p:nvPicPr>
          <p:cNvPr id="34825" name="Picture 9" descr="http://img-2007-10.photosight.ru/20/23675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12776"/>
            <a:ext cx="9144000" cy="544522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20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Тема20</Template>
  <TotalTime>239</TotalTime>
  <Words>579</Words>
  <Application>Microsoft Office PowerPoint</Application>
  <PresentationFormat>Экран (4:3)</PresentationFormat>
  <Paragraphs>109</Paragraphs>
  <Slides>24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Тема20</vt:lpstr>
      <vt:lpstr>Природно-географическая характеристика Саратовской области.  Характеристика природных сообществ. </vt:lpstr>
      <vt:lpstr>Слайд 2</vt:lpstr>
      <vt:lpstr>Карта Саратовской области</vt:lpstr>
      <vt:lpstr>1. Географическое  положение</vt:lpstr>
      <vt:lpstr>Слайд 5</vt:lpstr>
      <vt:lpstr>2.Численность населения </vt:lpstr>
      <vt:lpstr>3. Административный центр</vt:lpstr>
      <vt:lpstr> Природные зоны</vt:lpstr>
      <vt:lpstr>Слайд 9</vt:lpstr>
      <vt:lpstr>Причины образования</vt:lpstr>
      <vt:lpstr> Природные зоны</vt:lpstr>
      <vt:lpstr>Слайд 12</vt:lpstr>
      <vt:lpstr>    Причины образования зоны</vt:lpstr>
      <vt:lpstr> Природные зоны</vt:lpstr>
      <vt:lpstr>Слайд 15</vt:lpstr>
      <vt:lpstr>Причины образования</vt:lpstr>
      <vt:lpstr>5. Рельеф</vt:lpstr>
      <vt:lpstr>5. Рельеф</vt:lpstr>
      <vt:lpstr>5. Рельеф</vt:lpstr>
      <vt:lpstr>6. Полезные ископаемые </vt:lpstr>
      <vt:lpstr>7. Климат </vt:lpstr>
      <vt:lpstr>7. Климат </vt:lpstr>
      <vt:lpstr>7. Климат </vt:lpstr>
      <vt:lpstr>       Синквейн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Природно-географическая характеристика Саратовской области.  Характеристика природных сообществ. </dc:title>
  <dc:creator>Олеся</dc:creator>
  <cp:lastModifiedBy>я</cp:lastModifiedBy>
  <cp:revision>27</cp:revision>
  <dcterms:created xsi:type="dcterms:W3CDTF">2012-10-11T15:17:17Z</dcterms:created>
  <dcterms:modified xsi:type="dcterms:W3CDTF">2012-11-04T07:30:10Z</dcterms:modified>
</cp:coreProperties>
</file>