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60" r:id="rId6"/>
    <p:sldId id="264" r:id="rId7"/>
    <p:sldId id="259" r:id="rId8"/>
    <p:sldId id="261" r:id="rId9"/>
    <p:sldId id="262" r:id="rId10"/>
    <p:sldId id="263" r:id="rId11"/>
    <p:sldId id="265" r:id="rId12"/>
    <p:sldId id="269" r:id="rId1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43" autoAdjust="0"/>
    <p:restoredTop sz="94652" autoAdjust="0"/>
  </p:normalViewPr>
  <p:slideViewPr>
    <p:cSldViewPr>
      <p:cViewPr varScale="1">
        <p:scale>
          <a:sx n="82" d="100"/>
          <a:sy n="82" d="100"/>
        </p:scale>
        <p:origin x="-1331"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EFA84D2E-6347-41A6-8CCD-F82FA2122EA4}" type="slidenum">
              <a:rPr lang="es-ES"/>
              <a:pPr/>
              <a:t>‹#›</a:t>
            </a:fld>
            <a:endParaRPr lang="es-ES"/>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48741BE5-FAC6-4874-A94F-85458DE830B7}" type="slidenum">
              <a:rPr lang="es-ES"/>
              <a:pPr/>
              <a:t>‹#›</a:t>
            </a:fld>
            <a:endParaRPr lang="es-ES"/>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2CDD4A36-4260-4B98-8984-5156AE09848E}" type="slidenum">
              <a:rPr lang="es-ES"/>
              <a:pPr/>
              <a:t>‹#›</a:t>
            </a:fld>
            <a:endParaRPr lang="es-ES"/>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E7C85CCE-79AC-4C90-AC85-24B17B13992B}" type="slidenum">
              <a:rPr lang="es-ES"/>
              <a:pPr/>
              <a:t>‹#›</a:t>
            </a:fld>
            <a:endParaRPr lang="es-ES"/>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299A276A-45AA-4CD6-8714-08C9BC9F7BF2}" type="slidenum">
              <a:rPr lang="es-ES"/>
              <a:pPr/>
              <a:t>‹#›</a:t>
            </a:fld>
            <a:endParaRPr lang="es-ES"/>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s-ES"/>
          </a:p>
        </p:txBody>
      </p:sp>
      <p:sp>
        <p:nvSpPr>
          <p:cNvPr id="6" name="Нижний колонтитул 5"/>
          <p:cNvSpPr>
            <a:spLocks noGrp="1"/>
          </p:cNvSpPr>
          <p:nvPr>
            <p:ph type="ftr" sz="quarter" idx="11"/>
          </p:nvPr>
        </p:nvSpPr>
        <p:spPr/>
        <p:txBody>
          <a:bodyPr/>
          <a:lstStyle>
            <a:lvl1pPr>
              <a:defRPr/>
            </a:lvl1pPr>
          </a:lstStyle>
          <a:p>
            <a:endParaRPr lang="es-ES"/>
          </a:p>
        </p:txBody>
      </p:sp>
      <p:sp>
        <p:nvSpPr>
          <p:cNvPr id="7" name="Номер слайда 6"/>
          <p:cNvSpPr>
            <a:spLocks noGrp="1"/>
          </p:cNvSpPr>
          <p:nvPr>
            <p:ph type="sldNum" sz="quarter" idx="12"/>
          </p:nvPr>
        </p:nvSpPr>
        <p:spPr/>
        <p:txBody>
          <a:bodyPr/>
          <a:lstStyle>
            <a:lvl1pPr>
              <a:defRPr/>
            </a:lvl1pPr>
          </a:lstStyle>
          <a:p>
            <a:fld id="{0088F08E-DC05-417F-8AD0-CF8AF1B7B1F3}" type="slidenum">
              <a:rPr lang="es-ES"/>
              <a:pPr/>
              <a:t>‹#›</a:t>
            </a:fld>
            <a:endParaRPr lang="es-ES"/>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s-ES"/>
          </a:p>
        </p:txBody>
      </p:sp>
      <p:sp>
        <p:nvSpPr>
          <p:cNvPr id="8" name="Нижний колонтитул 7"/>
          <p:cNvSpPr>
            <a:spLocks noGrp="1"/>
          </p:cNvSpPr>
          <p:nvPr>
            <p:ph type="ftr" sz="quarter" idx="11"/>
          </p:nvPr>
        </p:nvSpPr>
        <p:spPr/>
        <p:txBody>
          <a:bodyPr/>
          <a:lstStyle>
            <a:lvl1pPr>
              <a:defRPr/>
            </a:lvl1pPr>
          </a:lstStyle>
          <a:p>
            <a:endParaRPr lang="es-ES"/>
          </a:p>
        </p:txBody>
      </p:sp>
      <p:sp>
        <p:nvSpPr>
          <p:cNvPr id="9" name="Номер слайда 8"/>
          <p:cNvSpPr>
            <a:spLocks noGrp="1"/>
          </p:cNvSpPr>
          <p:nvPr>
            <p:ph type="sldNum" sz="quarter" idx="12"/>
          </p:nvPr>
        </p:nvSpPr>
        <p:spPr/>
        <p:txBody>
          <a:bodyPr/>
          <a:lstStyle>
            <a:lvl1pPr>
              <a:defRPr/>
            </a:lvl1pPr>
          </a:lstStyle>
          <a:p>
            <a:fld id="{C91BDA4A-E9A1-4889-A6C0-0710C3E10E7A}" type="slidenum">
              <a:rPr lang="es-ES"/>
              <a:pPr/>
              <a:t>‹#›</a:t>
            </a:fld>
            <a:endParaRPr lang="es-ES"/>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s-ES"/>
          </a:p>
        </p:txBody>
      </p:sp>
      <p:sp>
        <p:nvSpPr>
          <p:cNvPr id="4" name="Нижний колонтитул 3"/>
          <p:cNvSpPr>
            <a:spLocks noGrp="1"/>
          </p:cNvSpPr>
          <p:nvPr>
            <p:ph type="ftr" sz="quarter" idx="11"/>
          </p:nvPr>
        </p:nvSpPr>
        <p:spPr/>
        <p:txBody>
          <a:bodyPr/>
          <a:lstStyle>
            <a:lvl1pPr>
              <a:defRPr/>
            </a:lvl1pPr>
          </a:lstStyle>
          <a:p>
            <a:endParaRPr lang="es-ES"/>
          </a:p>
        </p:txBody>
      </p:sp>
      <p:sp>
        <p:nvSpPr>
          <p:cNvPr id="5" name="Номер слайда 4"/>
          <p:cNvSpPr>
            <a:spLocks noGrp="1"/>
          </p:cNvSpPr>
          <p:nvPr>
            <p:ph type="sldNum" sz="quarter" idx="12"/>
          </p:nvPr>
        </p:nvSpPr>
        <p:spPr/>
        <p:txBody>
          <a:bodyPr/>
          <a:lstStyle>
            <a:lvl1pPr>
              <a:defRPr/>
            </a:lvl1pPr>
          </a:lstStyle>
          <a:p>
            <a:fld id="{73351931-85D3-42AD-BF3C-2727B0870172}" type="slidenum">
              <a:rPr lang="es-ES"/>
              <a:pPr/>
              <a:t>‹#›</a:t>
            </a:fld>
            <a:endParaRPr lang="es-ES"/>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s-ES"/>
          </a:p>
        </p:txBody>
      </p:sp>
      <p:sp>
        <p:nvSpPr>
          <p:cNvPr id="3" name="Нижний колонтитул 2"/>
          <p:cNvSpPr>
            <a:spLocks noGrp="1"/>
          </p:cNvSpPr>
          <p:nvPr>
            <p:ph type="ftr" sz="quarter" idx="11"/>
          </p:nvPr>
        </p:nvSpPr>
        <p:spPr/>
        <p:txBody>
          <a:bodyPr/>
          <a:lstStyle>
            <a:lvl1pPr>
              <a:defRPr/>
            </a:lvl1pPr>
          </a:lstStyle>
          <a:p>
            <a:endParaRPr lang="es-ES"/>
          </a:p>
        </p:txBody>
      </p:sp>
      <p:sp>
        <p:nvSpPr>
          <p:cNvPr id="4" name="Номер слайда 3"/>
          <p:cNvSpPr>
            <a:spLocks noGrp="1"/>
          </p:cNvSpPr>
          <p:nvPr>
            <p:ph type="sldNum" sz="quarter" idx="12"/>
          </p:nvPr>
        </p:nvSpPr>
        <p:spPr/>
        <p:txBody>
          <a:bodyPr/>
          <a:lstStyle>
            <a:lvl1pPr>
              <a:defRPr/>
            </a:lvl1pPr>
          </a:lstStyle>
          <a:p>
            <a:fld id="{FBEF1195-CB64-4A29-9C94-6AD18B8288ED}" type="slidenum">
              <a:rPr lang="es-ES"/>
              <a:pPr/>
              <a:t>‹#›</a:t>
            </a:fld>
            <a:endParaRPr lang="es-ES"/>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s-ES"/>
          </a:p>
        </p:txBody>
      </p:sp>
      <p:sp>
        <p:nvSpPr>
          <p:cNvPr id="6" name="Нижний колонтитул 5"/>
          <p:cNvSpPr>
            <a:spLocks noGrp="1"/>
          </p:cNvSpPr>
          <p:nvPr>
            <p:ph type="ftr" sz="quarter" idx="11"/>
          </p:nvPr>
        </p:nvSpPr>
        <p:spPr/>
        <p:txBody>
          <a:bodyPr/>
          <a:lstStyle>
            <a:lvl1pPr>
              <a:defRPr/>
            </a:lvl1pPr>
          </a:lstStyle>
          <a:p>
            <a:endParaRPr lang="es-ES"/>
          </a:p>
        </p:txBody>
      </p:sp>
      <p:sp>
        <p:nvSpPr>
          <p:cNvPr id="7" name="Номер слайда 6"/>
          <p:cNvSpPr>
            <a:spLocks noGrp="1"/>
          </p:cNvSpPr>
          <p:nvPr>
            <p:ph type="sldNum" sz="quarter" idx="12"/>
          </p:nvPr>
        </p:nvSpPr>
        <p:spPr/>
        <p:txBody>
          <a:bodyPr/>
          <a:lstStyle>
            <a:lvl1pPr>
              <a:defRPr/>
            </a:lvl1pPr>
          </a:lstStyle>
          <a:p>
            <a:fld id="{CC5413F9-43D4-4F3F-B0BD-ED398C166B89}" type="slidenum">
              <a:rPr lang="es-ES"/>
              <a:pPr/>
              <a:t>‹#›</a:t>
            </a:fld>
            <a:endParaRPr lang="es-ES"/>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s-ES"/>
          </a:p>
        </p:txBody>
      </p:sp>
      <p:sp>
        <p:nvSpPr>
          <p:cNvPr id="6" name="Нижний колонтитул 5"/>
          <p:cNvSpPr>
            <a:spLocks noGrp="1"/>
          </p:cNvSpPr>
          <p:nvPr>
            <p:ph type="ftr" sz="quarter" idx="11"/>
          </p:nvPr>
        </p:nvSpPr>
        <p:spPr/>
        <p:txBody>
          <a:bodyPr/>
          <a:lstStyle>
            <a:lvl1pPr>
              <a:defRPr/>
            </a:lvl1pPr>
          </a:lstStyle>
          <a:p>
            <a:endParaRPr lang="es-ES"/>
          </a:p>
        </p:txBody>
      </p:sp>
      <p:sp>
        <p:nvSpPr>
          <p:cNvPr id="7" name="Номер слайда 6"/>
          <p:cNvSpPr>
            <a:spLocks noGrp="1"/>
          </p:cNvSpPr>
          <p:nvPr>
            <p:ph type="sldNum" sz="quarter" idx="12"/>
          </p:nvPr>
        </p:nvSpPr>
        <p:spPr/>
        <p:txBody>
          <a:bodyPr/>
          <a:lstStyle>
            <a:lvl1pPr>
              <a:defRPr/>
            </a:lvl1pPr>
          </a:lstStyle>
          <a:p>
            <a:fld id="{ABFCC6C7-AC02-43E1-BB3C-CA33CDAA622F}" type="slidenum">
              <a:rPr lang="es-ES"/>
              <a:pPr/>
              <a:t>‹#›</a:t>
            </a:fld>
            <a:endParaRPr lang="es-ES"/>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7DB0F23-62DC-4D18-9B27-ABAA9B5A623B}"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 name="Rectangle 25"/>
          <p:cNvSpPr>
            <a:spLocks noGrp="1" noChangeArrowheads="1"/>
          </p:cNvSpPr>
          <p:nvPr>
            <p:ph type="ctrTitle"/>
          </p:nvPr>
        </p:nvSpPr>
        <p:spPr>
          <a:xfrm>
            <a:off x="513955" y="1340768"/>
            <a:ext cx="7889530" cy="2016224"/>
          </a:xfrm>
        </p:spPr>
        <p:txBody>
          <a:bodyPr/>
          <a:lstStyle/>
          <a:p>
            <a:pPr>
              <a:lnSpc>
                <a:spcPct val="115000"/>
              </a:lnSpc>
              <a:spcAft>
                <a:spcPts val="0"/>
              </a:spcAft>
            </a:pPr>
            <a:r>
              <a:rPr lang="ru-RU" sz="5400" b="1" dirty="0" smtClean="0">
                <a:ln w="12700">
                  <a:solidFill>
                    <a:srgbClr val="7030A0"/>
                  </a:solidFill>
                </a:ln>
                <a:solidFill>
                  <a:srgbClr val="FFC000"/>
                </a:solidFill>
                <a:latin typeface="Times New Roman"/>
                <a:ea typeface="Calibri"/>
                <a:cs typeface="Times New Roman"/>
              </a:rPr>
              <a:t>Формы</a:t>
            </a:r>
            <a:r>
              <a:rPr lang="ru-RU" sz="5400" b="1" dirty="0" smtClean="0">
                <a:ln w="12700">
                  <a:solidFill>
                    <a:srgbClr val="7030A0"/>
                  </a:solidFill>
                </a:ln>
                <a:solidFill>
                  <a:srgbClr val="FFC000"/>
                </a:solidFill>
                <a:latin typeface="Algerian"/>
                <a:ea typeface="Calibri"/>
              </a:rPr>
              <a:t> </a:t>
            </a:r>
            <a:r>
              <a:rPr lang="ru-RU" sz="5400" b="1" dirty="0">
                <a:ln w="12700">
                  <a:solidFill>
                    <a:srgbClr val="7030A0"/>
                  </a:solidFill>
                </a:ln>
                <a:solidFill>
                  <a:srgbClr val="FFC000"/>
                </a:solidFill>
                <a:latin typeface="Times New Roman"/>
                <a:ea typeface="Calibri"/>
                <a:cs typeface="Times New Roman"/>
              </a:rPr>
              <a:t>и</a:t>
            </a:r>
            <a:r>
              <a:rPr lang="ru-RU" sz="5400" b="1" dirty="0">
                <a:ln w="12700">
                  <a:solidFill>
                    <a:srgbClr val="7030A0"/>
                  </a:solidFill>
                </a:ln>
                <a:solidFill>
                  <a:srgbClr val="FFC000"/>
                </a:solidFill>
                <a:latin typeface="Algerian"/>
                <a:ea typeface="Calibri"/>
              </a:rPr>
              <a:t> </a:t>
            </a:r>
            <a:r>
              <a:rPr lang="ru-RU" sz="5400" b="1" dirty="0">
                <a:ln w="12700">
                  <a:solidFill>
                    <a:srgbClr val="7030A0"/>
                  </a:solidFill>
                </a:ln>
                <a:solidFill>
                  <a:srgbClr val="FFC000"/>
                </a:solidFill>
                <a:latin typeface="Times New Roman"/>
                <a:ea typeface="Calibri"/>
                <a:cs typeface="Times New Roman"/>
              </a:rPr>
              <a:t>методы</a:t>
            </a:r>
            <a:r>
              <a:rPr lang="ru-RU" sz="5400" b="1" dirty="0">
                <a:ln w="12700">
                  <a:solidFill>
                    <a:srgbClr val="7030A0"/>
                  </a:solidFill>
                </a:ln>
                <a:solidFill>
                  <a:srgbClr val="FFC000"/>
                </a:solidFill>
                <a:latin typeface="Calibri"/>
                <a:ea typeface="Calibri"/>
                <a:cs typeface="Times New Roman"/>
              </a:rPr>
              <a:t/>
            </a:r>
            <a:br>
              <a:rPr lang="ru-RU" sz="5400" b="1" dirty="0">
                <a:ln w="12700">
                  <a:solidFill>
                    <a:srgbClr val="7030A0"/>
                  </a:solidFill>
                </a:ln>
                <a:solidFill>
                  <a:srgbClr val="FFC000"/>
                </a:solidFill>
                <a:latin typeface="Calibri"/>
                <a:ea typeface="Calibri"/>
                <a:cs typeface="Times New Roman"/>
              </a:rPr>
            </a:br>
            <a:r>
              <a:rPr lang="ru-RU" sz="5400" b="1" dirty="0">
                <a:ln w="12700">
                  <a:solidFill>
                    <a:srgbClr val="7030A0"/>
                  </a:solidFill>
                </a:ln>
                <a:solidFill>
                  <a:srgbClr val="FFC000"/>
                </a:solidFill>
                <a:latin typeface="Algerian"/>
                <a:ea typeface="Calibri"/>
              </a:rPr>
              <a:t> </a:t>
            </a:r>
            <a:r>
              <a:rPr lang="ru-RU" sz="5400" b="1" dirty="0">
                <a:ln w="12700">
                  <a:solidFill>
                    <a:srgbClr val="7030A0"/>
                  </a:solidFill>
                </a:ln>
                <a:solidFill>
                  <a:srgbClr val="FFC000"/>
                </a:solidFill>
                <a:latin typeface="Times New Roman"/>
                <a:ea typeface="Calibri"/>
                <a:cs typeface="Times New Roman"/>
              </a:rPr>
              <a:t>развития</a:t>
            </a:r>
            <a:r>
              <a:rPr lang="ru-RU" sz="5400" b="1" dirty="0">
                <a:ln w="12700">
                  <a:solidFill>
                    <a:srgbClr val="7030A0"/>
                  </a:solidFill>
                </a:ln>
                <a:solidFill>
                  <a:srgbClr val="FFC000"/>
                </a:solidFill>
                <a:latin typeface="Algerian"/>
                <a:ea typeface="Calibri"/>
              </a:rPr>
              <a:t> </a:t>
            </a:r>
            <a:r>
              <a:rPr lang="ru-RU" sz="5400" b="1" dirty="0">
                <a:ln w="12700">
                  <a:solidFill>
                    <a:srgbClr val="7030A0"/>
                  </a:solidFill>
                </a:ln>
                <a:solidFill>
                  <a:srgbClr val="FFC000"/>
                </a:solidFill>
                <a:latin typeface="Times New Roman"/>
                <a:ea typeface="Calibri"/>
                <a:cs typeface="Times New Roman"/>
              </a:rPr>
              <a:t>когнитивных</a:t>
            </a:r>
            <a:r>
              <a:rPr lang="ru-RU" sz="5400" b="1" dirty="0">
                <a:ln w="12700">
                  <a:solidFill>
                    <a:srgbClr val="7030A0"/>
                  </a:solidFill>
                </a:ln>
                <a:solidFill>
                  <a:srgbClr val="FFC000"/>
                </a:solidFill>
                <a:latin typeface="Algerian"/>
                <a:ea typeface="Calibri"/>
              </a:rPr>
              <a:t> </a:t>
            </a:r>
            <a:r>
              <a:rPr lang="ru-RU" sz="5400" b="1" dirty="0">
                <a:ln w="12700">
                  <a:solidFill>
                    <a:srgbClr val="7030A0"/>
                  </a:solidFill>
                </a:ln>
                <a:solidFill>
                  <a:srgbClr val="FFC000"/>
                </a:solidFill>
                <a:latin typeface="Times New Roman"/>
                <a:ea typeface="Calibri"/>
                <a:cs typeface="Times New Roman"/>
              </a:rPr>
              <a:t>функций</a:t>
            </a:r>
            <a:r>
              <a:rPr lang="ru-RU" sz="2400" dirty="0">
                <a:solidFill>
                  <a:srgbClr val="FFC000"/>
                </a:solidFill>
                <a:latin typeface="Calibri"/>
                <a:ea typeface="Calibri"/>
                <a:cs typeface="Times New Roman"/>
              </a:rPr>
              <a:t/>
            </a:r>
            <a:br>
              <a:rPr lang="ru-RU" sz="2400" dirty="0">
                <a:solidFill>
                  <a:srgbClr val="FFC000"/>
                </a:solidFill>
                <a:latin typeface="Calibri"/>
                <a:ea typeface="Calibri"/>
                <a:cs typeface="Times New Roman"/>
              </a:rPr>
            </a:br>
            <a:endParaRPr lang="es-ES" sz="6600" b="1" dirty="0">
              <a:solidFill>
                <a:srgbClr val="FFC000"/>
              </a:solidFill>
            </a:endParaRPr>
          </a:p>
        </p:txBody>
      </p:sp>
      <p:sp>
        <p:nvSpPr>
          <p:cNvPr id="2077" name="Rectangle 29"/>
          <p:cNvSpPr>
            <a:spLocks noGrp="1" noChangeArrowheads="1"/>
          </p:cNvSpPr>
          <p:nvPr>
            <p:ph type="subTitle" idx="1"/>
          </p:nvPr>
        </p:nvSpPr>
        <p:spPr>
          <a:xfrm>
            <a:off x="2555776" y="4221088"/>
            <a:ext cx="6400800" cy="1752600"/>
          </a:xfrm>
        </p:spPr>
        <p:txBody>
          <a:bodyPr/>
          <a:lstStyle/>
          <a:p>
            <a:r>
              <a:rPr lang="ru-RU" sz="2000" b="1" dirty="0" smtClean="0">
                <a:solidFill>
                  <a:srgbClr val="7030A0"/>
                </a:solidFill>
              </a:rPr>
              <a:t>Презентацию подготовила учитель математики ГБС(К)ОУ школа № 26</a:t>
            </a:r>
          </a:p>
          <a:p>
            <a:r>
              <a:rPr lang="ru-RU" sz="2000" b="1" dirty="0" smtClean="0">
                <a:solidFill>
                  <a:srgbClr val="7030A0"/>
                </a:solidFill>
              </a:rPr>
              <a:t>СТОЯНОВСКАЯ ЛЮДМИЛА ИВАНОВНА  </a:t>
            </a:r>
            <a:endParaRPr lang="ru-RU" sz="2000" b="1" dirty="0">
              <a:solidFill>
                <a:srgbClr val="7030A0"/>
              </a:solidFill>
            </a:endParaRPr>
          </a:p>
        </p:txBody>
      </p:sp>
      <p:sp>
        <p:nvSpPr>
          <p:cNvPr id="6" name="Багетная рамка 5"/>
          <p:cNvSpPr/>
          <p:nvPr/>
        </p:nvSpPr>
        <p:spPr>
          <a:xfrm>
            <a:off x="7643802" y="6643686"/>
            <a:ext cx="1500198" cy="21431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Prezentacii.com</a:t>
            </a:r>
            <a:endParaRPr lang="ru-RU" sz="1400"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073"/>
                                        </p:tgtEl>
                                        <p:attrNameLst>
                                          <p:attrName>style.visibility</p:attrName>
                                        </p:attrNameLst>
                                      </p:cBhvr>
                                      <p:to>
                                        <p:strVal val="visible"/>
                                      </p:to>
                                    </p:set>
                                    <p:animEffect transition="in" filter="fade">
                                      <p:cBhvr>
                                        <p:cTn id="7" dur="1000"/>
                                        <p:tgtEl>
                                          <p:spTgt spid="2073"/>
                                        </p:tgtEl>
                                      </p:cBhvr>
                                    </p:animEffect>
                                    <p:anim calcmode="lin" valueType="num">
                                      <p:cBhvr>
                                        <p:cTn id="8" dur="1000" fill="hold"/>
                                        <p:tgtEl>
                                          <p:spTgt spid="2073"/>
                                        </p:tgtEl>
                                        <p:attrNameLst>
                                          <p:attrName>ppt_x</p:attrName>
                                        </p:attrNameLst>
                                      </p:cBhvr>
                                      <p:tavLst>
                                        <p:tav tm="0">
                                          <p:val>
                                            <p:strVal val="#ppt_x"/>
                                          </p:val>
                                        </p:tav>
                                        <p:tav tm="100000">
                                          <p:val>
                                            <p:strVal val="#ppt_x"/>
                                          </p:val>
                                        </p:tav>
                                      </p:tavLst>
                                    </p:anim>
                                    <p:anim calcmode="lin" valueType="num">
                                      <p:cBhvr>
                                        <p:cTn id="9" dur="900" decel="100000" fill="hold"/>
                                        <p:tgtEl>
                                          <p:spTgt spid="207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7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77">
                                            <p:txEl>
                                              <p:pRg st="0" end="0"/>
                                            </p:txEl>
                                          </p:spTgt>
                                        </p:tgtEl>
                                        <p:attrNameLst>
                                          <p:attrName>style.visibility</p:attrName>
                                        </p:attrNameLst>
                                      </p:cBhvr>
                                      <p:to>
                                        <p:strVal val="visible"/>
                                      </p:to>
                                    </p:set>
                                    <p:animEffect transition="in" filter="fade">
                                      <p:cBhvr>
                                        <p:cTn id="15" dur="500"/>
                                        <p:tgtEl>
                                          <p:spTgt spid="207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77">
                                            <p:txEl>
                                              <p:pRg st="1" end="1"/>
                                            </p:txEl>
                                          </p:spTgt>
                                        </p:tgtEl>
                                        <p:attrNameLst>
                                          <p:attrName>style.visibility</p:attrName>
                                        </p:attrNameLst>
                                      </p:cBhvr>
                                      <p:to>
                                        <p:strVal val="visible"/>
                                      </p:to>
                                    </p:set>
                                    <p:animEffect transition="in" filter="fade">
                                      <p:cBhvr>
                                        <p:cTn id="20" dur="500"/>
                                        <p:tgtEl>
                                          <p:spTgt spid="207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 grpId="0"/>
      <p:bldP spid="207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ru-RU" sz="2400" b="1" dirty="0">
                <a:solidFill>
                  <a:srgbClr val="7030A0"/>
                </a:solidFill>
                <a:ea typeface="Times New Roman"/>
              </a:rPr>
              <a:t>Упражнение "Найди отличие</a:t>
            </a:r>
            <a:r>
              <a:rPr lang="ru-RU" sz="2400" b="1" dirty="0" smtClean="0">
                <a:solidFill>
                  <a:srgbClr val="7030A0"/>
                </a:solidFill>
                <a:ea typeface="Times New Roman"/>
              </a:rPr>
              <a:t>".</a:t>
            </a:r>
            <a:r>
              <a:rPr lang="ru-RU" sz="1600" b="1" dirty="0" smtClean="0">
                <a:solidFill>
                  <a:srgbClr val="7030A0"/>
                </a:solidFill>
                <a:ea typeface="Times New Roman"/>
              </a:rPr>
              <a:t> (развитие навыка переключения внимания)</a:t>
            </a:r>
            <a:r>
              <a:rPr lang="ru-RU" sz="2400" b="1" dirty="0">
                <a:solidFill>
                  <a:srgbClr val="660066"/>
                </a:solidFill>
                <a:ea typeface="Times New Roman"/>
              </a:rPr>
              <a:t/>
            </a:r>
            <a:br>
              <a:rPr lang="ru-RU" sz="2400" b="1" dirty="0">
                <a:solidFill>
                  <a:srgbClr val="660066"/>
                </a:solidFill>
                <a:ea typeface="Times New Roman"/>
              </a:rPr>
            </a:br>
            <a:endParaRPr lang="ru-RU" dirty="0"/>
          </a:p>
        </p:txBody>
      </p:sp>
      <p:sp>
        <p:nvSpPr>
          <p:cNvPr id="3" name="Объект 2"/>
          <p:cNvSpPr>
            <a:spLocks noGrp="1"/>
          </p:cNvSpPr>
          <p:nvPr>
            <p:ph sz="half" idx="1"/>
          </p:nvPr>
        </p:nvSpPr>
        <p:spPr>
          <a:xfrm>
            <a:off x="467544" y="908720"/>
            <a:ext cx="4536504" cy="4525963"/>
          </a:xfrm>
        </p:spPr>
        <p:txBody>
          <a:bodyPr/>
          <a:lstStyle/>
          <a:p>
            <a:r>
              <a:rPr lang="ru-RU" sz="1600" dirty="0">
                <a:solidFill>
                  <a:srgbClr val="000000"/>
                </a:solidFill>
                <a:ea typeface="Times New Roman"/>
              </a:rPr>
              <a:t>Все ребята с удовольствием любят рассматривать картинки. Можно сочетать полезное с приятным. Предложите ученику взглянуть на картинки, где, например, изображены два гнома (или два котенка, или две рыбки). На первый взгляд они совсем одинаковые. Но, всмотревшись внимательнее, можно увидеть, что это не так. Пусть ученик постарается обнаружить различия. Можно еще подобрать несколько картинок с нелепым содержанием и попросить найти несоответствия. </a:t>
            </a:r>
            <a:r>
              <a:rPr lang="ru-RU" dirty="0">
                <a:solidFill>
                  <a:srgbClr val="000000"/>
                </a:solidFill>
                <a:ea typeface="Times New Roman"/>
              </a:rPr>
              <a:t/>
            </a:r>
            <a:br>
              <a:rPr lang="ru-RU" dirty="0">
                <a:solidFill>
                  <a:srgbClr val="000000"/>
                </a:solidFill>
                <a:ea typeface="Times New Roman"/>
              </a:rPr>
            </a:br>
            <a:endParaRPr lang="ru-RU" dirty="0"/>
          </a:p>
        </p:txBody>
      </p:sp>
      <p:pic>
        <p:nvPicPr>
          <p:cNvPr id="3074"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6544"/>
          <a:stretch/>
        </p:blipFill>
        <p:spPr bwMode="auto">
          <a:xfrm>
            <a:off x="4480240" y="2420888"/>
            <a:ext cx="4642542" cy="372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88903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wedge">
                                      <p:cBhvr>
                                        <p:cTn id="18"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a:solidFill>
                  <a:srgbClr val="7030A0"/>
                </a:solidFill>
                <a:ea typeface="Times New Roman"/>
              </a:rPr>
              <a:t>Упражнение "Найди </a:t>
            </a:r>
            <a:r>
              <a:rPr lang="ru-RU" sz="2400" b="1" dirty="0" smtClean="0">
                <a:solidFill>
                  <a:srgbClr val="7030A0"/>
                </a:solidFill>
                <a:ea typeface="Times New Roman"/>
              </a:rPr>
              <a:t>ошибку".</a:t>
            </a:r>
            <a:r>
              <a:rPr lang="ru-RU" sz="2400" b="1" dirty="0">
                <a:solidFill>
                  <a:srgbClr val="660066"/>
                </a:solidFill>
                <a:ea typeface="Times New Roman"/>
              </a:rPr>
              <a:t/>
            </a:r>
            <a:br>
              <a:rPr lang="ru-RU" sz="2400" b="1" dirty="0">
                <a:solidFill>
                  <a:srgbClr val="660066"/>
                </a:solidFill>
                <a:ea typeface="Times New Roman"/>
              </a:rPr>
            </a:br>
            <a:endParaRPr lang="ru-RU" dirty="0"/>
          </a:p>
        </p:txBody>
      </p:sp>
      <p:sp>
        <p:nvSpPr>
          <p:cNvPr id="3" name="Объект 2"/>
          <p:cNvSpPr>
            <a:spLocks noGrp="1"/>
          </p:cNvSpPr>
          <p:nvPr>
            <p:ph sz="half" idx="1"/>
          </p:nvPr>
        </p:nvSpPr>
        <p:spPr>
          <a:xfrm>
            <a:off x="457200" y="1196752"/>
            <a:ext cx="8291264" cy="4929411"/>
          </a:xfrm>
        </p:spPr>
        <p:txBody>
          <a:bodyPr/>
          <a:lstStyle/>
          <a:p>
            <a:pPr marL="90170">
              <a:spcAft>
                <a:spcPts val="0"/>
              </a:spcAft>
            </a:pPr>
            <a:r>
              <a:rPr lang="ru-RU" sz="1800" dirty="0">
                <a:ea typeface="Times New Roman"/>
              </a:rPr>
              <a:t>В некоторых примерах допущены ошибки. Найти их, затратив на работу 3 -4 мин. Для младших школьников:</a:t>
            </a:r>
            <a:endParaRPr lang="ru-RU" sz="1800" dirty="0">
              <a:latin typeface="Times New Roman"/>
              <a:ea typeface="Times New Roman"/>
            </a:endParaRPr>
          </a:p>
          <a:p>
            <a:endParaRPr lang="ru-RU"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45171"/>
          <a:stretch/>
        </p:blipFill>
        <p:spPr bwMode="auto">
          <a:xfrm>
            <a:off x="179512" y="2097452"/>
            <a:ext cx="4339936" cy="176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4948"/>
          <a:stretch/>
        </p:blipFill>
        <p:spPr bwMode="auto">
          <a:xfrm>
            <a:off x="4716016" y="4221088"/>
            <a:ext cx="4860032" cy="15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бъект 3"/>
          <p:cNvSpPr>
            <a:spLocks noGrp="1"/>
          </p:cNvSpPr>
          <p:nvPr>
            <p:ph sz="half" idx="2"/>
          </p:nvPr>
        </p:nvSpPr>
        <p:spPr>
          <a:xfrm>
            <a:off x="4644008" y="2492896"/>
            <a:ext cx="3970784" cy="4525963"/>
          </a:xfrm>
        </p:spPr>
        <p:txBody>
          <a:bodyPr/>
          <a:lstStyle/>
          <a:p>
            <a:pPr marL="90170">
              <a:spcAft>
                <a:spcPts val="0"/>
              </a:spcAft>
            </a:pPr>
            <a:r>
              <a:rPr lang="ru-RU" sz="1800" dirty="0">
                <a:ea typeface="Times New Roman"/>
              </a:rPr>
              <a:t>Для старших школьников задания конечно, надо подобрать посложнее, например:</a:t>
            </a:r>
            <a:endParaRPr lang="ru-RU" sz="1800" dirty="0">
              <a:latin typeface="Times New Roman"/>
              <a:ea typeface="Times New Roman"/>
            </a:endParaRPr>
          </a:p>
          <a:p>
            <a:endParaRPr lang="ru-RU" dirty="0"/>
          </a:p>
        </p:txBody>
      </p:sp>
    </p:spTree>
    <p:extLst>
      <p:ext uri="{BB962C8B-B14F-4D97-AF65-F5344CB8AC3E}">
        <p14:creationId xmlns:p14="http://schemas.microsoft.com/office/powerpoint/2010/main" val="37609571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1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p:cTn id="28"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31"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Ludmila\Pictures\школьные темы\0cb2c092863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0"/>
            <a:ext cx="9361040" cy="710083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80528" y="1988840"/>
            <a:ext cx="8229600" cy="1143000"/>
          </a:xfrm>
        </p:spPr>
        <p:txBody>
          <a:bodyPr/>
          <a:lstStyle/>
          <a:p>
            <a:r>
              <a:rPr lang="ru-RU" sz="5400" b="1" dirty="0" smtClean="0">
                <a:ln w="19050">
                  <a:solidFill>
                    <a:srgbClr val="FF0000"/>
                  </a:solidFill>
                </a:ln>
                <a:solidFill>
                  <a:srgbClr val="FFC000"/>
                </a:solidFill>
              </a:rPr>
              <a:t>Спасибо за внимание!</a:t>
            </a:r>
            <a:endParaRPr lang="ru-RU" sz="5400" b="1" dirty="0">
              <a:ln w="19050">
                <a:solidFill>
                  <a:srgbClr val="FF0000"/>
                </a:solidFill>
              </a:ln>
              <a:solidFill>
                <a:srgbClr val="FFC000"/>
              </a:solidFill>
            </a:endParaRPr>
          </a:p>
        </p:txBody>
      </p:sp>
    </p:spTree>
    <p:extLst>
      <p:ext uri="{BB962C8B-B14F-4D97-AF65-F5344CB8AC3E}">
        <p14:creationId xmlns:p14="http://schemas.microsoft.com/office/powerpoint/2010/main" val="35817514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48680"/>
            <a:ext cx="8928992" cy="3960440"/>
          </a:xfrm>
        </p:spPr>
        <p:txBody>
          <a:bodyPr/>
          <a:lstStyle/>
          <a:p>
            <a:pPr algn="l"/>
            <a:r>
              <a:rPr lang="ru-RU" b="1" i="1" dirty="0" smtClean="0">
                <a:ln>
                  <a:solidFill>
                    <a:srgbClr val="7030A0"/>
                  </a:solidFill>
                </a:ln>
                <a:solidFill>
                  <a:srgbClr val="FFC000"/>
                </a:solidFill>
                <a:ea typeface="Times New Roman"/>
              </a:rPr>
              <a:t>Внимательность</a:t>
            </a:r>
            <a:r>
              <a:rPr lang="ru-RU" b="1" i="1" dirty="0" smtClean="0">
                <a:solidFill>
                  <a:srgbClr val="FF0000"/>
                </a:solidFill>
                <a:ea typeface="Times New Roman"/>
              </a:rPr>
              <a:t> </a:t>
            </a:r>
            <a:r>
              <a:rPr lang="ru-RU" b="1" i="1" dirty="0" smtClean="0">
                <a:solidFill>
                  <a:srgbClr val="7030A0"/>
                </a:solidFill>
                <a:ea typeface="Times New Roman"/>
              </a:rPr>
              <a:t>-</a:t>
            </a:r>
            <a:r>
              <a:rPr lang="ru-RU" b="1" i="1" dirty="0" smtClean="0">
                <a:solidFill>
                  <a:srgbClr val="FF0000"/>
                </a:solidFill>
                <a:ea typeface="Times New Roman"/>
              </a:rPr>
              <a:t> </a:t>
            </a:r>
            <a:r>
              <a:rPr lang="ru-RU" sz="3200" b="1" i="1" dirty="0" smtClean="0">
                <a:solidFill>
                  <a:srgbClr val="7030A0"/>
                </a:solidFill>
                <a:ea typeface="Times New Roman"/>
              </a:rPr>
              <a:t>это </a:t>
            </a:r>
            <a:r>
              <a:rPr lang="ru-RU" sz="3200" b="1" i="1" dirty="0">
                <a:solidFill>
                  <a:srgbClr val="7030A0"/>
                </a:solidFill>
                <a:ea typeface="Times New Roman"/>
              </a:rPr>
              <a:t>свойство, рвение или желание всё услышать, узнать и усвоить</a:t>
            </a:r>
            <a:r>
              <a:rPr lang="ru-RU" sz="3200" b="1" i="1" dirty="0" smtClean="0">
                <a:solidFill>
                  <a:srgbClr val="7030A0"/>
                </a:solidFill>
                <a:ea typeface="Times New Roman"/>
              </a:rPr>
              <a:t>.</a:t>
            </a:r>
            <a:br>
              <a:rPr lang="ru-RU" sz="3200" b="1" i="1" dirty="0" smtClean="0">
                <a:solidFill>
                  <a:srgbClr val="7030A0"/>
                </a:solidFill>
                <a:ea typeface="Times New Roman"/>
              </a:rPr>
            </a:br>
            <a:r>
              <a:rPr lang="ru-RU" sz="4000" b="1" i="1" dirty="0" smtClean="0">
                <a:ln>
                  <a:solidFill>
                    <a:srgbClr val="7030A0"/>
                  </a:solidFill>
                </a:ln>
                <a:solidFill>
                  <a:srgbClr val="FFC000"/>
                </a:solidFill>
                <a:ea typeface="Times New Roman"/>
              </a:rPr>
              <a:t>Внимание</a:t>
            </a:r>
            <a:r>
              <a:rPr lang="ru-RU" sz="2800" b="1" i="1" dirty="0" smtClean="0">
                <a:solidFill>
                  <a:srgbClr val="FF0000"/>
                </a:solidFill>
                <a:ea typeface="Times New Roman"/>
              </a:rPr>
              <a:t> </a:t>
            </a:r>
            <a:r>
              <a:rPr lang="ru-RU" sz="3200" b="1" dirty="0" smtClean="0">
                <a:solidFill>
                  <a:srgbClr val="7030A0"/>
                </a:solidFill>
                <a:ea typeface="Times New Roman"/>
              </a:rPr>
              <a:t>есть </a:t>
            </a:r>
            <a:r>
              <a:rPr lang="ru-RU" sz="3200" b="1" dirty="0">
                <a:solidFill>
                  <a:srgbClr val="7030A0"/>
                </a:solidFill>
                <a:ea typeface="Times New Roman"/>
              </a:rPr>
              <a:t>сосредоточенность на чем-либо.</a:t>
            </a:r>
            <a:r>
              <a:rPr lang="ru-RU" sz="3200" b="1" i="1" dirty="0" smtClean="0">
                <a:solidFill>
                  <a:srgbClr val="FF0000"/>
                </a:solidFill>
                <a:ea typeface="Times New Roman"/>
              </a:rPr>
              <a:t/>
            </a:r>
            <a:br>
              <a:rPr lang="ru-RU" sz="3200" b="1" i="1" dirty="0" smtClean="0">
                <a:solidFill>
                  <a:srgbClr val="FF0000"/>
                </a:solidFill>
                <a:ea typeface="Times New Roman"/>
              </a:rPr>
            </a:br>
            <a:r>
              <a:rPr lang="ru-RU" sz="2800" b="1" i="1" dirty="0" smtClean="0">
                <a:solidFill>
                  <a:srgbClr val="FF0000"/>
                </a:solidFill>
                <a:ea typeface="Times New Roman"/>
              </a:rPr>
              <a:t>                                                                    </a:t>
            </a:r>
            <a:r>
              <a:rPr lang="ru-RU" sz="2800" i="1" dirty="0" smtClean="0">
                <a:solidFill>
                  <a:srgbClr val="7030A0"/>
                </a:solidFill>
                <a:ea typeface="Times New Roman"/>
              </a:rPr>
              <a:t>В. Даль</a:t>
            </a:r>
            <a:r>
              <a:rPr lang="ru-RU" b="1" i="1" dirty="0" smtClean="0">
                <a:solidFill>
                  <a:srgbClr val="FF0000"/>
                </a:solidFill>
                <a:ea typeface="Times New Roman"/>
              </a:rPr>
              <a:t/>
            </a:r>
            <a:br>
              <a:rPr lang="ru-RU" b="1" i="1" dirty="0" smtClean="0">
                <a:solidFill>
                  <a:srgbClr val="FF0000"/>
                </a:solidFill>
                <a:ea typeface="Times New Roman"/>
              </a:rPr>
            </a:br>
            <a:endParaRPr lang="ru-RU" sz="2800" dirty="0">
              <a:solidFill>
                <a:srgbClr val="C00000"/>
              </a:solidFill>
            </a:endParaRPr>
          </a:p>
        </p:txBody>
      </p:sp>
    </p:spTree>
    <p:extLst>
      <p:ext uri="{BB962C8B-B14F-4D97-AF65-F5344CB8AC3E}">
        <p14:creationId xmlns:p14="http://schemas.microsoft.com/office/powerpoint/2010/main" val="30963069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47900" y="620688"/>
            <a:ext cx="7284540" cy="4853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67476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7900" y="908720"/>
            <a:ext cx="757257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22048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lstStyle/>
          <a:p>
            <a:pPr>
              <a:spcAft>
                <a:spcPts val="0"/>
              </a:spcAft>
            </a:pPr>
            <a:r>
              <a:rPr lang="ru-RU" sz="3600" b="1" dirty="0">
                <a:ln>
                  <a:solidFill>
                    <a:srgbClr val="7030A0"/>
                  </a:solidFill>
                </a:ln>
                <a:solidFill>
                  <a:srgbClr val="FFC000"/>
                </a:solidFill>
                <a:latin typeface="Times New Roman"/>
                <a:ea typeface="Times New Roman"/>
              </a:rPr>
              <a:t>ЗАДАНИЯ НА ВНИМАТЕЛЬНОСТЬ</a:t>
            </a:r>
            <a:r>
              <a:rPr lang="ru-RU" sz="4000" dirty="0">
                <a:latin typeface="Times New Roman"/>
                <a:ea typeface="Times New Roman"/>
              </a:rPr>
              <a:t/>
            </a:r>
            <a:br>
              <a:rPr lang="ru-RU" sz="4000" dirty="0">
                <a:latin typeface="Times New Roman"/>
                <a:ea typeface="Times New Roman"/>
              </a:rPr>
            </a:br>
            <a:endParaRPr lang="ru-RU" dirty="0"/>
          </a:p>
        </p:txBody>
      </p:sp>
      <p:sp>
        <p:nvSpPr>
          <p:cNvPr id="3" name="Содержимое 2"/>
          <p:cNvSpPr>
            <a:spLocks noGrp="1"/>
          </p:cNvSpPr>
          <p:nvPr>
            <p:ph sz="half" idx="1"/>
          </p:nvPr>
        </p:nvSpPr>
        <p:spPr>
          <a:xfrm>
            <a:off x="457200" y="1600201"/>
            <a:ext cx="8435280" cy="3484984"/>
          </a:xfrm>
        </p:spPr>
        <p:txBody>
          <a:bodyPr/>
          <a:lstStyle/>
          <a:p>
            <a:pPr>
              <a:spcAft>
                <a:spcPts val="0"/>
              </a:spcAft>
            </a:pPr>
            <a:r>
              <a:rPr lang="ru-RU" sz="3600" b="1" dirty="0">
                <a:solidFill>
                  <a:srgbClr val="7030A0"/>
                </a:solidFill>
                <a:ea typeface="Times New Roman"/>
              </a:rPr>
              <a:t> </a:t>
            </a:r>
            <a:r>
              <a:rPr lang="ru-RU" sz="2000" b="1" dirty="0">
                <a:solidFill>
                  <a:srgbClr val="7030A0"/>
                </a:solidFill>
                <a:ea typeface="Times New Roman"/>
              </a:rPr>
              <a:t>Распределение цифр в определенном порядке</a:t>
            </a:r>
            <a:r>
              <a:rPr lang="ru-RU" sz="2000" b="1" dirty="0" smtClean="0">
                <a:solidFill>
                  <a:srgbClr val="7030A0"/>
                </a:solidFill>
                <a:ea typeface="Times New Roman"/>
              </a:rPr>
              <a:t>. ( </a:t>
            </a:r>
            <a:r>
              <a:rPr lang="ru-RU" sz="1600" b="1" dirty="0" smtClean="0">
                <a:solidFill>
                  <a:srgbClr val="7030A0"/>
                </a:solidFill>
                <a:ea typeface="Times New Roman"/>
              </a:rPr>
              <a:t>концентрация внимания</a:t>
            </a:r>
            <a:r>
              <a:rPr lang="ru-RU" sz="2000" b="1" dirty="0" smtClean="0">
                <a:solidFill>
                  <a:srgbClr val="7030A0"/>
                </a:solidFill>
                <a:ea typeface="Times New Roman"/>
              </a:rPr>
              <a:t>)</a:t>
            </a:r>
            <a:endParaRPr lang="ru-RU" sz="2000" dirty="0" smtClean="0">
              <a:solidFill>
                <a:srgbClr val="7030A0"/>
              </a:solidFill>
              <a:ea typeface="Times New Roman"/>
            </a:endParaRPr>
          </a:p>
          <a:p>
            <a:pPr marL="0" indent="0">
              <a:spcAft>
                <a:spcPts val="0"/>
              </a:spcAft>
              <a:buNone/>
            </a:pPr>
            <a:r>
              <a:rPr lang="ru-RU" sz="2000" dirty="0">
                <a:solidFill>
                  <a:srgbClr val="000000"/>
                </a:solidFill>
                <a:ea typeface="Times New Roman"/>
              </a:rPr>
              <a:t/>
            </a:r>
            <a:br>
              <a:rPr lang="ru-RU" sz="2000" dirty="0">
                <a:solidFill>
                  <a:srgbClr val="000000"/>
                </a:solidFill>
                <a:ea typeface="Times New Roman"/>
              </a:rPr>
            </a:br>
            <a:r>
              <a:rPr lang="ru-RU" sz="1800" dirty="0">
                <a:solidFill>
                  <a:srgbClr val="000000"/>
                </a:solidFill>
                <a:ea typeface="Times New Roman"/>
              </a:rPr>
              <a:t>В левой таблице расположены 25 цифр от 1 до 40. Нужно переписать их в порядке возрастания в пустую таблицу справа, начиная ее заполнение с верхнего левого квадрата.</a:t>
            </a:r>
            <a:r>
              <a:rPr lang="ru-RU" dirty="0">
                <a:solidFill>
                  <a:srgbClr val="000000"/>
                </a:solidFill>
                <a:ea typeface="Times New Roman"/>
              </a:rPr>
              <a:t/>
            </a:r>
            <a:br>
              <a:rPr lang="ru-RU" dirty="0">
                <a:solidFill>
                  <a:srgbClr val="000000"/>
                </a:solidFill>
                <a:ea typeface="Times New Roman"/>
              </a:rPr>
            </a:br>
            <a:r>
              <a:rPr lang="ru-RU" sz="2000" dirty="0">
                <a:solidFill>
                  <a:srgbClr val="000000"/>
                </a:solidFill>
                <a:ea typeface="Times New Roman"/>
              </a:rPr>
              <a:t/>
            </a:r>
            <a:br>
              <a:rPr lang="ru-RU" sz="2000" dirty="0">
                <a:solidFill>
                  <a:srgbClr val="000000"/>
                </a:solidFill>
                <a:ea typeface="Times New Roman"/>
              </a:rPr>
            </a:br>
            <a:endParaRPr lang="ru-RU" sz="3200" dirty="0">
              <a:latin typeface="Times New Roman"/>
              <a:ea typeface="Times New Roman"/>
            </a:endParaRPr>
          </a:p>
          <a:p>
            <a:endParaRPr lang="ru-RU"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3789040"/>
            <a:ext cx="4325201" cy="168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1)">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a:solidFill>
                  <a:srgbClr val="7030A0"/>
                </a:solidFill>
                <a:ea typeface="Times New Roman"/>
              </a:rPr>
              <a:t>Таблицы, с помощью которых можно тренировать внимание</a:t>
            </a:r>
            <a:r>
              <a:rPr lang="ru-RU" sz="2000" dirty="0">
                <a:ea typeface="Times New Roman"/>
              </a:rPr>
              <a:t>.</a:t>
            </a:r>
            <a:endParaRPr lang="ru-RU" sz="2000" dirty="0"/>
          </a:p>
        </p:txBody>
      </p:sp>
      <p:sp>
        <p:nvSpPr>
          <p:cNvPr id="4" name="Объект 3"/>
          <p:cNvSpPr>
            <a:spLocks noGrp="1"/>
          </p:cNvSpPr>
          <p:nvPr>
            <p:ph sz="half" idx="1"/>
          </p:nvPr>
        </p:nvSpPr>
        <p:spPr>
          <a:xfrm>
            <a:off x="251520" y="1268760"/>
            <a:ext cx="8568952" cy="4525963"/>
          </a:xfrm>
        </p:spPr>
        <p:txBody>
          <a:bodyPr/>
          <a:lstStyle/>
          <a:p>
            <a:r>
              <a:rPr lang="ru-RU" sz="1800" dirty="0">
                <a:ea typeface="Times New Roman"/>
              </a:rPr>
              <a:t>Для этого надо сделать из плотной бумаги или картона 6 карточек с разными таблицами и ежедневно работать с ними (можно перед началом уроков и перед выполнением домашнего задания). В таблице необходимо отыскать все числа по порядку от 1 до 25. При этом фиксировать время, затраченное на поиск. Постепенно время должно сокращаться. Если ученик добился результата за 30 – 35 сек, то можно считать, что он развил внимание, но если оно резко меняется от таблицы к таблице, то у него неустойчивое внимание и его нужно укреплять.</a:t>
            </a:r>
            <a:r>
              <a:rPr lang="ru-RU" sz="1600" dirty="0">
                <a:ea typeface="Times New Roman"/>
              </a:rPr>
              <a:t> </a:t>
            </a:r>
            <a:endParaRPr lang="ru-RU" sz="1600" dirty="0"/>
          </a:p>
        </p:txBody>
      </p:sp>
      <p:pic>
        <p:nvPicPr>
          <p:cNvPr id="409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3717032"/>
            <a:ext cx="6336704"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83182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5" name="Rectangle 7"/>
          <p:cNvSpPr>
            <a:spLocks noGrp="1" noChangeArrowheads="1"/>
          </p:cNvSpPr>
          <p:nvPr>
            <p:ph type="title"/>
          </p:nvPr>
        </p:nvSpPr>
        <p:spPr/>
        <p:txBody>
          <a:bodyPr/>
          <a:lstStyle/>
          <a:p>
            <a:r>
              <a:rPr lang="ru-RU" sz="3200" b="1" dirty="0">
                <a:solidFill>
                  <a:srgbClr val="7030A0"/>
                </a:solidFill>
                <a:ea typeface="Times New Roman"/>
              </a:rPr>
              <a:t>Упражнение </a:t>
            </a:r>
            <a:r>
              <a:rPr lang="ru-RU" sz="3200" dirty="0">
                <a:solidFill>
                  <a:srgbClr val="7030A0"/>
                </a:solidFill>
                <a:ea typeface="Times New Roman"/>
              </a:rPr>
              <a:t> </a:t>
            </a:r>
            <a:r>
              <a:rPr lang="ru-RU" sz="3200" b="1" dirty="0">
                <a:solidFill>
                  <a:srgbClr val="7030A0"/>
                </a:solidFill>
                <a:ea typeface="Times New Roman"/>
              </a:rPr>
              <a:t>"Найди слова".</a:t>
            </a:r>
            <a:r>
              <a:rPr lang="ru-RU" sz="3200" dirty="0">
                <a:solidFill>
                  <a:srgbClr val="7030A0"/>
                </a:solidFill>
                <a:ea typeface="Times New Roman"/>
              </a:rPr>
              <a:t/>
            </a:r>
            <a:br>
              <a:rPr lang="ru-RU" sz="3200" dirty="0">
                <a:solidFill>
                  <a:srgbClr val="7030A0"/>
                </a:solidFill>
                <a:ea typeface="Times New Roman"/>
              </a:rPr>
            </a:br>
            <a:endParaRPr lang="ru-RU" sz="3200" dirty="0">
              <a:solidFill>
                <a:srgbClr val="7030A0"/>
              </a:solidFill>
            </a:endParaRPr>
          </a:p>
        </p:txBody>
      </p:sp>
      <p:sp>
        <p:nvSpPr>
          <p:cNvPr id="73736" name="Rectangle 8"/>
          <p:cNvSpPr>
            <a:spLocks noGrp="1" noChangeArrowheads="1"/>
          </p:cNvSpPr>
          <p:nvPr>
            <p:ph type="body" idx="1"/>
          </p:nvPr>
        </p:nvSpPr>
        <p:spPr/>
        <p:txBody>
          <a:bodyPr/>
          <a:lstStyle/>
          <a:p>
            <a:pPr>
              <a:spcAft>
                <a:spcPts val="0"/>
              </a:spcAft>
            </a:pPr>
            <a:r>
              <a:rPr lang="ru-RU" sz="2000" dirty="0">
                <a:solidFill>
                  <a:srgbClr val="000000"/>
                </a:solidFill>
                <a:ea typeface="Times New Roman"/>
              </a:rPr>
              <a:t>На доске написаны слова, в каждом из которых нужно отыскать другое, спрятавшееся в нем, слово.</a:t>
            </a:r>
            <a:br>
              <a:rPr lang="ru-RU" sz="2000" dirty="0">
                <a:solidFill>
                  <a:srgbClr val="000000"/>
                </a:solidFill>
                <a:ea typeface="Times New Roman"/>
              </a:rPr>
            </a:br>
            <a:r>
              <a:rPr lang="ru-RU" sz="2000" dirty="0">
                <a:solidFill>
                  <a:srgbClr val="000000"/>
                </a:solidFill>
                <a:ea typeface="Times New Roman"/>
              </a:rPr>
              <a:t>Например:</a:t>
            </a:r>
            <a:r>
              <a:rPr lang="ru-RU" sz="4800" dirty="0">
                <a:solidFill>
                  <a:srgbClr val="000000"/>
                </a:solidFill>
                <a:ea typeface="Times New Roman"/>
              </a:rPr>
              <a:t> </a:t>
            </a:r>
            <a:r>
              <a:rPr lang="ru-RU" sz="3600" dirty="0">
                <a:solidFill>
                  <a:srgbClr val="000000"/>
                </a:solidFill>
                <a:ea typeface="Times New Roman"/>
              </a:rPr>
              <a:t>волк, столб, коса, смех, полк, зубр, удочка, мель, набор, укол, дорога, олень, пирожок, китель.</a:t>
            </a:r>
            <a:endParaRPr lang="ru-RU" sz="3600" dirty="0">
              <a:latin typeface="Times New Roman"/>
              <a:ea typeface="Times New Roman"/>
            </a:endParaRPr>
          </a:p>
          <a:p>
            <a:endParaRPr lang="ru-RU" dirty="0"/>
          </a:p>
        </p:txBody>
      </p:sp>
      <p:sp>
        <p:nvSpPr>
          <p:cNvPr id="6" name="Багетная рамка 5"/>
          <p:cNvSpPr/>
          <p:nvPr/>
        </p:nvSpPr>
        <p:spPr>
          <a:xfrm>
            <a:off x="7643802" y="6643686"/>
            <a:ext cx="1500198" cy="21431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Prezentacii.com</a:t>
            </a:r>
            <a:endParaRPr lang="ru-RU" sz="140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735"/>
                                        </p:tgtEl>
                                        <p:attrNameLst>
                                          <p:attrName>style.visibility</p:attrName>
                                        </p:attrNameLst>
                                      </p:cBhvr>
                                      <p:to>
                                        <p:strVal val="visible"/>
                                      </p:to>
                                    </p:set>
                                    <p:anim calcmode="lin" valueType="num">
                                      <p:cBhvr additive="base">
                                        <p:cTn id="7" dur="500" fill="hold"/>
                                        <p:tgtEl>
                                          <p:spTgt spid="73735"/>
                                        </p:tgtEl>
                                        <p:attrNameLst>
                                          <p:attrName>ppt_x</p:attrName>
                                        </p:attrNameLst>
                                      </p:cBhvr>
                                      <p:tavLst>
                                        <p:tav tm="0">
                                          <p:val>
                                            <p:strVal val="#ppt_x"/>
                                          </p:val>
                                        </p:tav>
                                        <p:tav tm="100000">
                                          <p:val>
                                            <p:strVal val="#ppt_x"/>
                                          </p:val>
                                        </p:tav>
                                      </p:tavLst>
                                    </p:anim>
                                    <p:anim calcmode="lin" valueType="num">
                                      <p:cBhvr additive="base">
                                        <p:cTn id="8" dur="500" fill="hold"/>
                                        <p:tgtEl>
                                          <p:spTgt spid="737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3736">
                                            <p:txEl>
                                              <p:pRg st="0" end="0"/>
                                            </p:txEl>
                                          </p:spTgt>
                                        </p:tgtEl>
                                        <p:attrNameLst>
                                          <p:attrName>style.visibility</p:attrName>
                                        </p:attrNameLst>
                                      </p:cBhvr>
                                      <p:to>
                                        <p:strVal val="visible"/>
                                      </p:to>
                                    </p:set>
                                    <p:animEffect transition="in" filter="fade">
                                      <p:cBhvr>
                                        <p:cTn id="13" dur="1000"/>
                                        <p:tgtEl>
                                          <p:spTgt spid="73736">
                                            <p:txEl>
                                              <p:pRg st="0" end="0"/>
                                            </p:txEl>
                                          </p:spTgt>
                                        </p:tgtEl>
                                      </p:cBhvr>
                                    </p:animEffect>
                                    <p:anim calcmode="lin" valueType="num">
                                      <p:cBhvr>
                                        <p:cTn id="14" dur="1000" fill="hold"/>
                                        <p:tgtEl>
                                          <p:spTgt spid="7373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7373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p:bldP spid="7373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568" y="274638"/>
            <a:ext cx="9937104" cy="1143000"/>
          </a:xfrm>
        </p:spPr>
        <p:txBody>
          <a:bodyPr/>
          <a:lstStyle/>
          <a:p>
            <a:r>
              <a:rPr lang="ru-RU" dirty="0">
                <a:solidFill>
                  <a:srgbClr val="000000"/>
                </a:solidFill>
                <a:ea typeface="Times New Roman"/>
              </a:rPr>
              <a:t> </a:t>
            </a:r>
            <a:r>
              <a:rPr lang="ru-RU" sz="3200" b="1" dirty="0">
                <a:solidFill>
                  <a:srgbClr val="7030A0"/>
                </a:solidFill>
                <a:ea typeface="Times New Roman"/>
              </a:rPr>
              <a:t>Методика </a:t>
            </a:r>
            <a:r>
              <a:rPr lang="ru-RU" sz="3200" b="1" dirty="0" err="1">
                <a:solidFill>
                  <a:srgbClr val="7030A0"/>
                </a:solidFill>
                <a:ea typeface="Times New Roman"/>
              </a:rPr>
              <a:t>Мюнстерберга</a:t>
            </a:r>
            <a:r>
              <a:rPr lang="ru-RU" sz="3200" b="1" dirty="0">
                <a:solidFill>
                  <a:srgbClr val="7030A0"/>
                </a:solidFill>
                <a:ea typeface="Times New Roman"/>
              </a:rPr>
              <a:t> (</a:t>
            </a:r>
            <a:r>
              <a:rPr lang="ru-RU" sz="2400" b="1" dirty="0">
                <a:solidFill>
                  <a:srgbClr val="7030A0"/>
                </a:solidFill>
                <a:ea typeface="Times New Roman"/>
              </a:rPr>
              <a:t>и ее модификации</a:t>
            </a:r>
            <a:r>
              <a:rPr lang="ru-RU" sz="3200" b="1" dirty="0">
                <a:solidFill>
                  <a:srgbClr val="7030A0"/>
                </a:solidFill>
                <a:ea typeface="Times New Roman"/>
              </a:rPr>
              <a:t>).</a:t>
            </a:r>
            <a:r>
              <a:rPr lang="ru-RU" sz="2400" dirty="0">
                <a:solidFill>
                  <a:srgbClr val="000000"/>
                </a:solidFill>
                <a:ea typeface="Times New Roman"/>
              </a:rPr>
              <a:t/>
            </a:r>
            <a:br>
              <a:rPr lang="ru-RU" sz="2400" dirty="0">
                <a:solidFill>
                  <a:srgbClr val="000000"/>
                </a:solidFill>
                <a:ea typeface="Times New Roman"/>
              </a:rPr>
            </a:br>
            <a:endParaRPr lang="ru-RU" sz="2400" dirty="0"/>
          </a:p>
        </p:txBody>
      </p:sp>
      <p:sp>
        <p:nvSpPr>
          <p:cNvPr id="3" name="Объект 2"/>
          <p:cNvSpPr>
            <a:spLocks noGrp="1"/>
          </p:cNvSpPr>
          <p:nvPr>
            <p:ph sz="half" idx="1"/>
          </p:nvPr>
        </p:nvSpPr>
        <p:spPr/>
        <p:txBody>
          <a:bodyPr/>
          <a:lstStyle/>
          <a:p>
            <a:r>
              <a:rPr lang="ru-RU" sz="1800" b="1" dirty="0">
                <a:solidFill>
                  <a:srgbClr val="000000"/>
                </a:solidFill>
                <a:ea typeface="Times New Roman"/>
              </a:rPr>
              <a:t>А. </a:t>
            </a:r>
            <a:r>
              <a:rPr lang="ru-RU" sz="1800" dirty="0">
                <a:solidFill>
                  <a:srgbClr val="000000"/>
                </a:solidFill>
                <a:ea typeface="Times New Roman"/>
              </a:rPr>
              <a:t>В бессмысленный набор букв вставляются слова (чаще - существительные, но могут быть глаголы, прилагательные, наречия). Требуется отыскать их как можно быстрее и без ошибок.</a:t>
            </a:r>
            <a:r>
              <a:rPr lang="ru-RU" dirty="0">
                <a:solidFill>
                  <a:srgbClr val="000000"/>
                </a:solidFill>
                <a:ea typeface="Times New Roman"/>
              </a:rPr>
              <a:t/>
            </a:r>
            <a:br>
              <a:rPr lang="ru-RU" dirty="0">
                <a:solidFill>
                  <a:srgbClr val="000000"/>
                </a:solidFill>
                <a:ea typeface="Times New Roman"/>
              </a:rPr>
            </a:br>
            <a:endParaRPr lang="ru-RU" dirty="0"/>
          </a:p>
        </p:txBody>
      </p:sp>
      <p:sp>
        <p:nvSpPr>
          <p:cNvPr id="4" name="Объект 3"/>
          <p:cNvSpPr>
            <a:spLocks noGrp="1"/>
          </p:cNvSpPr>
          <p:nvPr>
            <p:ph sz="half" idx="2"/>
          </p:nvPr>
        </p:nvSpPr>
        <p:spPr>
          <a:xfrm>
            <a:off x="4427984" y="1600200"/>
            <a:ext cx="4258816" cy="4525963"/>
          </a:xfrm>
        </p:spPr>
        <p:txBody>
          <a:bodyPr/>
          <a:lstStyle/>
          <a:p>
            <a:r>
              <a:rPr lang="ru-RU" sz="2400" dirty="0">
                <a:solidFill>
                  <a:srgbClr val="000000"/>
                </a:solidFill>
                <a:ea typeface="Times New Roman"/>
              </a:rPr>
              <a:t>ЯФОУФСНКОТПХЬАБЦРИГЪМЩЮСАЭЕМЯЧ </a:t>
            </a:r>
            <a:br>
              <a:rPr lang="ru-RU" sz="2400" dirty="0">
                <a:solidFill>
                  <a:srgbClr val="000000"/>
                </a:solidFill>
                <a:ea typeface="Times New Roman"/>
              </a:rPr>
            </a:br>
            <a:r>
              <a:rPr lang="ru-RU" sz="2400" dirty="0">
                <a:solidFill>
                  <a:srgbClr val="000000"/>
                </a:solidFill>
                <a:ea typeface="Times New Roman"/>
              </a:rPr>
              <a:t>ЛОЬИРЪГНЖРЛРАКГДЗПМЫЛОАКМНПРСТУР </a:t>
            </a:r>
            <a:br>
              <a:rPr lang="ru-RU" sz="2400" dirty="0">
                <a:solidFill>
                  <a:srgbClr val="000000"/>
                </a:solidFill>
                <a:ea typeface="Times New Roman"/>
              </a:rPr>
            </a:br>
            <a:r>
              <a:rPr lang="ru-RU" sz="2400" dirty="0">
                <a:solidFill>
                  <a:srgbClr val="000000"/>
                </a:solidFill>
                <a:ea typeface="Times New Roman"/>
              </a:rPr>
              <a:t>ФРШУБАТВВКДИЖСЯИУМАМАЦПЧУЪЩМОЖ </a:t>
            </a:r>
            <a:br>
              <a:rPr lang="ru-RU" sz="2400" dirty="0">
                <a:solidFill>
                  <a:srgbClr val="000000"/>
                </a:solidFill>
                <a:ea typeface="Times New Roman"/>
              </a:rPr>
            </a:br>
            <a:r>
              <a:rPr lang="ru-RU" sz="2400" dirty="0" smtClean="0">
                <a:solidFill>
                  <a:srgbClr val="000000"/>
                </a:solidFill>
                <a:ea typeface="Times New Roman"/>
              </a:rPr>
              <a:t>БРПТЯЭЦБУРАНСГЛКЮГБЕИОГШКАФСПТУЧА </a:t>
            </a:r>
            <a:r>
              <a:rPr lang="ru-RU" sz="2400" dirty="0">
                <a:solidFill>
                  <a:srgbClr val="000000"/>
                </a:solidFill>
                <a:ea typeface="Times New Roman"/>
              </a:rPr>
              <a:t/>
            </a:r>
            <a:br>
              <a:rPr lang="ru-RU" sz="2400" dirty="0">
                <a:solidFill>
                  <a:srgbClr val="000000"/>
                </a:solidFill>
                <a:ea typeface="Times New Roman"/>
              </a:rPr>
            </a:br>
            <a:r>
              <a:rPr lang="ru-RU" sz="2400" dirty="0">
                <a:solidFill>
                  <a:srgbClr val="000000"/>
                </a:solidFill>
                <a:ea typeface="Times New Roman"/>
              </a:rPr>
              <a:t>ОСМЕТЛАОУЖЫЪЕЛАВТОБУСИОХПСДЯЗВЖ </a:t>
            </a:r>
            <a:r>
              <a:rPr lang="ru-RU" dirty="0">
                <a:solidFill>
                  <a:srgbClr val="000000"/>
                </a:solidFill>
                <a:ea typeface="Times New Roman"/>
              </a:rPr>
              <a:t/>
            </a:r>
            <a:br>
              <a:rPr lang="ru-RU" dirty="0">
                <a:solidFill>
                  <a:srgbClr val="000000"/>
                </a:solidFill>
                <a:ea typeface="Times New Roman"/>
              </a:rPr>
            </a:br>
            <a:endParaRPr lang="ru-RU" dirty="0"/>
          </a:p>
        </p:txBody>
      </p:sp>
    </p:spTree>
    <p:extLst>
      <p:ext uri="{BB962C8B-B14F-4D97-AF65-F5344CB8AC3E}">
        <p14:creationId xmlns:p14="http://schemas.microsoft.com/office/powerpoint/2010/main" val="25145052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28" y="274638"/>
            <a:ext cx="9324528" cy="1143000"/>
          </a:xfrm>
        </p:spPr>
        <p:txBody>
          <a:bodyPr/>
          <a:lstStyle/>
          <a:p>
            <a:r>
              <a:rPr lang="ru-RU" dirty="0">
                <a:solidFill>
                  <a:srgbClr val="000000"/>
                </a:solidFill>
                <a:ea typeface="Times New Roman"/>
              </a:rPr>
              <a:t> </a:t>
            </a:r>
            <a:r>
              <a:rPr lang="ru-RU" sz="3200" b="1" dirty="0">
                <a:solidFill>
                  <a:srgbClr val="7030A0"/>
                </a:solidFill>
                <a:ea typeface="Times New Roman"/>
              </a:rPr>
              <a:t>Методика </a:t>
            </a:r>
            <a:r>
              <a:rPr lang="ru-RU" sz="3200" b="1" dirty="0" err="1">
                <a:solidFill>
                  <a:srgbClr val="7030A0"/>
                </a:solidFill>
                <a:ea typeface="Times New Roman"/>
              </a:rPr>
              <a:t>Мюнстерберга</a:t>
            </a:r>
            <a:r>
              <a:rPr lang="ru-RU" sz="3200" b="1" dirty="0">
                <a:solidFill>
                  <a:srgbClr val="7030A0"/>
                </a:solidFill>
                <a:ea typeface="Times New Roman"/>
              </a:rPr>
              <a:t> </a:t>
            </a:r>
            <a:r>
              <a:rPr lang="ru-RU" sz="2400" b="1" dirty="0">
                <a:solidFill>
                  <a:srgbClr val="7030A0"/>
                </a:solidFill>
                <a:ea typeface="Times New Roman"/>
              </a:rPr>
              <a:t>(и ее модификации).</a:t>
            </a:r>
            <a:r>
              <a:rPr lang="ru-RU" dirty="0">
                <a:solidFill>
                  <a:srgbClr val="7030A0"/>
                </a:solidFill>
                <a:ea typeface="Times New Roman"/>
              </a:rPr>
              <a:t/>
            </a:r>
            <a:br>
              <a:rPr lang="ru-RU" dirty="0">
                <a:solidFill>
                  <a:srgbClr val="7030A0"/>
                </a:solidFill>
                <a:ea typeface="Times New Roman"/>
              </a:rPr>
            </a:br>
            <a:endParaRPr lang="ru-RU" dirty="0">
              <a:solidFill>
                <a:srgbClr val="7030A0"/>
              </a:solidFill>
            </a:endParaRPr>
          </a:p>
        </p:txBody>
      </p:sp>
      <p:sp>
        <p:nvSpPr>
          <p:cNvPr id="3" name="Объект 2"/>
          <p:cNvSpPr>
            <a:spLocks noGrp="1"/>
          </p:cNvSpPr>
          <p:nvPr>
            <p:ph idx="1"/>
          </p:nvPr>
        </p:nvSpPr>
        <p:spPr/>
        <p:txBody>
          <a:bodyPr/>
          <a:lstStyle/>
          <a:p>
            <a:r>
              <a:rPr lang="ru-RU" sz="2000" b="1" dirty="0">
                <a:solidFill>
                  <a:srgbClr val="000000"/>
                </a:solidFill>
                <a:ea typeface="Times New Roman"/>
              </a:rPr>
              <a:t>Б.</a:t>
            </a:r>
            <a:r>
              <a:rPr lang="ru-RU" sz="2000" dirty="0">
                <a:solidFill>
                  <a:srgbClr val="000000"/>
                </a:solidFill>
                <a:ea typeface="Times New Roman"/>
              </a:rPr>
              <a:t> В этой таблице спрятаны 10 названий животных</a:t>
            </a:r>
            <a:r>
              <a:rPr lang="ru-RU" sz="2000" dirty="0" smtClean="0">
                <a:solidFill>
                  <a:srgbClr val="000000"/>
                </a:solidFill>
                <a:ea typeface="Times New Roman"/>
              </a:rPr>
              <a:t>. Найди их.</a:t>
            </a:r>
            <a:r>
              <a:rPr lang="ru-RU" dirty="0">
                <a:solidFill>
                  <a:srgbClr val="000000"/>
                </a:solidFill>
                <a:ea typeface="Times New Roman"/>
              </a:rPr>
              <a:t/>
            </a:r>
            <a:br>
              <a:rPr lang="ru-RU" dirty="0">
                <a:solidFill>
                  <a:srgbClr val="000000"/>
                </a:solidFill>
                <a:ea typeface="Times New Roman"/>
              </a:rPr>
            </a:b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888" y="2135188"/>
            <a:ext cx="6015608" cy="3814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1147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diamond(in)">
                                      <p:cBhvr>
                                        <p:cTn id="1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Composite</Template>
  <TotalTime>1793</TotalTime>
  <Words>364</Words>
  <Application>Microsoft Office PowerPoint</Application>
  <PresentationFormat>Экран (4:3)</PresentationFormat>
  <Paragraphs>24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Diseño predeterminado</vt:lpstr>
      <vt:lpstr>Формы и методы  развития когнитивных функций </vt:lpstr>
      <vt:lpstr>Внимательность - это свойство, рвение или желание всё услышать, узнать и усвоить. Внимание есть сосредоточенность на чем-либо.                                                                     В. Даль </vt:lpstr>
      <vt:lpstr>Презентация PowerPoint</vt:lpstr>
      <vt:lpstr>Презентация PowerPoint</vt:lpstr>
      <vt:lpstr>ЗАДАНИЯ НА ВНИМАТЕЛЬНОСТЬ </vt:lpstr>
      <vt:lpstr>Таблицы, с помощью которых можно тренировать внимание.</vt:lpstr>
      <vt:lpstr>Упражнение  "Найди слова". </vt:lpstr>
      <vt:lpstr> Методика Мюнстерберга (и ее модификации). </vt:lpstr>
      <vt:lpstr> Методика Мюнстерберга (и ее модификации). </vt:lpstr>
      <vt:lpstr>Упражнение "Найди отличие". (развитие навыка переключения внимания) </vt:lpstr>
      <vt:lpstr>Упражнение "Найди ошибку". </vt:lpstr>
      <vt:lpstr>Спасибо за внимание!</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Людмила</cp:lastModifiedBy>
  <cp:revision>353</cp:revision>
  <dcterms:created xsi:type="dcterms:W3CDTF">2010-05-23T14:28:12Z</dcterms:created>
  <dcterms:modified xsi:type="dcterms:W3CDTF">2014-12-14T14:48:06Z</dcterms:modified>
</cp:coreProperties>
</file>