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290" r:id="rId2"/>
    <p:sldId id="289" r:id="rId3"/>
    <p:sldId id="270" r:id="rId4"/>
    <p:sldId id="269" r:id="rId5"/>
    <p:sldId id="271" r:id="rId6"/>
    <p:sldId id="260" r:id="rId7"/>
    <p:sldId id="280" r:id="rId8"/>
    <p:sldId id="276" r:id="rId9"/>
    <p:sldId id="273" r:id="rId10"/>
    <p:sldId id="282" r:id="rId11"/>
    <p:sldId id="283" r:id="rId12"/>
    <p:sldId id="285" r:id="rId13"/>
    <p:sldId id="286" r:id="rId14"/>
    <p:sldId id="287" r:id="rId15"/>
    <p:sldId id="279" r:id="rId16"/>
    <p:sldId id="272" r:id="rId17"/>
    <p:sldId id="277" r:id="rId18"/>
    <p:sldId id="278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6545-38A3-4957-9FDF-C1D1A416AC4D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480B2-F96C-4ECB-9341-7162264B37F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49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480B2-F96C-4ECB-9341-7162264B37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19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22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53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3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03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2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96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74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0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3.gif"/><Relationship Id="rId10" Type="http://schemas.openxmlformats.org/officeDocument/2006/relationships/image" Target="../media/image11.wmf"/><Relationship Id="rId4" Type="http://schemas.openxmlformats.org/officeDocument/2006/relationships/image" Target="../media/image24.wmf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292">
            <a:off x="751973" y="3206536"/>
            <a:ext cx="8374606" cy="365543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850126">
            <a:off x="-593192" y="-440233"/>
            <a:ext cx="8577339" cy="378035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</a:rPr>
              <a:t>Добро пожаловать снова в школу!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5736" y="3501008"/>
            <a:ext cx="6948264" cy="2868339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2"/>
                </a:solidFill>
              </a:rPr>
              <a:t>ПРИВЕТСТВУЮ ВСЕХ МАЛЬЧИКОВ И ДЕВОЧЕК 5А КЛАССА!</a:t>
            </a:r>
            <a:endParaRPr lang="ru-RU" sz="5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4714908" cy="2582858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-личностной уверенности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и сознания собственной значимости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3937515" cy="328612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4071942"/>
            <a:ext cx="4714908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-целеустремлённости, лидерских качеств и организаторских способностей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950491" cy="298174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3971924" cy="164307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-опрятности, вкуса к красивым вещам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3757610" cy="1971676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sz="36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умение отличать хорошее от плохого</a:t>
            </a:r>
            <a:endParaRPr lang="ru-RU" sz="36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C:\Documents and Settings\Наталья\Мои документы\Мои рисунки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62400" cy="2821800"/>
          </a:xfrm>
          <a:prstGeom prst="rect">
            <a:avLst/>
          </a:prstGeom>
          <a:noFill/>
        </p:spPr>
      </p:pic>
      <p:pic>
        <p:nvPicPr>
          <p:cNvPr id="2051" name="Picture 3" descr="C:\Documents and Settings\Наталья\Мои документы\Мои рисунки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571876"/>
            <a:ext cx="1643074" cy="2540933"/>
          </a:xfrm>
          <a:prstGeom prst="rect">
            <a:avLst/>
          </a:prstGeom>
          <a:noFill/>
        </p:spPr>
      </p:pic>
      <p:pic>
        <p:nvPicPr>
          <p:cNvPr id="6" name="Picture 6" descr="j02328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786190"/>
            <a:ext cx="1849438" cy="232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14942" y="607220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Хорошо!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9520" y="6143644"/>
            <a:ext cx="114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Плохо!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4429156" cy="215423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-развитой речи и интеллектуальных способностей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Наталья\Мои документы\Мои рисунки\i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290"/>
            <a:ext cx="2524143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786190"/>
            <a:ext cx="3571900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-заботливом отношении к окружающему миру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857364"/>
            <a:ext cx="2334794" cy="1877219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71942"/>
            <a:ext cx="2928958" cy="23894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4429156" cy="2428884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-уважения к старшим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и заботе о младших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2643206" cy="32147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3643338" cy="207170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-адекватности и умения общаться в коллективе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126" name="Picture 6" descr="C:\Documents and Settings\Наталья\Рабочий стол\Стенд\i.jpeg"/>
          <p:cNvPicPr>
            <a:picLocks noChangeAspect="1" noChangeArrowheads="1"/>
          </p:cNvPicPr>
          <p:nvPr/>
        </p:nvPicPr>
        <p:blipFill>
          <a:blip r:embed="rId3"/>
          <a:srcRect l="5000" r="12500"/>
          <a:stretch>
            <a:fillRect/>
          </a:stretch>
        </p:blipFill>
        <p:spPr bwMode="auto">
          <a:xfrm>
            <a:off x="7000892" y="3071810"/>
            <a:ext cx="1964559" cy="17859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8" descr="pre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3165698" cy="240505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929197"/>
            <a:ext cx="2286016" cy="17145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4143404" cy="2511420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-стремления к здоровому образу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3-2\Desktop\Стенд\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3" y="357166"/>
            <a:ext cx="4000528" cy="3000396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214818"/>
            <a:ext cx="4357718" cy="2062103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-самоуважения  себя, как культурного человека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3" descr="big_3509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643314"/>
            <a:ext cx="2381250" cy="1714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</a:t>
            </a:r>
            <a:r>
              <a:rPr lang="ru-RU" sz="4000" u="sng" dirty="0" smtClean="0"/>
              <a:t>совокупность</a:t>
            </a:r>
            <a:r>
              <a:rPr lang="ru-RU" sz="4000" dirty="0" smtClean="0"/>
              <a:t> всех </a:t>
            </a:r>
            <a:r>
              <a:rPr lang="ru-RU" sz="4000" u="sng" dirty="0" smtClean="0"/>
              <a:t>достижений</a:t>
            </a:r>
            <a:r>
              <a:rPr lang="ru-RU" sz="4000" dirty="0" smtClean="0"/>
              <a:t> в развитии материальной и духовной жизни общества.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</a:t>
            </a:r>
            <a:r>
              <a:rPr lang="ru-RU" sz="4000" u="sng" dirty="0" smtClean="0"/>
              <a:t>творческая деятельность</a:t>
            </a:r>
            <a:r>
              <a:rPr lang="ru-RU" sz="4000" dirty="0" smtClean="0"/>
              <a:t>, осуществляемая в сферах материальной и духовной жизни общества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Культура</a:t>
            </a:r>
            <a:r>
              <a:rPr lang="ru-RU" sz="4000" dirty="0" smtClean="0"/>
              <a:t> – практическая </a:t>
            </a:r>
            <a:r>
              <a:rPr lang="ru-RU" sz="4000" u="sng" dirty="0" smtClean="0"/>
              <a:t>реализация </a:t>
            </a:r>
            <a:r>
              <a:rPr lang="ru-RU" sz="4000" dirty="0" smtClean="0"/>
              <a:t>общечеловеческих </a:t>
            </a:r>
            <a:r>
              <a:rPr lang="ru-RU" sz="4000" u="sng" dirty="0" smtClean="0"/>
              <a:t>духовных ценностей </a:t>
            </a:r>
            <a:r>
              <a:rPr lang="ru-RU" sz="4000" dirty="0" smtClean="0"/>
              <a:t>в делах и отношениях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0001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/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Черты культурного человека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357298"/>
            <a:ext cx="6552728" cy="5126055"/>
          </a:xfrm>
        </p:spPr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Ответственный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Образованный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Способный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 сопереживанию и уважению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Стремящийся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 духовному обогащению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Патриот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Знает и сохраняет обычаи своего народа</a:t>
            </a:r>
          </a:p>
        </p:txBody>
      </p:sp>
      <p:pic>
        <p:nvPicPr>
          <p:cNvPr id="5122" name="Picture 2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1800200" cy="17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511288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МЫ НАДЕЕМСЯ</a:t>
            </a:r>
            <a:r>
              <a:rPr lang="ru-RU" b="1" dirty="0" smtClean="0">
                <a:solidFill>
                  <a:srgbClr val="C00000"/>
                </a:solidFill>
              </a:rPr>
              <a:t>,ЧТО ВСЕ НАШИ УЧАЩИЕСЯ 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57366"/>
            <a:ext cx="8901114" cy="4900634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u="sng" dirty="0" smtClean="0">
                <a:solidFill>
                  <a:srgbClr val="002060"/>
                </a:solidFill>
              </a:rPr>
              <a:t>начнут</a:t>
            </a:r>
            <a:r>
              <a:rPr lang="ru-RU" sz="3900" b="1" dirty="0" smtClean="0">
                <a:solidFill>
                  <a:srgbClr val="002060"/>
                </a:solidFill>
              </a:rPr>
              <a:t> интересоваться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 произведениями искусства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 </a:t>
            </a:r>
            <a:r>
              <a:rPr lang="ru-RU" sz="3900" b="1" u="sng" dirty="0" smtClean="0">
                <a:solidFill>
                  <a:srgbClr val="002060"/>
                </a:solidFill>
              </a:rPr>
              <a:t>переосмыслят</a:t>
            </a:r>
            <a:r>
              <a:rPr lang="ru-RU" sz="3900" b="1" dirty="0" smtClean="0">
                <a:solidFill>
                  <a:srgbClr val="002060"/>
                </a:solidFill>
              </a:rPr>
              <a:t> свои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002060"/>
                </a:solidFill>
              </a:rPr>
              <a:t> жизненные ценности </a:t>
            </a:r>
          </a:p>
          <a:p>
            <a:r>
              <a:rPr lang="ru-RU" sz="3900" b="1" u="sng" dirty="0" smtClean="0">
                <a:solidFill>
                  <a:srgbClr val="002060"/>
                </a:solidFill>
              </a:rPr>
              <a:t>приобретут</a:t>
            </a:r>
            <a:r>
              <a:rPr lang="ru-RU" sz="3900" b="1" dirty="0" smtClean="0">
                <a:solidFill>
                  <a:srgbClr val="002060"/>
                </a:solidFill>
              </a:rPr>
              <a:t> опыт общения 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с художественным творчеством</a:t>
            </a:r>
          </a:p>
          <a:p>
            <a:r>
              <a:rPr lang="ru-RU" sz="3900" b="1" dirty="0" smtClean="0">
                <a:solidFill>
                  <a:srgbClr val="002060"/>
                </a:solidFill>
              </a:rPr>
              <a:t>активнее </a:t>
            </a:r>
            <a:r>
              <a:rPr lang="ru-RU" sz="3900" b="1" u="sng" dirty="0" smtClean="0">
                <a:solidFill>
                  <a:srgbClr val="002060"/>
                </a:solidFill>
              </a:rPr>
              <a:t>станут участвовать </a:t>
            </a:r>
            <a:r>
              <a:rPr lang="ru-RU" sz="3900" b="1" dirty="0" smtClean="0">
                <a:solidFill>
                  <a:srgbClr val="002060"/>
                </a:solidFill>
              </a:rPr>
              <a:t>в культурной жизни страны, региона, города, школы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Documents and Settings\Наталья\Мои документы\Мои рисунки\15502-m.gif"/>
          <p:cNvPicPr>
            <a:picLocks noChangeAspect="1" noChangeArrowheads="1"/>
          </p:cNvPicPr>
          <p:nvPr/>
        </p:nvPicPr>
        <p:blipFill>
          <a:blip r:embed="rId2" cstate="print"/>
          <a:srcRect l="7692" t="15728" r="7691" b="6490"/>
          <a:stretch>
            <a:fillRect/>
          </a:stretch>
        </p:blipFill>
        <p:spPr bwMode="auto">
          <a:xfrm>
            <a:off x="6572264" y="1842894"/>
            <a:ext cx="2357454" cy="2733443"/>
          </a:xfrm>
          <a:prstGeom prst="rect">
            <a:avLst/>
          </a:prstGeom>
          <a:noFill/>
        </p:spPr>
      </p:pic>
      <p:pic>
        <p:nvPicPr>
          <p:cNvPr id="5" name="Picture 2" descr="C:\Users\3-2\Desktop\Стенд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44" y="4857760"/>
            <a:ext cx="1500198" cy="177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3-2\Desktop\Стенд\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714488"/>
            <a:ext cx="2181225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428628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«Быть культурным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b="1" dirty="0" smtClean="0">
                <a:solidFill>
                  <a:srgbClr val="FF0000"/>
                </a:solidFill>
              </a:rPr>
              <a:t>хорошо</a:t>
            </a:r>
            <a:r>
              <a:rPr lang="ru-RU" dirty="0" smtClean="0"/>
              <a:t>!!!»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97658"/>
            <a:ext cx="2143140" cy="203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j02324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928934"/>
            <a:ext cx="919161" cy="14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3-2\Desktop\Стенд\исслед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3116"/>
            <a:ext cx="904875" cy="1428750"/>
          </a:xfrm>
          <a:prstGeom prst="rect">
            <a:avLst/>
          </a:prstGeom>
          <a:noFill/>
        </p:spPr>
      </p:pic>
      <p:pic>
        <p:nvPicPr>
          <p:cNvPr id="2051" name="Picture 3" descr="C:\Users\3-2\Desktop\Стенд\7.jpeg"/>
          <p:cNvPicPr>
            <a:picLocks noChangeAspect="1" noChangeArrowheads="1"/>
          </p:cNvPicPr>
          <p:nvPr/>
        </p:nvPicPr>
        <p:blipFill>
          <a:blip r:embed="rId6" cstate="print"/>
          <a:srcRect l="7895" t="7018" r="5263" b="5263"/>
          <a:stretch>
            <a:fillRect/>
          </a:stretch>
        </p:blipFill>
        <p:spPr bwMode="auto">
          <a:xfrm>
            <a:off x="2571736" y="2714620"/>
            <a:ext cx="2376264" cy="1800200"/>
          </a:xfrm>
          <a:prstGeom prst="rect">
            <a:avLst/>
          </a:prstGeom>
          <a:noFill/>
        </p:spPr>
      </p:pic>
      <p:pic>
        <p:nvPicPr>
          <p:cNvPr id="2052" name="Picture 4" descr="C:\Users\3-2\Desktop\Стенд\1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2852"/>
            <a:ext cx="2049016" cy="1536762"/>
          </a:xfrm>
          <a:prstGeom prst="rect">
            <a:avLst/>
          </a:prstGeom>
          <a:noFill/>
        </p:spPr>
      </p:pic>
      <p:pic>
        <p:nvPicPr>
          <p:cNvPr id="2053" name="Picture 5" descr="C:\Users\3-2\Desktop\Стенд\20.jpeg"/>
          <p:cNvPicPr>
            <a:picLocks noChangeAspect="1" noChangeArrowheads="1"/>
          </p:cNvPicPr>
          <p:nvPr/>
        </p:nvPicPr>
        <p:blipFill>
          <a:blip r:embed="rId8" cstate="print"/>
          <a:srcRect l="10614" t="11765" r="17742" b="8823"/>
          <a:stretch>
            <a:fillRect/>
          </a:stretch>
        </p:blipFill>
        <p:spPr bwMode="auto">
          <a:xfrm>
            <a:off x="3643306" y="4714884"/>
            <a:ext cx="2357430" cy="2143116"/>
          </a:xfrm>
          <a:prstGeom prst="rect">
            <a:avLst/>
          </a:prstGeom>
          <a:noFill/>
        </p:spPr>
      </p:pic>
      <p:pic>
        <p:nvPicPr>
          <p:cNvPr id="2054" name="Picture 6" descr="C:\Users\3-2\Desktop\Стенд\17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14290"/>
            <a:ext cx="1979712" cy="2804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6" descr="j023288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93646"/>
            <a:ext cx="1357322" cy="13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Documents and Settings\Наталья\Рабочий стол\Стенд\3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6644" y="3071810"/>
            <a:ext cx="1643064" cy="1643064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/>
          <a:srcRect l="8242"/>
          <a:stretch>
            <a:fillRect/>
          </a:stretch>
        </p:blipFill>
        <p:spPr bwMode="auto">
          <a:xfrm>
            <a:off x="5000628" y="2928934"/>
            <a:ext cx="23860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3" descr="big_350970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5000636"/>
            <a:ext cx="2286016" cy="16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85918" y="0"/>
            <a:ext cx="24193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:\Users\Самсоновы\Desktop\2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083">
            <a:off x="128223" y="163699"/>
            <a:ext cx="1875514" cy="15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Культура - это не количество прочитанных книг, а количество понятых.</a:t>
            </a:r>
          </a:p>
          <a:p>
            <a:r>
              <a:rPr lang="ru-RU" sz="2000" dirty="0" smtClean="0"/>
              <a:t>Искандер Фазиль</a:t>
            </a:r>
          </a:p>
          <a:p>
            <a:r>
              <a:rPr lang="ru-RU" sz="2000" dirty="0" smtClean="0"/>
              <a:t> 2. Культурный человек... Это тот, кто в состоянии сострадать. </a:t>
            </a:r>
          </a:p>
          <a:p>
            <a:r>
              <a:rPr lang="ru-RU" sz="2000" dirty="0" smtClean="0"/>
              <a:t>Шукшин В.</a:t>
            </a:r>
          </a:p>
          <a:p>
            <a:r>
              <a:rPr lang="ru-RU" sz="2000" dirty="0" smtClean="0"/>
              <a:t>4. Культура - это то, что остается, когда все остальное забыто.</a:t>
            </a:r>
          </a:p>
          <a:p>
            <a:r>
              <a:rPr lang="ru-RU" sz="2000" dirty="0" smtClean="0"/>
              <a:t>Эррио Эдуар</a:t>
            </a:r>
          </a:p>
          <a:p>
            <a:r>
              <a:rPr lang="ru-RU" sz="2000" dirty="0" smtClean="0"/>
              <a:t>5. Культура начинается с запретов.</a:t>
            </a:r>
          </a:p>
          <a:p>
            <a:r>
              <a:rPr lang="ru-RU" sz="2000" dirty="0" smtClean="0"/>
              <a:t>Лотман Юрий</a:t>
            </a:r>
          </a:p>
          <a:p>
            <a:r>
              <a:rPr lang="ru-RU" sz="2000" dirty="0" smtClean="0"/>
              <a:t>6. Культуру нельзя унаследовать, ее надо завоевать.</a:t>
            </a:r>
          </a:p>
          <a:p>
            <a:r>
              <a:rPr lang="ru-RU" sz="2000" dirty="0" smtClean="0"/>
              <a:t>Мальро Андре</a:t>
            </a:r>
          </a:p>
          <a:p>
            <a:r>
              <a:rPr lang="ru-RU" sz="2000" dirty="0" smtClean="0"/>
              <a:t>7. Без умственной культуры не может быть и утонченных чувств.</a:t>
            </a:r>
          </a:p>
          <a:p>
            <a:r>
              <a:rPr lang="ru-RU" sz="2000" dirty="0" smtClean="0"/>
              <a:t>Франс Анатоль</a:t>
            </a:r>
          </a:p>
          <a:p>
            <a:r>
              <a:rPr lang="ru-RU" sz="2000" dirty="0" smtClean="0"/>
              <a:t>10.Если культура - это то, что остается, когда все остальное забыто, то воспитание остается, когда все потеряно.</a:t>
            </a:r>
          </a:p>
          <a:p>
            <a:r>
              <a:rPr lang="ru-RU" sz="2000" dirty="0" smtClean="0"/>
              <a:t>де, Ротшильд Надин</a:t>
            </a:r>
          </a:p>
          <a:p>
            <a:r>
              <a:rPr lang="ru-RU" sz="2000" dirty="0" smtClean="0"/>
              <a:t>11.Истинный показатель цивилизованности - не уровень богатства... не величина городов, не обилие урожаев, а облик человека, воспитываемого страной.</a:t>
            </a:r>
          </a:p>
          <a:p>
            <a:r>
              <a:rPr lang="ru-RU" sz="2000" dirty="0" smtClean="0"/>
              <a:t>Р.Эмерсон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Тема урока:</a:t>
            </a:r>
            <a:endParaRPr lang="ru-RU" sz="54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endParaRPr lang="ru-RU" sz="8000" b="1" i="1" dirty="0">
              <a:solidFill>
                <a:srgbClr val="480443"/>
              </a:solidFill>
              <a:latin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480443"/>
                </a:solidFill>
                <a:latin typeface="Calibri Light" panose="020F0302020204030204" pitchFamily="34" charset="0"/>
              </a:rPr>
              <a:t>«Культура – культ Света»</a:t>
            </a:r>
            <a:endParaRPr lang="ru-RU" sz="8000" b="1" i="1" dirty="0">
              <a:solidFill>
                <a:srgbClr val="480443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талья\Мои документы\Мои рисунки\Рисунок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429156" cy="4000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Президент России Владимир Путин подписал указ, в соответствии с которым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2014 год </a:t>
            </a:r>
            <a:r>
              <a:rPr lang="ru-RU" sz="3200" dirty="0" smtClean="0"/>
              <a:t>будет объявлен в стране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Годом культуры.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Наталья\Мои документы\Мои рисунки\93213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1942"/>
            <a:ext cx="3733868" cy="2570995"/>
          </a:xfrm>
          <a:prstGeom prst="rect">
            <a:avLst/>
          </a:prstGeom>
          <a:noFill/>
        </p:spPr>
      </p:pic>
      <p:pic>
        <p:nvPicPr>
          <p:cNvPr id="1027" name="Picture 3" descr="C:\Documents and Settings\Наталья\Мои документы\Мои рисунки\37987014.jpg"/>
          <p:cNvPicPr>
            <a:picLocks noChangeAspect="1" noChangeArrowheads="1"/>
          </p:cNvPicPr>
          <p:nvPr/>
        </p:nvPicPr>
        <p:blipFill>
          <a:blip r:embed="rId3" cstate="print"/>
          <a:srcRect l="6126" t="5000" r="9300" b="8244"/>
          <a:stretch>
            <a:fillRect/>
          </a:stretch>
        </p:blipFill>
        <p:spPr bwMode="auto">
          <a:xfrm>
            <a:off x="4429124" y="214290"/>
            <a:ext cx="4429156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2844" y="214290"/>
            <a:ext cx="8786874" cy="63579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4500626" cy="622619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Целью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данного шага является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привлечение внимания общества </a:t>
            </a: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к вопросам развития культуры, </a:t>
            </a:r>
            <a:b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сохранения культурно-исторического наследия и роли российской культуры во всем мире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C:\Documents and Settings\Наталья\Мои документы\Мои рисунки\s92327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5"/>
          <a:stretch>
            <a:fillRect/>
          </a:stretch>
        </p:blipFill>
        <p:spPr bwMode="auto">
          <a:xfrm>
            <a:off x="4714876" y="857232"/>
            <a:ext cx="4167217" cy="492922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6446" y="5786454"/>
            <a:ext cx="2038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ЭМБЛЕМА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571900" cy="1214422"/>
          </a:xfrm>
        </p:spPr>
        <p:txBody>
          <a:bodyPr>
            <a:normAutofit/>
          </a:bodyPr>
          <a:lstStyle/>
          <a:p>
            <a:pPr fontAlgn="base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ПРОБЛЕМА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85860"/>
            <a:ext cx="8208912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dirty="0" smtClean="0">
                <a:solidFill>
                  <a:srgbClr val="C00000"/>
                </a:solidFill>
              </a:rPr>
              <a:t>            Национальная культура нуждается в самой высокой поддержке!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</a:rPr>
              <a:t>ОЖИДАЕМЫЙ РЕЗУЛЬТАТ РЕШЕНИЯ ПРОБЛЕМЫ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u="sng" dirty="0" smtClean="0"/>
              <a:t>ВСЕ РОССИЯНЕ НАДЕЮТСЯ, ЧТО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800" dirty="0" smtClean="0"/>
              <a:t>-возродятся сельские клубы и библиотеки</a:t>
            </a:r>
          </a:p>
          <a:p>
            <a:pPr>
              <a:buNone/>
            </a:pPr>
            <a:r>
              <a:rPr lang="ru-RU" sz="3800" dirty="0" smtClean="0"/>
              <a:t>     - получит новый стимул для развития народное творчество</a:t>
            </a:r>
          </a:p>
          <a:p>
            <a:pPr>
              <a:buNone/>
            </a:pPr>
            <a:r>
              <a:rPr lang="ru-RU" sz="3800" dirty="0" smtClean="0"/>
              <a:t>     -дети будут знать истоки родной культуры и любить все то, что определяет национальный характер</a:t>
            </a:r>
          </a:p>
          <a:p>
            <a:pPr>
              <a:buNone/>
            </a:pPr>
            <a:r>
              <a:rPr lang="ru-RU" sz="3800" dirty="0" smtClean="0"/>
              <a:t>      -явятся миру новые меценаты, которые путем финансовых вливаний смогут поднять культуру на высокий уровень-</a:t>
            </a:r>
          </a:p>
          <a:p>
            <a:pPr>
              <a:buNone/>
            </a:pPr>
            <a:r>
              <a:rPr lang="ru-RU" sz="3800" dirty="0" smtClean="0"/>
              <a:t>      -молодежь будет воспитываться в духе миролюбия и оптимизма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4600" dirty="0" smtClean="0">
                <a:solidFill>
                  <a:srgbClr val="C00000"/>
                </a:solidFill>
              </a:rPr>
              <a:t>А главное…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- </a:t>
            </a:r>
            <a:r>
              <a:rPr lang="ru-RU" sz="5800" b="1" dirty="0" smtClean="0">
                <a:solidFill>
                  <a:srgbClr val="C00000"/>
                </a:solidFill>
              </a:rPr>
              <a:t>повысится личная культура </a:t>
            </a:r>
            <a:r>
              <a:rPr lang="ru-RU" sz="5800" b="1" u="sng" dirty="0" smtClean="0">
                <a:solidFill>
                  <a:srgbClr val="C00000"/>
                </a:solidFill>
              </a:rPr>
              <a:t>каждого </a:t>
            </a:r>
            <a:r>
              <a:rPr lang="ru-RU" sz="5800" b="1" dirty="0" smtClean="0">
                <a:solidFill>
                  <a:srgbClr val="C00000"/>
                </a:solidFill>
              </a:rPr>
              <a:t>россиянина!</a:t>
            </a:r>
            <a:endParaRPr lang="ru-RU" sz="5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3-2\Desktop\Стенд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46" y="260648"/>
            <a:ext cx="1328444" cy="131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Определение слова «культура»</a:t>
            </a:r>
            <a:endParaRPr lang="ru-RU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Термин “культура” (от латинского “возделываю”) имеет в литературе около 1000 определений. Культура — это сумма всех видов человеческой деятельности. Она включает в себя: язык, книги, картины, обычаи, религии.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Культура выступает уникальной характеристикой человеческой жизнедеятельности и потому необычайно разнообразна в своих конкретных проявлениях. Всем известны такие  понятия, как «культура речи», «культура человеческих отношений», «культура общения», «культура рабочего и свободного времени», «культура здорового образа жизни», «информационная культура», «физическая культура» и другие. </a:t>
            </a:r>
            <a:endParaRPr lang="ru-RU" sz="2800" b="1" dirty="0" smtClean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«Истинный показатель цивилизованности - не уровень богатства... не величина городов, не обилие урожаев, а </a:t>
            </a:r>
            <a:r>
              <a:rPr lang="ru-RU" sz="5400" b="1" dirty="0" smtClean="0">
                <a:solidFill>
                  <a:srgbClr val="C00000"/>
                </a:solidFill>
              </a:rPr>
              <a:t>облик человека, воспитываемого страной».</a:t>
            </a: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sz="5400" dirty="0" smtClean="0"/>
              <a:t>                                </a:t>
            </a:r>
            <a:r>
              <a:rPr lang="ru-RU" sz="5400" dirty="0" err="1" smtClean="0">
                <a:solidFill>
                  <a:srgbClr val="002060"/>
                </a:solidFill>
              </a:rPr>
              <a:t>Р.Эмерсон</a:t>
            </a:r>
            <a:endParaRPr lang="ru-RU" sz="5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57554" y="4786322"/>
            <a:ext cx="1724372" cy="186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34290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</a:rPr>
              <a:t>ЧЕГО ЖДЁТ ОТ НАС СТРАНА?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3-2\Desktop\Стенд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22180" y="4214818"/>
            <a:ext cx="223305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423</TotalTime>
  <Words>414</Words>
  <Application>Microsoft Office PowerPoint</Application>
  <PresentationFormat>Экран (4:3)</PresentationFormat>
  <Paragraphs>77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Добро пожаловать снова в школу!</vt:lpstr>
      <vt:lpstr>Тема урока:</vt:lpstr>
      <vt:lpstr>Презентация PowerPoint</vt:lpstr>
      <vt:lpstr>Президент России Владимир Путин подписал указ, в соответствии с которым 2014 год будет объявлен в стране Годом культуры.</vt:lpstr>
      <vt:lpstr>Целью данного шага является привлечение внимания общества  к вопросам развития культуры,  сохранения культурно-исторического наследия и роли российской культуры во всем мире</vt:lpstr>
      <vt:lpstr>ПРОБЛЕМА</vt:lpstr>
      <vt:lpstr>Определение слова «культура»</vt:lpstr>
      <vt:lpstr>Презентация PowerPoint</vt:lpstr>
      <vt:lpstr>ЧЕГО ЖДЁТ ОТ НАС СТРАНА?</vt:lpstr>
      <vt:lpstr>-личностной уверенности  и сознания собственной значимости</vt:lpstr>
      <vt:lpstr>-опрятности, вкуса к красивым вещам</vt:lpstr>
      <vt:lpstr>-развитой речи и интеллектуальных способностей </vt:lpstr>
      <vt:lpstr> -уважения к старшим  и заботе о младших </vt:lpstr>
      <vt:lpstr>-стремления к здоровому образу жизни </vt:lpstr>
      <vt:lpstr>Презентация PowerPoint</vt:lpstr>
      <vt:lpstr> Черты культурного человека </vt:lpstr>
      <vt:lpstr> МЫ НАДЕЕМСЯ,ЧТО ВСЕ НАШИ УЧАЩИЕСЯ …</vt:lpstr>
      <vt:lpstr>«Быть культурным - хорошо!!!»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3-2</dc:creator>
  <cp:lastModifiedBy>Ольга Цветкова</cp:lastModifiedBy>
  <cp:revision>39</cp:revision>
  <dcterms:modified xsi:type="dcterms:W3CDTF">2014-08-31T06:39:51Z</dcterms:modified>
</cp:coreProperties>
</file>