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8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85E7-5292-49FC-9264-6D9AE7109D33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97B8-542F-4942-8335-C00C64743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85E7-5292-49FC-9264-6D9AE7109D33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97B8-542F-4942-8335-C00C64743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85E7-5292-49FC-9264-6D9AE7109D33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97B8-542F-4942-8335-C00C64743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85E7-5292-49FC-9264-6D9AE7109D33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97B8-542F-4942-8335-C00C64743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85E7-5292-49FC-9264-6D9AE7109D33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97B8-542F-4942-8335-C00C64743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85E7-5292-49FC-9264-6D9AE7109D33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97B8-542F-4942-8335-C00C64743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85E7-5292-49FC-9264-6D9AE7109D33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97B8-542F-4942-8335-C00C64743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85E7-5292-49FC-9264-6D9AE7109D33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97B8-542F-4942-8335-C00C64743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85E7-5292-49FC-9264-6D9AE7109D33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97B8-542F-4942-8335-C00C64743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85E7-5292-49FC-9264-6D9AE7109D33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97B8-542F-4942-8335-C00C64743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685E7-5292-49FC-9264-6D9AE7109D33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7A497B8-542F-4942-8335-C00C647437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3685E7-5292-49FC-9264-6D9AE7109D33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A497B8-542F-4942-8335-C00C647437B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УГОЛОК КЛАССНОГО РУКОВОДИТЕЛЯ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Сивкова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Светлана Геннадьевна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МАОУСОШ №41 г. Томска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98984"/>
          </a:xfrm>
        </p:spPr>
        <p:txBody>
          <a:bodyPr anchor="ctr"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ВОПРОСЫ ДЛЯ ОБСУЖДЕНИЯ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268760"/>
          <a:ext cx="8424936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4968552"/>
              </a:tblGrid>
              <a:tr h="513207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1. Я в коллективе: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Взаимоотношения в классе;</a:t>
                      </a:r>
                    </a:p>
                    <a:p>
                      <a:pPr lvl="0"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Бесконфликтное общение;</a:t>
                      </a:r>
                    </a:p>
                    <a:p>
                      <a:pPr lvl="0"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Забота, внимание; деликатность, этикет.</a:t>
                      </a:r>
                    </a:p>
                    <a:p>
                      <a:pPr>
                        <a:buNone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2. Я ученик: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Отношение к учёбе;</a:t>
                      </a:r>
                    </a:p>
                    <a:p>
                      <a:pPr lvl="0"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Взаимоотношения с педагогами;</a:t>
                      </a:r>
                    </a:p>
                    <a:p>
                      <a:pPr lvl="0"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Этикет, уважение, ответственность.</a:t>
                      </a:r>
                    </a:p>
                    <a:p>
                      <a:pPr>
                        <a:buNone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3. Я сын (дочь):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Роль семьи в жизни человека;</a:t>
                      </a:r>
                    </a:p>
                    <a:p>
                      <a:pPr lvl="0"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Моя роль в семье;</a:t>
                      </a:r>
                    </a:p>
                    <a:p>
                      <a:pPr lvl="0"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Взаимоотношения с родителями;</a:t>
                      </a:r>
                    </a:p>
                    <a:p>
                      <a:pPr lvl="0">
                        <a:buNone/>
                      </a:pP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Эмпатия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, любовь.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4. Я гражданин: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созидательная и разрушительная;</a:t>
                      </a:r>
                    </a:p>
                    <a:p>
                      <a:pPr lvl="0"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Мои права, мои обязанности;</a:t>
                      </a:r>
                    </a:p>
                    <a:p>
                      <a:pPr lvl="0"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От шалости к преступлению;</a:t>
                      </a:r>
                    </a:p>
                    <a:p>
                      <a:pPr lvl="0"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Отношение к воинской обязанности;</a:t>
                      </a:r>
                    </a:p>
                    <a:p>
                      <a:pPr lvl="0"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Долг, честь, уважение к своей стране, законам, языку.</a:t>
                      </a:r>
                    </a:p>
                    <a:p>
                      <a:pPr>
                        <a:buNone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5. Я потребитель: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Отношение к материальным ценностям;</a:t>
                      </a:r>
                    </a:p>
                    <a:p>
                      <a:pPr lvl="0"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Неприкосновенность к чужой собственности;</a:t>
                      </a:r>
                    </a:p>
                    <a:p>
                      <a:pPr lvl="0"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Цена в системе ценностей.</a:t>
                      </a:r>
                    </a:p>
                    <a:p>
                      <a:pPr>
                        <a:buNone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6. Я лидер: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Кто такой лидер?</a:t>
                      </a:r>
                    </a:p>
                    <a:p>
                      <a:pPr lvl="0"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Участие в социальных проектах;</a:t>
                      </a:r>
                    </a:p>
                    <a:p>
                      <a:pPr lvl="0"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Лидерские качества, способы и приёмы их развития;</a:t>
                      </a:r>
                    </a:p>
                    <a:p>
                      <a:pPr lvl="0"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Самооценка и рефлексия;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 anchor="ctr" anchorCtr="1"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ЛИЧНОСТНЫЕ КАЧЕСТВА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Эмпатия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умение видеть и понимать мир глазами других людей, воспринимать их с их же позиции и способность сказать об этом.</a:t>
            </a:r>
          </a:p>
          <a:p>
            <a:pPr>
              <a:buNone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Доброжелательность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умение чувствовать и показывать людям своё доброжелательное отношение.</a:t>
            </a:r>
          </a:p>
          <a:p>
            <a:pPr>
              <a:buNone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Аутентичность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умение быть естественным в отношениях, не скрываться за масками и ролями, способность быть самим собой.</a:t>
            </a:r>
          </a:p>
          <a:p>
            <a:pPr>
              <a:buNone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Конкретность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отказ от общих рассуждений, умение говорить чётко и ясно о своих переживаниях, мнениях.</a:t>
            </a:r>
          </a:p>
          <a:p>
            <a:pPr>
              <a:buNone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Инициативность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склонность к деятельной позиции в отношениях с людьми, способность устанавливать контакты, активно бороться за дела, не дожидаясь других.</a:t>
            </a:r>
          </a:p>
          <a:p>
            <a:pPr>
              <a:buNone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Непосредственность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умение говорить и действовать напрямую.</a:t>
            </a:r>
          </a:p>
          <a:p>
            <a:pPr>
              <a:buNone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Открытость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умение открыть свой внутренний мир другим, искренность готовность говорить о своих мыслях и чувствах.</a:t>
            </a:r>
          </a:p>
          <a:p>
            <a:pPr>
              <a:buNone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Принятие чувств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отсутствие страха при непосредственном соприкосновении со своими чувствами и чувствами других людей.</a:t>
            </a:r>
          </a:p>
          <a:p>
            <a:pPr>
              <a:buNone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Конфронтация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противоборство, противопоставление, столкновение интересов, умение пойти на конфронтацию с целью объяснения истинных и подлинных отношений.</a:t>
            </a:r>
          </a:p>
          <a:p>
            <a:pPr>
              <a:buNone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Самопознание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умение быть автором своей самооценки, исследование себя в своей жизни, в отношениях с людьми.</a:t>
            </a:r>
          </a:p>
          <a:p>
            <a:pPr>
              <a:buNone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060848"/>
            <a:ext cx="3744416" cy="18582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РАБОТА С УЧАЩИМИСЯ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3997" b="15654"/>
          <a:stretch>
            <a:fillRect/>
          </a:stretch>
        </p:blipFill>
        <p:spPr bwMode="auto">
          <a:xfrm>
            <a:off x="4283968" y="377513"/>
            <a:ext cx="4680520" cy="629184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58644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ПРАВИЛА ЖИЗНИ В КЛАССНОМ КОЛЕКТИВЕ</a:t>
            </a:r>
            <a:endParaRPr lang="ru-RU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lvl="0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Настойчивость в учёбе, труде, спорте. </a:t>
            </a:r>
          </a:p>
          <a:p>
            <a:pPr lvl="0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Относиться к окружающим, помня золотое правило: не делай людям того, чего не желаешь себе. </a:t>
            </a:r>
          </a:p>
          <a:p>
            <a:pPr lvl="0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Относиться к людским недостаткам терпимо. </a:t>
            </a:r>
          </a:p>
          <a:p>
            <a:pPr lvl="0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Хочешь иметь успех – выгляди так, как будто ты его имеешь. </a:t>
            </a:r>
          </a:p>
          <a:p>
            <a:pPr lvl="0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Добросовестно относиться к учёбе. </a:t>
            </a:r>
          </a:p>
          <a:p>
            <a:pPr lvl="0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опаздывать в школу и не пропускать занятия! </a:t>
            </a:r>
          </a:p>
          <a:p>
            <a:pPr lvl="0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Добросовестно относиться к своим поручениям. </a:t>
            </a:r>
          </a:p>
          <a:p>
            <a:pPr lvl="0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отказывать в помощи одноклассникам. </a:t>
            </a:r>
          </a:p>
          <a:p>
            <a:pPr lvl="0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Соблюдать порядок и чистоту в классе и школе. </a:t>
            </a:r>
          </a:p>
          <a:p>
            <a:pPr lvl="0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Нужно жить весело, содержательно, быть активным, творчески подходить к любому делу. </a:t>
            </a:r>
          </a:p>
          <a:p>
            <a:pPr lvl="0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Дорожите дружбой, помните - мы коллектив!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ОСНОВНЫЕ ВИДЫ ДЕЯТЕЛЬНОСТИ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3924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lvl="0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познавательная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игровая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творческая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спортивная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коммуникативная (общение)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досуг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допрофессиональная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ОСНОВНЫЕ ФОРМЫ  ДЕЯТЕЛЬНОСТИ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lvl="0"/>
            <a:r>
              <a:rPr lang="ru-RU" b="1" dirty="0" smtClean="0"/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классные часы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конкурсы, соревнования, творческие мероприятия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экскурсии, походы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поисковая деятельность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благотворительные мероприятия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20791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ПРИНЦИПЫ ЖИЗНЕДЕЯТЕЛЬНОСТИ КЛАССНОГО КОЛЛЕКТИВА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46888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lvl="0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Познай себя – это интересно!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Сотвори себя – это необходимо!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Утверди себя – это возможно!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Прояви себя – это реально! 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445624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ФОРМЫ РАБОТЫ С РОДИТЕЛЯМИ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517632" cy="475252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Индивидуальные формы работы:</a:t>
            </a:r>
            <a:endParaRPr lang="ru-RU" sz="36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  Индивидуальные консультации по инициативе  родителей и классного руководителя.</a:t>
            </a:r>
          </a:p>
          <a:p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  Посещение ребенка на дому</a:t>
            </a:r>
          </a:p>
          <a:p>
            <a:pPr>
              <a:buNone/>
            </a:pPr>
            <a:r>
              <a:rPr lang="ru-RU" sz="31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31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Групповые формы работы:</a:t>
            </a:r>
            <a:endParaRPr lang="ru-RU" sz="36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  Родительские собрания</a:t>
            </a:r>
          </a:p>
          <a:p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  Круглый стол </a:t>
            </a:r>
          </a:p>
          <a:p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  Дискуссии</a:t>
            </a:r>
          </a:p>
          <a:p>
            <a:pPr>
              <a:buNone/>
            </a:pP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2984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ЦИКЛОГРАММА РАБОТЫ КЛАССНОГО РУКОВОДИТЕЛЯ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96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ЕЖЕДНЕВНО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Работа с опаздывающими и выяснение причин отсутствия уча­щихся.</a:t>
            </a:r>
          </a:p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Организация питания учащихся.</a:t>
            </a:r>
          </a:p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Организация дежурства по школе.</a:t>
            </a:r>
          </a:p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Индивидуальная работа с учащимися.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ЕЖЕНЕДЕЛЬНО:</a:t>
            </a:r>
          </a:p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Проверка дневников учащихся.</a:t>
            </a:r>
          </a:p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Проведение мероприятий в классе (по плану).</a:t>
            </a:r>
          </a:p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Работа с родителями (по ситуации).</a:t>
            </a:r>
          </a:p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Работа с учителями-предметниками (по ситуации).</a:t>
            </a:r>
          </a:p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Встреча со школьным врачом, медсестрой по справкам о болезни учащихся.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КАЖДЫЙ МЕСЯЦ:</a:t>
            </a:r>
          </a:p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Посещение уроков в своем классе.</a:t>
            </a:r>
          </a:p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Консультации у школьного психолога.</a:t>
            </a:r>
          </a:p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Встреча с родительским активом.</a:t>
            </a:r>
          </a:p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Совещание по планированию работы (по графику).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15144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ЦИКЛОГРАММА РАБОТЫ КЛАССНОГО РУКОВОДИТЕЛЯ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ОДИН РАЗ В ЧЕТВЕРТЬ:</a:t>
            </a:r>
          </a:p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Оформление классного журнала по итогам четверти.</a:t>
            </a:r>
          </a:p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Семинар (учеба) классных руководителей.</a:t>
            </a:r>
          </a:p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Анализ выполнения плана работы за четверть, коррекция плана воспитательной работы на новую четверть.</a:t>
            </a:r>
          </a:p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Проведение родительского собрания.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ОДИН РАЗ В ГОД:</a:t>
            </a:r>
          </a:p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Проведение открытого мероприятия.</a:t>
            </a:r>
          </a:p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Оформление личных дел учащихся.</a:t>
            </a:r>
          </a:p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Анализ и составление плана работы класса.</a:t>
            </a:r>
          </a:p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Статистические данные класса (1 сентября).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ЗАДАЧИ ВОСПИТАТЕЛЬНОЙ РАБОТЫ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877272"/>
          </a:xfrm>
        </p:spPr>
        <p:txBody>
          <a:bodyPr>
            <a:noAutofit/>
          </a:bodyPr>
          <a:lstStyle/>
          <a:p>
            <a:pPr marL="0" algn="ctr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Познавательная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Обогащение представлений учащихся об окружающей действительности, формирование потребности в образовании, содействие интеллектуальному развитию. </a:t>
            </a:r>
          </a:p>
          <a:p>
            <a:pPr marL="0" algn="ctr">
              <a:spcBef>
                <a:spcPts val="0"/>
              </a:spcBef>
              <a:buNone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Трудовая</a:t>
            </a:r>
          </a:p>
          <a:p>
            <a:pPr marL="0">
              <a:spcBef>
                <a:spcPts val="0"/>
              </a:spcBef>
              <a:buNone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уважительного отношения к материальным ценностям как средствам для существования человека, содействие созданию, сохранению и приумножению материальных ценностей.</a:t>
            </a:r>
          </a:p>
          <a:p>
            <a:pPr marL="0" algn="ctr">
              <a:spcBef>
                <a:spcPts val="0"/>
              </a:spcBef>
              <a:buNone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Общественная</a:t>
            </a:r>
          </a:p>
          <a:p>
            <a:pPr marL="0">
              <a:spcBef>
                <a:spcPts val="0"/>
              </a:spcBef>
              <a:buNone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Содействие социализации школьников, включение в жизнь страны и активную общественно-полезную деятельность Актуализация правового воспитание учащихся, уважения к законам.</a:t>
            </a:r>
          </a:p>
          <a:p>
            <a:pPr marL="0" algn="ctr">
              <a:spcBef>
                <a:spcPts val="0"/>
              </a:spcBef>
              <a:buNone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Ценностно-ориентировочная</a:t>
            </a:r>
          </a:p>
          <a:p>
            <a:pPr marL="0">
              <a:spcBef>
                <a:spcPts val="0"/>
              </a:spcBef>
              <a:buNone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рационального осмысления общечеловеческих и социальных ценностей мира, осознания личной причастности к миру во всех его проявлениях, осознание своего я.</a:t>
            </a:r>
          </a:p>
          <a:p>
            <a:pPr marL="0" algn="ctr">
              <a:spcBef>
                <a:spcPts val="0"/>
              </a:spcBef>
              <a:buNone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Художественная</a:t>
            </a:r>
          </a:p>
          <a:p>
            <a:pPr marL="0">
              <a:spcBef>
                <a:spcPts val="0"/>
              </a:spcBef>
              <a:buNone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чувственного мироощущения, потребности в прекрасном, способности к художественному мышлению, реализация индивидуальных способностей</a:t>
            </a:r>
          </a:p>
          <a:p>
            <a:pPr marL="0" algn="ctr">
              <a:spcBef>
                <a:spcPts val="0"/>
              </a:spcBef>
              <a:buNone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Спортивно-оздоровительная</a:t>
            </a:r>
          </a:p>
          <a:p>
            <a:pPr marL="0">
              <a:spcBef>
                <a:spcPts val="0"/>
              </a:spcBef>
              <a:buNone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здорового образа жизни, физическое развитие и совершенствование учащихся</a:t>
            </a:r>
          </a:p>
          <a:p>
            <a:pPr marL="0" algn="ctr">
              <a:spcBef>
                <a:spcPts val="0"/>
              </a:spcBef>
              <a:buNone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Свободное общение</a:t>
            </a:r>
          </a:p>
          <a:p>
            <a:pPr marL="0">
              <a:spcBef>
                <a:spcPts val="0"/>
              </a:spcBef>
              <a:buNone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взаимообогащающего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досуга учащихся: работа по сплочению и развитию коллектива, воспитанию чувства товарищества, доброжелательного отношения друг к другу, культуры человеческого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общени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9911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РАБОТА                                      КЛАССНОГО РУКОВОДИТЕЛЯ В ОБЕСПЕЧЕНИИ ЗДОРОВЬЯ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700184"/>
            <a:ext cx="8568952" cy="415781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изучает особенности развития детей;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выясняет наследственные и хронические заболевания ребенка;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проводит тестирование на выявление психического состояния ребенка, особенностей характера и темперамента;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совместно со школьным врачом и родителями составляет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личную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программу закаливания, физических и дыхательных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упражнений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помогает ребенку организовать режим жизни;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помогает врачам и участвует в проведении диспансеризации учеников;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ведет работу по профилактике заболеваний, проводит «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физкультминутки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проводит беседы о личной гигиене человека;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ведет антиалкогольную пропаганду;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проводит профилактическую работу по предупреждению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детского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дорожного травматизма, несчастных случаев;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организует спортивные соревнования, игры на воздухе;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пропагандирует здоровый образ жизни.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469808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ВЗАИМОСВЯЗЬ  С СЕМЬЯМИ УЧАЩИХСЯ</a:t>
            </a:r>
            <a:endParaRPr lang="ru-RU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508518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Изучает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семью, ее воспитательные возможности, атмосферу семейного воспитания: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исходя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единых (школа-семья) взаимных нравственных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позиций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вырабатывает единые педагогические требования к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учащимся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осуществляет индивидуальную работу с родителями, привлекая их к участию во внеклассной работе;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проводит систематическую работу по повышению педагогической культуры родителей. </a:t>
            </a:r>
          </a:p>
          <a:p>
            <a:pPr algn="ctr">
              <a:buNone/>
            </a:pPr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Классный руководитель должен обладать информацией: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состояние семейно-бытовых условий ученика;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состояние его здоровья;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положение в классе;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внешкольных интересах и увлечениях;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общественных поручениях;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любимых и нелюбимых предметах;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отношение к школе, к учителям, родителям, товарищам;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уровень воспитанности учащихся своего класса;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стремление к самосовершенствованию, самовоспитанию.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5144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РАБОТА </a:t>
            </a:r>
            <a:b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 КЛАССНЫМ КОЛЛЕКТИВОМ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организует дежурство учащихся на переменах;</a:t>
            </a:r>
          </a:p>
          <a:p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прививает навыки трудового воспитания, организуя участие </a:t>
            </a: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учащихся </a:t>
            </a: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генеральных уборках школы и классного помещения, прививает навыки производственного труда;</a:t>
            </a:r>
          </a:p>
          <a:p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привлекает детей к борьбе за выполнение правил для учащихся и правил внутреннего распорядка;</a:t>
            </a:r>
          </a:p>
          <a:p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развивает и принимает участие в работе органов самоуправления в классе, тактично направляет работу лидеров, помогает учащимся выполнять поручения;</a:t>
            </a:r>
          </a:p>
          <a:p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проводит «часы общения» с целью формирования у детей </a:t>
            </a: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коммуникативной </a:t>
            </a: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культуры;</a:t>
            </a:r>
          </a:p>
          <a:p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проводит праздники, организует вечера, встречи с интересными людьми, с людьми разных профессий;</a:t>
            </a:r>
          </a:p>
          <a:p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участвует со своим классом в общешкольных, районных, </a:t>
            </a: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городских </a:t>
            </a: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мероприятиях.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5144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РАБОТА С ВНЕШКОЛЬНЫМИ УЧРЕЖДЕНИЯМИ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 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изучает воспитательные возможности внешкольных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учреждений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определяет виды и формы совместной работы;</a:t>
            </a:r>
          </a:p>
          <a:p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ориентирует учащихся в выборе коллективов внешкольных учреждений с учетом их интересов и склонностей;</a:t>
            </a:r>
          </a:p>
          <a:p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выявив индивидуальные интересы ребят, помогает им в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решении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их проблем, в выборе кружков, секций, клубов;</a:t>
            </a:r>
          </a:p>
          <a:p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расширяет познавательный и культурный кругозор учащихся через экскурсии, встречи, посещение кино, театров;</a:t>
            </a:r>
          </a:p>
          <a:p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 проведением внеклассной работы вне школы проводить инструктаж учащихся по технике безопасности, соблюдению правил дорожного движения и расписывается в журнале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инструктажа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224136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ЗАПОВЕДИ КЛАССНОГО РУКОВОДИТЕЛЯ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96544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ru-RU" sz="4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Классный руководитель – автор своей программы, системы, методов, своего класса.</a:t>
            </a:r>
            <a:endParaRPr lang="ru-RU" sz="45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Главная цель воспитания – счастливый человек.</a:t>
            </a:r>
            <a:endParaRPr lang="ru-RU" sz="45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ищи волшебной палочки: воспитание должно быть системным.</a:t>
            </a:r>
            <a:endParaRPr lang="ru-RU" sz="45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Люби детей! Защити их любовью и правдой!</a:t>
            </a:r>
            <a:endParaRPr lang="ru-RU" sz="45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ври!</a:t>
            </a:r>
            <a:endParaRPr lang="ru-RU" sz="45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Постоянно ищи в ребенке богатство его души.</a:t>
            </a:r>
            <a:endParaRPr lang="ru-RU" sz="45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Научи детей думать и любить.</a:t>
            </a:r>
            <a:endParaRPr lang="ru-RU" sz="45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Дари себя детям!</a:t>
            </a:r>
            <a:endParaRPr lang="ru-RU" sz="45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Знай, к чему стремишься!</a:t>
            </a:r>
            <a:endParaRPr lang="ru-RU" sz="45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 дня без новизны!</a:t>
            </a:r>
            <a:endParaRPr lang="ru-RU" sz="45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Воспитывай, опираясь на природу ученика.</a:t>
            </a:r>
            <a:endParaRPr lang="ru-RU" sz="45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Дорожи доверием своих воспитанников, береги ребячьи тайны, никогда не предавай своих детей.</a:t>
            </a:r>
            <a:endParaRPr lang="ru-RU" sz="45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учит других до тех пор, пока учится сам!</a:t>
            </a:r>
            <a:endParaRPr lang="ru-RU" sz="45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b="1" dirty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ВОСПИТАНИЕ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832648"/>
          </a:xfrm>
        </p:spPr>
        <p:txBody>
          <a:bodyPr>
            <a:noAutofit/>
          </a:bodyPr>
          <a:lstStyle/>
          <a:p>
            <a:pPr indent="274320" algn="just">
              <a:spcBef>
                <a:spcPts val="0"/>
              </a:spcBef>
              <a:buNone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Воспитание — важнейший процесс, важнейшая функция любого общества. Это социальный процесс, складывающийся из целенаправленного влияния на поведение и деятельность человека и активности личности как субъекта этого процесса.</a:t>
            </a:r>
            <a:endParaRPr lang="ru-RU" sz="1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современном этапе воспитание должно выполнять 3 функции:</a:t>
            </a:r>
            <a:endParaRPr lang="ru-RU" sz="1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Социальная функция. Это урегулирование отношений между поколениями, разрешение конфликтов и противоречий в семье, школе, обществе.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Культурологическая функция. Сохранение, воспроизводство, передача культуры своего народа, народов других стран. Приобщение к национальной культуре ребенка через культуры других стран.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Гуманитарная функция. Социальная защита ребенка, его творческих сил, оказание помощи в развитии личности.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Основной воспитательной задачей является:</a:t>
            </a:r>
            <a:endParaRPr lang="ru-RU" sz="1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организаторско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педагогическая деятельность, направленная на конкретного ученика, на развитие его личностно-творческих качеств;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коррекция и устранение отрицательных свойств личности;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выявление ребенком своих особенностей;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развитие у него общечеловеческих ценностей на основе участия в коллективных творческих делах;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приобщение к мировой культуре, участие  в спортивных и трудовых делах школы.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</p:spPr>
        <p:txBody>
          <a:bodyPr anchor="ctr">
            <a:normAutofit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ЗАКОНЫ ЖИЗНИ КЛАССА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 уважения.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 дружбы.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 ответственности.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b="1" dirty="0" smtClean="0"/>
              <a:t>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ТЕМАТИКА РОДИТЕЛЬСКИХ СОБРАНИЙ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040560"/>
          </a:xfrm>
        </p:spPr>
        <p:txBody>
          <a:bodyPr anchor="ctr" anchorCtr="0">
            <a:normAutofit fontScale="25000" lnSpcReduction="20000"/>
          </a:bodyPr>
          <a:lstStyle/>
          <a:p>
            <a:pPr>
              <a:buNone/>
            </a:pPr>
            <a:endParaRPr lang="ru-RU" sz="72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Сентябрь</a:t>
            </a:r>
            <a:endParaRPr lang="ru-RU" sz="7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1.О задачах на новый учебный год </a:t>
            </a:r>
          </a:p>
          <a:p>
            <a:r>
              <a:rPr lang="ru-RU" sz="7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2.Выборы родительского комитета класса.</a:t>
            </a:r>
          </a:p>
          <a:p>
            <a:r>
              <a:rPr lang="ru-RU" sz="7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«Особенности подросткового возраста»</a:t>
            </a:r>
          </a:p>
          <a:p>
            <a:pPr>
              <a:buNone/>
            </a:pPr>
            <a:r>
              <a:rPr lang="ru-RU" sz="7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Ноябрь</a:t>
            </a:r>
            <a:endParaRPr lang="ru-RU" sz="7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 Итоги 1 четверти</a:t>
            </a:r>
          </a:p>
          <a:p>
            <a:r>
              <a:rPr lang="ru-RU" sz="7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 «Роль семьи в развитии моральных качеств подростка»</a:t>
            </a:r>
          </a:p>
          <a:p>
            <a:pPr>
              <a:buNone/>
            </a:pPr>
            <a:r>
              <a:rPr lang="ru-RU" sz="7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Январь</a:t>
            </a:r>
            <a:endParaRPr lang="ru-RU" sz="7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1.Итоги первого полугодия.</a:t>
            </a:r>
          </a:p>
          <a:p>
            <a:r>
              <a:rPr lang="ru-RU" sz="7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2.Психологические и возрастные особенности подростка</a:t>
            </a:r>
          </a:p>
          <a:p>
            <a:r>
              <a:rPr lang="ru-RU" sz="7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Эмоциональные проблемы учащихся</a:t>
            </a:r>
          </a:p>
          <a:p>
            <a:pPr>
              <a:buNone/>
            </a:pPr>
            <a:r>
              <a:rPr lang="ru-RU" sz="7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Апрель</a:t>
            </a:r>
            <a:endParaRPr lang="ru-RU" sz="7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Итоги  третей четверти </a:t>
            </a:r>
          </a:p>
          <a:p>
            <a:r>
              <a:rPr lang="ru-RU" sz="7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«Вызывающее поведение подростков: как реагировать и что делать»</a:t>
            </a:r>
          </a:p>
          <a:p>
            <a:pPr>
              <a:buNone/>
            </a:pPr>
            <a:r>
              <a:rPr lang="ru-RU" sz="7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Май</a:t>
            </a:r>
            <a:endParaRPr lang="ru-RU" sz="7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Об итогах учебного года. </a:t>
            </a:r>
          </a:p>
          <a:p>
            <a:r>
              <a:rPr lang="ru-RU" sz="7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Организация летнего отдыха детей</a:t>
            </a:r>
            <a:r>
              <a:rPr lang="ru-RU" sz="7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7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3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ДОРОГИЕ РОДИТЕЛИ!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006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хотите быть успешными в воспитании своих детей? Добиться успеха вам, вероятно, помогут следующие советы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3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33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учатся тому, чему их учат.</a:t>
            </a:r>
            <a:endParaRPr lang="ru-RU" sz="33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3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Пытаясь воспитать у детей определённые душевные качества, нужно помнить, что родительский пример в этом деле незаменим.</a:t>
            </a:r>
            <a:endParaRPr lang="ru-RU" sz="33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3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Большинство из тех благородных моральных качеств, которые мы хотели бы видеть в наших детях, должны быть Частью ежедневной жизни.</a:t>
            </a:r>
            <a:endParaRPr lang="ru-RU" sz="33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3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Следует приучать ребёнка к самоконтролю.</a:t>
            </a:r>
            <a:endParaRPr lang="ru-RU" sz="33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3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Нельзя наказывать ребёнка, не уяснив, каковы были его намерения.</a:t>
            </a:r>
            <a:endParaRPr lang="ru-RU" sz="33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3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Наибольшая неразбериха с наказаниями возникает из-за неудачных попыток родителей правильно очертить границы дозволенного.</a:t>
            </a:r>
            <a:endParaRPr lang="ru-RU" sz="33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3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существует менее эффективного средства воспитания, нежели раздражение и гнев. Давая волю своему гневу, взрослые теряют уважение детей.</a:t>
            </a:r>
            <a:endParaRPr lang="ru-RU" sz="33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3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Высшее достоинство родителей состоит в умении взглянуть на мир глазами ребёнка, попытаться почувствовать то, что чувствует он.</a:t>
            </a:r>
            <a:endParaRPr lang="ru-RU" sz="33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3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Помните, что некоторые вещи в жизни гораздо важнее, чем успехи в учёбе. Одна из них – самооценка человека, его отношение к себе.</a:t>
            </a:r>
            <a:endParaRPr lang="ru-RU" sz="33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3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 многих случаях компромисс и переговоры – лучшие формы взаимоотношений между родителями и детьми</a:t>
            </a:r>
            <a:r>
              <a:rPr lang="ru-RU" sz="33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3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33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00811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РАБОТА 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 ТРУДНЫМИ ДЕТЬМИ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96518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 lvl="0"/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Постоянный контроль за посещением занятий, за выполнением домашних заданий, за успеваемостью учащихся.</a:t>
            </a:r>
          </a:p>
          <a:p>
            <a:pPr lvl="0"/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Вовлечение данных учащихся в кружки, в различные мероприятия. </a:t>
            </a:r>
          </a:p>
          <a:p>
            <a:pPr lvl="0"/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дополнительных занятий по некоторым предметам с целью повышения успеваемости.</a:t>
            </a:r>
          </a:p>
          <a:p>
            <a:pPr lvl="0"/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Индивидуальные беседы на воспитательные темы. </a:t>
            </a:r>
          </a:p>
          <a:p>
            <a:pPr lvl="0"/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Беседы с родителями данных учащихся.</a:t>
            </a:r>
          </a:p>
          <a:p>
            <a:pPr lvl="0"/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Посещение на дому.</a:t>
            </a:r>
          </a:p>
          <a:p>
            <a:pPr lvl="0"/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Привлечение школьного психолога к работе с трудными учащимися.</a:t>
            </a:r>
          </a:p>
          <a:p>
            <a:pPr lvl="0"/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Приглашение учащихся на беседу с заместителями директора школы по УВР.</a:t>
            </a:r>
          </a:p>
          <a:p>
            <a:pPr lvl="0"/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Приглашение родителей на беседу с заместителями директора школы по УВР.</a:t>
            </a:r>
          </a:p>
          <a:p>
            <a:pPr lvl="0"/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Приглашение на Совет профилактики.</a:t>
            </a:r>
          </a:p>
          <a:p>
            <a:pPr lvl="0"/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Направление документов на КДН.</a:t>
            </a:r>
          </a:p>
          <a:p>
            <a:pPr>
              <a:buNone/>
            </a:pPr>
            <a:r>
              <a:rPr lang="ru-RU" sz="29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НАПРАВЛЕНИЕ ДЕЯТЕЛЬНОСТИ:</a:t>
            </a:r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ОБЩЕНИЕ.</a:t>
            </a:r>
            <a:b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435280" cy="482453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             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успеха в жизни культура общения  с людьми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гораздо     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важнее, чем обладание талантом.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 классного руководителя. </a:t>
            </a:r>
            <a:endParaRPr lang="ru-RU" sz="34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Способствовать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развитию индивидуальности школьника (интересов, склонностей, личностных качеств, внутренних мотивов и целей), признание личности каждого в коллективе.</a:t>
            </a:r>
          </a:p>
          <a:p>
            <a:pPr>
              <a:buNone/>
            </a:pPr>
            <a:r>
              <a:rPr lang="ru-RU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Мои социальные роли.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одноклассник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- ученик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- лидер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Я - сын (дочь)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- гражданин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- потребитель.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Кто я?                  Какой я?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Мотивы поведения; последствия ошибочного поведения, предвидение последствий.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893</TotalTime>
  <Words>1679</Words>
  <Application>Microsoft Office PowerPoint</Application>
  <PresentationFormat>Экран (4:3)</PresentationFormat>
  <Paragraphs>276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УГОЛОК КЛАССНОГО РУКОВОДИТЕЛЯ</vt:lpstr>
      <vt:lpstr> ЗАДАЧИ ВОСПИТАТЕЛЬНОЙ РАБОТЫ  </vt:lpstr>
      <vt:lpstr> ЗАПОВЕДИ КЛАССНОГО РУКОВОДИТЕЛЯ </vt:lpstr>
      <vt:lpstr>ВОСПИТАНИЕ</vt:lpstr>
      <vt:lpstr>ЗАКОНЫ ЖИЗНИ КЛАССА</vt:lpstr>
      <vt:lpstr> ТЕМАТИКА РОДИТЕЛЬСКИХ СОБРАНИЙ</vt:lpstr>
      <vt:lpstr> ДОРОГИЕ РОДИТЕЛИ! </vt:lpstr>
      <vt:lpstr> РАБОТА С ТРУДНЫМИ ДЕТЬМИ </vt:lpstr>
      <vt:lpstr> НАПРАВЛЕНИЕ ДЕЯТЕЛЬНОСТИ:ОБЩЕНИЕ.  </vt:lpstr>
      <vt:lpstr>ВОПРОСЫ ДЛЯ ОБСУЖДЕНИЯ</vt:lpstr>
      <vt:lpstr> ЛИЧНОСТНЫЕ КАЧЕСТВА </vt:lpstr>
      <vt:lpstr>РАБОТА С УЧАЩИМИСЯ</vt:lpstr>
      <vt:lpstr>ПРАВИЛА ЖИЗНИ В КЛАССНОМ КОЛЕКТИВЕ</vt:lpstr>
      <vt:lpstr>ОСНОВНЫЕ ВИДЫ ДЕЯТЕЛЬНОСТИ</vt:lpstr>
      <vt:lpstr>ОСНОВНЫЕ ФОРМЫ  ДЕЯТЕЛЬНОСТИ</vt:lpstr>
      <vt:lpstr>ПРИНЦИПЫ ЖИЗНЕДЕЯТЕЛЬНОСТИ КЛАССНОГО КОЛЛЕКТИВА</vt:lpstr>
      <vt:lpstr>ФОРМЫ РАБОТЫ С РОДИТЕЛЯМИ</vt:lpstr>
      <vt:lpstr>ЦИКЛОГРАММА РАБОТЫ КЛАССНОГО РУКОВОДИТЕЛЯ</vt:lpstr>
      <vt:lpstr>ЦИКЛОГРАММА РАБОТЫ КЛАССНОГО РУКОВОДИТЕЛЯ</vt:lpstr>
      <vt:lpstr>РАБОТА                                      КЛАССНОГО РУКОВОДИТЕЛЯ В ОБЕСПЕЧЕНИИ ЗДОРОВЬЯ</vt:lpstr>
      <vt:lpstr>ВЗАИМОСВЯЗЬ  С СЕМЬЯМИ УЧАЩИХСЯ</vt:lpstr>
      <vt:lpstr>РАБОТА  С КЛАССНЫМ КОЛЛЕКТИВОМ</vt:lpstr>
      <vt:lpstr>РАБОТА С ВНЕШКОЛЬНЫМИ УЧРЕЖДЕНИЯМИ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Светлана</cp:lastModifiedBy>
  <cp:revision>29</cp:revision>
  <dcterms:created xsi:type="dcterms:W3CDTF">2015-01-07T19:01:10Z</dcterms:created>
  <dcterms:modified xsi:type="dcterms:W3CDTF">2015-01-20T18:46:20Z</dcterms:modified>
</cp:coreProperties>
</file>