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8" r:id="rId5"/>
    <p:sldId id="258" r:id="rId6"/>
    <p:sldId id="271" r:id="rId7"/>
    <p:sldId id="269" r:id="rId8"/>
    <p:sldId id="270" r:id="rId9"/>
    <p:sldId id="264" r:id="rId10"/>
    <p:sldId id="265" r:id="rId11"/>
    <p:sldId id="266" r:id="rId12"/>
    <p:sldId id="267" r:id="rId13"/>
    <p:sldId id="261" r:id="rId14"/>
    <p:sldId id="26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72E67-1D98-4720-93D5-BBC77976CADD}" type="datetimeFigureOut">
              <a:rPr lang="ru-RU" smtClean="0"/>
              <a:pPr/>
              <a:t>20.04.2010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A32830-D165-44EC-88AB-059EBC0600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subTitle" idx="1"/>
          </p:nvPr>
        </p:nvSpPr>
        <p:spPr>
          <a:xfrm>
            <a:off x="1785918" y="214290"/>
            <a:ext cx="7143800" cy="1428760"/>
          </a:xfrm>
        </p:spPr>
        <p:txBody>
          <a:bodyPr>
            <a:normAutofit/>
          </a:bodyPr>
          <a:lstStyle/>
          <a:p>
            <a:pPr algn="r"/>
            <a:r>
              <a:rPr lang="ru-RU" altLang="ko-KR" dirty="0" smtClean="0">
                <a:solidFill>
                  <a:schemeClr val="tx1"/>
                </a:solidFill>
                <a:latin typeface="Mistral" pitchFamily="66" charset="0"/>
              </a:rPr>
              <a:t>«</a:t>
            </a:r>
            <a:r>
              <a:rPr lang="ru-RU" altLang="ko-KR" dirty="0" err="1" smtClean="0">
                <a:solidFill>
                  <a:schemeClr val="tx1"/>
                </a:solidFill>
                <a:latin typeface="Mistral" pitchFamily="66" charset="0"/>
              </a:rPr>
              <a:t>Идеже</a:t>
            </a:r>
            <a:r>
              <a:rPr lang="ru-RU" altLang="ko-KR" dirty="0" smtClean="0">
                <a:solidFill>
                  <a:schemeClr val="tx1"/>
                </a:solidFill>
                <a:latin typeface="Mistral" pitchFamily="66" charset="0"/>
              </a:rPr>
              <a:t> благоволит Бог граду бытии на </a:t>
            </a:r>
            <a:r>
              <a:rPr lang="ru-RU" altLang="ko-KR" dirty="0" err="1" smtClean="0">
                <a:solidFill>
                  <a:schemeClr val="tx1"/>
                </a:solidFill>
                <a:latin typeface="Mistral" pitchFamily="66" charset="0"/>
              </a:rPr>
              <a:t>Чебоксарю</a:t>
            </a:r>
            <a:r>
              <a:rPr lang="ru-RU" altLang="ko-KR" dirty="0" smtClean="0">
                <a:solidFill>
                  <a:schemeClr val="tx1"/>
                </a:solidFill>
                <a:latin typeface="Mistral" pitchFamily="66" charset="0"/>
              </a:rPr>
              <a:t>…» </a:t>
            </a:r>
          </a:p>
          <a:p>
            <a:pPr algn="r"/>
            <a:r>
              <a:rPr lang="ru-RU" altLang="ko-KR" dirty="0" smtClean="0">
                <a:solidFill>
                  <a:schemeClr val="tx1"/>
                </a:solidFill>
                <a:latin typeface="Mistral" pitchFamily="66" charset="0"/>
              </a:rPr>
              <a:t>                                                                                    Иоанн </a:t>
            </a:r>
            <a:r>
              <a:rPr lang="en-US" altLang="ko-KR" dirty="0" smtClean="0">
                <a:solidFill>
                  <a:schemeClr val="tx1"/>
                </a:solidFill>
                <a:latin typeface="Mistral" pitchFamily="66" charset="0"/>
                <a:ea typeface="굴림" charset="-127"/>
              </a:rPr>
              <a:t>IV</a:t>
            </a:r>
            <a:r>
              <a:rPr lang="ru-RU" altLang="ko-KR" dirty="0" smtClean="0">
                <a:solidFill>
                  <a:schemeClr val="tx1"/>
                </a:solidFill>
                <a:latin typeface="Mistral" pitchFamily="66" charset="0"/>
              </a:rPr>
              <a:t>, 1555 год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599" y="1714489"/>
            <a:ext cx="806536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Чебоксарская</a:t>
            </a:r>
            <a:endParaRPr lang="ru-RU" sz="8800" b="1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8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 крепость</a:t>
            </a:r>
            <a:endParaRPr lang="ru-RU" sz="8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4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900115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001156" cy="6572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E:\Фильмы по КРК\_старый город\_рисунки\foto_cheb_ru-059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Подумай сам</a:t>
            </a:r>
            <a:endParaRPr lang="ru-RU" sz="6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 чьими именами связано строительство </a:t>
            </a:r>
            <a:r>
              <a:rPr lang="ru-RU" sz="3600" dirty="0" err="1" smtClean="0"/>
              <a:t>Чебоксарской</a:t>
            </a:r>
            <a:r>
              <a:rPr lang="ru-RU" sz="3600" dirty="0" smtClean="0"/>
              <a:t> крепости?</a:t>
            </a:r>
          </a:p>
          <a:p>
            <a:r>
              <a:rPr lang="ru-RU" sz="3600" dirty="0" smtClean="0"/>
              <a:t>В чём состояла роль Чебоксар во второй половине </a:t>
            </a:r>
            <a:r>
              <a:rPr lang="en-US" sz="3600" dirty="0" smtClean="0"/>
              <a:t>XVI</a:t>
            </a:r>
            <a:r>
              <a:rPr lang="ru-RU" sz="3600" dirty="0" smtClean="0"/>
              <a:t> века?</a:t>
            </a:r>
          </a:p>
          <a:p>
            <a:r>
              <a:rPr lang="ru-RU" sz="3600" dirty="0" smtClean="0"/>
              <a:t>Какие функции выполняла </a:t>
            </a:r>
            <a:r>
              <a:rPr lang="ru-RU" sz="3600" dirty="0" err="1" smtClean="0"/>
              <a:t>Чебоксарская</a:t>
            </a:r>
            <a:r>
              <a:rPr lang="ru-RU" sz="3600" dirty="0" smtClean="0"/>
              <a:t> крепость?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Лаборатория юного историка, стр. 59-60.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Параграфы 13-14.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      </a:t>
            </a:r>
          </a:p>
          <a:p>
            <a:r>
              <a:rPr lang="ru-RU" sz="3600" dirty="0" smtClean="0"/>
              <a:t>  В письменных источниках Чебоксары упоминаются с 1469 года, когда русские воины остановились здесь на последний привал по пути в Казанское ханство. Участники похода «</a:t>
            </a:r>
            <a:r>
              <a:rPr lang="ru-RU" sz="3600" dirty="0" smtClean="0">
                <a:latin typeface="Mistral" pitchFamily="66" charset="0"/>
              </a:rPr>
              <a:t>ночевали на </a:t>
            </a:r>
            <a:r>
              <a:rPr lang="ru-RU" sz="3600" dirty="0" err="1" smtClean="0">
                <a:latin typeface="Mistral" pitchFamily="66" charset="0"/>
              </a:rPr>
              <a:t>Чебоксари</a:t>
            </a:r>
            <a:r>
              <a:rPr lang="ru-RU" sz="3600" dirty="0" smtClean="0">
                <a:latin typeface="Mistral" pitchFamily="66" charset="0"/>
              </a:rPr>
              <a:t>, а от </a:t>
            </a:r>
            <a:r>
              <a:rPr lang="ru-RU" sz="3600" dirty="0" err="1" smtClean="0">
                <a:latin typeface="Mistral" pitchFamily="66" charset="0"/>
              </a:rPr>
              <a:t>Чебоксари</a:t>
            </a:r>
            <a:r>
              <a:rPr lang="ru-RU" sz="3600" dirty="0" smtClean="0">
                <a:latin typeface="Mistral" pitchFamily="66" charset="0"/>
              </a:rPr>
              <a:t> шли день весь да ночь всю ту шли, и </a:t>
            </a:r>
            <a:r>
              <a:rPr lang="ru-RU" sz="3600" dirty="0" err="1" smtClean="0">
                <a:latin typeface="Mistral" pitchFamily="66" charset="0"/>
              </a:rPr>
              <a:t>приидоша</a:t>
            </a:r>
            <a:r>
              <a:rPr lang="ru-RU" sz="3600" dirty="0" smtClean="0">
                <a:latin typeface="Mistral" pitchFamily="66" charset="0"/>
              </a:rPr>
              <a:t> под </a:t>
            </a:r>
            <a:r>
              <a:rPr lang="ru-RU" sz="3600" dirty="0" smtClean="0">
                <a:latin typeface="Mistral" pitchFamily="66" charset="0"/>
              </a:rPr>
              <a:t>К</a:t>
            </a:r>
            <a:r>
              <a:rPr lang="ru-RU" sz="3600" dirty="0" smtClean="0">
                <a:latin typeface="Mistral" pitchFamily="66" charset="0"/>
              </a:rPr>
              <a:t>азань</a:t>
            </a:r>
            <a:r>
              <a:rPr lang="ru-RU" sz="3600" dirty="0" smtClean="0"/>
              <a:t>».</a:t>
            </a:r>
          </a:p>
          <a:p>
            <a:r>
              <a:rPr lang="ru-RU" sz="3600" dirty="0" smtClean="0"/>
              <a:t>    В 1552 году после взятия Казани войсками Ивана Грозного поселение перешло к Московскому государству.          </a:t>
            </a:r>
            <a:endParaRPr lang="ru-RU" sz="3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ильмы по КРК\_старый город\_рисунки\foto_cheb_ru-05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4900" dirty="0" smtClean="0">
                <a:solidFill>
                  <a:schemeClr val="tx1"/>
                </a:solidFill>
              </a:rPr>
              <a:t>Официальное основание города-крепости на Волге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3100" dirty="0" err="1" smtClean="0">
                <a:solidFill>
                  <a:schemeClr val="tx1"/>
                </a:solidFill>
              </a:rPr>
              <a:t>Новопоставленному</a:t>
            </a:r>
            <a:r>
              <a:rPr lang="ru-RU" sz="3100" dirty="0" smtClean="0">
                <a:solidFill>
                  <a:schemeClr val="tx1"/>
                </a:solidFill>
              </a:rPr>
              <a:t> архиепископу Казанскому и </a:t>
            </a:r>
            <a:r>
              <a:rPr lang="ru-RU" sz="3100" dirty="0" err="1" smtClean="0">
                <a:solidFill>
                  <a:schemeClr val="tx1"/>
                </a:solidFill>
              </a:rPr>
              <a:t>Свияжскому</a:t>
            </a:r>
            <a:r>
              <a:rPr lang="ru-RU" sz="3100" dirty="0" smtClean="0">
                <a:solidFill>
                  <a:schemeClr val="tx1"/>
                </a:solidFill>
              </a:rPr>
              <a:t> Гурию предписывалось по пути в Казань дойти 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«до нового места Чебоксар,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идеже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благоволит бог граду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быти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на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Чебоксарю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, с воеводами по совету определить место, где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быти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святой соборной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церкве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Введению Пречистой,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назнаменовати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место, где граду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быти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и совершить все освящение граду,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якож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Mistral" pitchFamily="66" charset="0"/>
              </a:rPr>
              <a:t>указась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во уставе».</a:t>
            </a:r>
            <a:b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(Грамота Ивана </a:t>
            </a:r>
            <a:r>
              <a:rPr lang="en-US" sz="3600" dirty="0" smtClean="0">
                <a:solidFill>
                  <a:schemeClr val="tx1"/>
                </a:solidFill>
                <a:latin typeface="Mistral" pitchFamily="66" charset="0"/>
              </a:rPr>
              <a:t>IV</a:t>
            </a:r>
            <a:r>
              <a:rPr lang="ru-RU" sz="3600" dirty="0" smtClean="0">
                <a:solidFill>
                  <a:schemeClr val="tx1"/>
                </a:solidFill>
                <a:latin typeface="Mistral" pitchFamily="66" charset="0"/>
              </a:rPr>
              <a:t> ,26 мая 1555г.)</a:t>
            </a:r>
            <a:endParaRPr lang="ru-RU" sz="3600" dirty="0">
              <a:solidFill>
                <a:schemeClr val="tx1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ильмы по КРК\_старый город\_рисунки\foto_cheb_ru-05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Кремль деревянный, рубленный в две стены с перегородками.</a:t>
            </a:r>
          </a:p>
          <a:p>
            <a:r>
              <a:rPr lang="ru-RU" sz="4000" dirty="0" smtClean="0"/>
              <a:t>Высота стен около 5 метров, ширина – 4 метра.</a:t>
            </a:r>
          </a:p>
          <a:p>
            <a:r>
              <a:rPr lang="ru-RU" sz="4000" dirty="0" smtClean="0"/>
              <a:t> </a:t>
            </a:r>
            <a:r>
              <a:rPr lang="ru-RU" sz="4000" dirty="0" smtClean="0"/>
              <a:t>Снаружи крепостной стены – частокол.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5300" dirty="0" smtClean="0">
                <a:solidFill>
                  <a:schemeClr val="tx1"/>
                </a:solidFill>
              </a:rPr>
              <a:t>Кремль</a:t>
            </a: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Двор воеводы(государев двор) с приказной </a:t>
            </a:r>
            <a:r>
              <a:rPr lang="ru-RU" sz="2400" dirty="0" smtClean="0"/>
              <a:t>избой.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Казна.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Тюрьма.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Аманатный</a:t>
            </a:r>
            <a:r>
              <a:rPr lang="ru-RU" sz="2400" dirty="0" smtClean="0"/>
              <a:t> двор.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Церкви.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Дома дворян, бояр</a:t>
            </a:r>
            <a:r>
              <a:rPr lang="ru-RU" sz="2400" dirty="0" smtClean="0"/>
              <a:t>, приказных служителей</a:t>
            </a:r>
            <a:r>
              <a:rPr lang="ru-RU" sz="2400" dirty="0" smtClean="0"/>
              <a:t>, духовенства, стрельцов.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1555cheboksa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144064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180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    Официальное основание города-крепости на Волге   Новопоставленному архиепископу Казанскому и Свияжскому Гурию предписывалось по пути в Казань дойти «до нового места Чебоксар, идеже благоволит бог граду быти на Чебоксарю, с воеводами по совету определить место, где быти святой соборной церкве Введению Пречистой, назнаменовати место, где граду быти и совершить все освящение граду, якож указась во уставе». (Грамота Ивана IV ,26 мая 1555г.)</vt:lpstr>
      <vt:lpstr>Слайд 5</vt:lpstr>
      <vt:lpstr>Слайд 6</vt:lpstr>
      <vt:lpstr>     Кремль</vt:lpstr>
      <vt:lpstr>Слайд 8</vt:lpstr>
      <vt:lpstr>Слайд 9</vt:lpstr>
      <vt:lpstr>Слайд 10</vt:lpstr>
      <vt:lpstr>Слайд 11</vt:lpstr>
      <vt:lpstr>Слайд 12</vt:lpstr>
      <vt:lpstr>Слайд 13</vt:lpstr>
      <vt:lpstr>Подумай сам</vt:lpstr>
      <vt:lpstr>Домашняя работа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Чебоксарская крепость</dc:title>
  <dc:creator>Admin</dc:creator>
  <cp:lastModifiedBy>Admin</cp:lastModifiedBy>
  <cp:revision>33</cp:revision>
  <dcterms:created xsi:type="dcterms:W3CDTF">2010-04-20T13:03:52Z</dcterms:created>
  <dcterms:modified xsi:type="dcterms:W3CDTF">2010-04-20T20:01:40Z</dcterms:modified>
</cp:coreProperties>
</file>