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60" r:id="rId2"/>
    <p:sldId id="265" r:id="rId3"/>
    <p:sldId id="257" r:id="rId4"/>
    <p:sldId id="258" r:id="rId5"/>
    <p:sldId id="263" r:id="rId6"/>
    <p:sldId id="266" r:id="rId7"/>
    <p:sldId id="267" r:id="rId8"/>
    <p:sldId id="268" r:id="rId9"/>
    <p:sldId id="269" r:id="rId10"/>
    <p:sldId id="261" r:id="rId11"/>
    <p:sldId id="262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6A6F0-11C7-4F3E-8FD9-32CCEDB8853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35734-21DE-4CD7-97E0-7BFD0DA37A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35734-21DE-4CD7-97E0-7BFD0DA37A0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7DCB4D-0D46-4A18-9D4C-B7184E0E716F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B4CA3-77BB-4E8B-82CE-0E51B7A3A8C0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69B94-8949-4065-B1C6-7061F1AB1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547813" y="908050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Великой  Победе посвящается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429000" y="1428750"/>
            <a:ext cx="19207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1941 - 1945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42910" y="5143500"/>
            <a:ext cx="77153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Архангельск в годы </a:t>
            </a:r>
          </a:p>
          <a:p>
            <a:pPr algn="ctr">
              <a:defRPr/>
            </a:pPr>
            <a:r>
              <a:rPr lang="ru-RU" sz="4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Великой Отечественной  войны</a:t>
            </a:r>
            <a:endParaRPr lang="ru-RU" sz="40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9" descr="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000250"/>
            <a:ext cx="403225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Итог урока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</a:p>
          <a:p>
            <a:pPr algn="just"/>
            <a:endParaRPr lang="ru-RU" sz="3800" dirty="0"/>
          </a:p>
          <a:p>
            <a:pPr algn="just"/>
            <a:endParaRPr lang="ru-RU" sz="3800" dirty="0" smtClean="0"/>
          </a:p>
          <a:p>
            <a:pPr algn="just"/>
            <a:r>
              <a:rPr lang="ru-RU" sz="4900" dirty="0" smtClean="0"/>
              <a:t>22 </a:t>
            </a:r>
            <a:r>
              <a:rPr lang="ru-RU" sz="4900" dirty="0"/>
              <a:t>июня 1941 года началась Великая Отечественная война. Архангельская область сразу была объявлена на военном положении. </a:t>
            </a:r>
            <a:endParaRPr lang="ru-RU" sz="4900" dirty="0" smtClean="0"/>
          </a:p>
          <a:p>
            <a:pPr algn="just"/>
            <a:r>
              <a:rPr lang="ru-RU" sz="4900" dirty="0" smtClean="0"/>
              <a:t>     Каждый </a:t>
            </a:r>
            <a:r>
              <a:rPr lang="ru-RU" sz="4900" dirty="0"/>
              <a:t>4-й житель области  - 270 тысяч человек – встали в ряды защитников Родины. </a:t>
            </a:r>
          </a:p>
          <a:p>
            <a:pPr algn="just"/>
            <a:r>
              <a:rPr lang="ru-RU" sz="4900" dirty="0" smtClean="0"/>
              <a:t>    Первый </a:t>
            </a:r>
            <a:r>
              <a:rPr lang="ru-RU" sz="4900" dirty="0"/>
              <a:t>массированный налет вражеской авиации на Архангельск, в котором участвовали 42 бомбардировщика, был совершен с 24 на 25 августа 1942 года. В течение этого года  на город было сброшено более 100 фугасных, 300 осветительных и более 20 тысяч зажигательных бомб. В результате налетов сгорело около 100 жилых домов, канатная и трикотажная фабрики, серьезно пострадал АЛТИ (ныне АГТУ), погибли 148 и получили ранение 126 человек. </a:t>
            </a:r>
          </a:p>
          <a:p>
            <a:pPr algn="just"/>
            <a:r>
              <a:rPr lang="ru-RU" sz="4900" dirty="0"/>
              <a:t>      Архангельский порт впервые стал круглый год принимать суда. Портовики обработали 332 транспорта, доставивших около 2 миллионов тонн грузов. На фронт было отправлено 717 орудий, 819 бронемашин, 3427 танков, 2311 самолетов.  </a:t>
            </a:r>
          </a:p>
          <a:p>
            <a:pPr algn="just"/>
            <a:r>
              <a:rPr lang="ru-RU" sz="4900" dirty="0"/>
              <a:t>    За полтора года войны на предприятия Архангельска пришло </a:t>
            </a:r>
            <a:r>
              <a:rPr lang="ru-RU" sz="4900" dirty="0" smtClean="0"/>
              <a:t>15 </a:t>
            </a:r>
            <a:r>
              <a:rPr lang="ru-RU" sz="4900" dirty="0"/>
              <a:t>тысяч женщин, к 1943 году они составили три четверти всех работающих. 20 тысяч человек работало на предприятиях Архангельска к 1943 году.</a:t>
            </a:r>
          </a:p>
          <a:p>
            <a:pPr algn="just"/>
            <a:r>
              <a:rPr lang="ru-RU" sz="4900" dirty="0"/>
              <a:t>       9 мая 1945 года наступил долгожданный День Победы. Война длилась 1418 дней и ночей. По уточненным данным, список потерь области в Великой Отечественной войне составляет 113 тысяч человек. </a:t>
            </a:r>
            <a:r>
              <a:rPr lang="ru-RU" sz="4900" dirty="0" smtClean="0"/>
              <a:t>Это составило  113/1109  (или примерно 0,1)  жителей области до войны.</a:t>
            </a:r>
          </a:p>
          <a:p>
            <a:pPr algn="just"/>
            <a:r>
              <a:rPr lang="ru-RU" sz="4900" dirty="0" smtClean="0"/>
              <a:t>       Именами </a:t>
            </a:r>
            <a:r>
              <a:rPr lang="ru-RU" sz="4900" dirty="0"/>
              <a:t>многих уроженцев Поморской земли гордится страна, 90 из них удостоены звания Героя Советского Союза. 30 жителей области - полные кавалеры ордена Славы.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Запишите числа: 22, 6, 1941, 9, 5, 1945, 1418.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smtClean="0"/>
              <a:t>1 вариант</a:t>
            </a:r>
            <a:r>
              <a:rPr lang="ru-RU" dirty="0" smtClean="0"/>
              <a:t>: составьте и запишите числовые выражения, значения которых равны указанным числам.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smtClean="0"/>
              <a:t>2 вариант</a:t>
            </a:r>
            <a:r>
              <a:rPr lang="ru-RU" dirty="0" smtClean="0"/>
              <a:t>: составьте и запишите уравнения, корнями которых являются данные числа.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1" descr="260275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500063" y="571500"/>
            <a:ext cx="7643812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Салют и слава Победе</a:t>
            </a:r>
          </a:p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Навеки памятного дня! </a:t>
            </a:r>
          </a:p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Салют её Героям павшим и живым.</a:t>
            </a:r>
          </a:p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Салют!</a:t>
            </a:r>
          </a:p>
          <a:p>
            <a:pPr algn="l">
              <a:defRPr/>
            </a:pPr>
            <a:endParaRPr lang="ru-RU" sz="10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>
              <a:defRPr/>
            </a:pPr>
            <a:endParaRPr lang="ru-RU" sz="24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-1588"/>
            <a:ext cx="968533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635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-323850" y="1125538"/>
            <a:ext cx="9144000" cy="41148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ru-RU" b="1" dirty="0">
                <a:solidFill>
                  <a:srgbClr val="FF0000"/>
                </a:solidFill>
              </a:rPr>
              <a:t>     Весть о вероломном нападении гитлеровской Германии вызвала у трудящихся Архангельска, как и у всего народа, гнев и возмущение, глубокую озабоченность за свою Родину и беззаветную готовность с оружием в руках постоять за нее.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152400"/>
            <a:ext cx="7643866" cy="1990716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sz="3200" dirty="0" smtClean="0"/>
              <a:t>Выполните задания по вариантам, </a:t>
            </a:r>
            <a:br>
              <a:rPr lang="ru-RU" sz="3200" dirty="0" smtClean="0"/>
            </a:br>
            <a:r>
              <a:rPr lang="ru-RU" sz="3200" dirty="0" smtClean="0"/>
              <a:t>и </a:t>
            </a:r>
            <a:r>
              <a:rPr lang="ru-RU" sz="3200" dirty="0"/>
              <a:t>в</a:t>
            </a:r>
            <a:r>
              <a:rPr lang="ru-RU" sz="3200" dirty="0" smtClean="0"/>
              <a:t>ы узнаете дату начала войны, </a:t>
            </a:r>
            <a:br>
              <a:rPr lang="ru-RU" sz="3200" dirty="0" smtClean="0"/>
            </a:br>
            <a:r>
              <a:rPr lang="ru-RU" sz="3200" dirty="0" smtClean="0"/>
              <a:t>а также, сколько жителей Архангельской области ушло на фронт.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143250"/>
          <a:ext cx="8229600" cy="1682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1 вариант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2 вариант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5*4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2) 647*3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3) 90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– 86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4) 3</a:t>
                      </a:r>
                      <a:r>
                        <a:rPr lang="ru-RU" sz="32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*10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dirty="0"/>
              <a:t>Линия фронта проходила далеко от Архангельска, но город пострадал от налетов вражеской авиации</a:t>
            </a:r>
            <a:r>
              <a:rPr lang="ru-RU" sz="3200" dirty="0" smtClean="0"/>
              <a:t>. Об их последствиях вы узнаете, сделав следующие расчеты: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571744"/>
          <a:ext cx="8229600" cy="336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1 вариант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2 вариант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5)   Х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– 32 = 10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6)   53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– 29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7)   5</a:t>
                      </a:r>
                      <a:r>
                        <a:rPr lang="ru-RU" sz="32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8)    НОК(2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; 1942)=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9)</a:t>
                      </a:r>
                      <a:r>
                        <a:rPr lang="ru-RU" sz="3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32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10)  500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– 200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11)   Х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+ 10 = 30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12)   5</a:t>
                      </a:r>
                      <a:r>
                        <a:rPr lang="ru-RU" sz="32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*2</a:t>
                      </a:r>
                      <a:r>
                        <a:rPr lang="ru-RU" sz="32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13)   Х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: 37 = 4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14)    630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: Х = 5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dirty="0" smtClean="0"/>
              <a:t>Жители </a:t>
            </a:r>
            <a:r>
              <a:rPr lang="ru-RU" sz="3200" dirty="0"/>
              <a:t>А</a:t>
            </a:r>
            <a:r>
              <a:rPr lang="ru-RU" sz="3200" dirty="0" smtClean="0"/>
              <a:t>рхангельска вспоминают, что нормы выдачи хлеба иногда не превышали нормы выдачи хлеба в блокадном Ленинграде. Каковы же были эти нормы?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428875"/>
          <a:ext cx="8229600" cy="2243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1 вариант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2 вариант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15)     5</a:t>
                      </a:r>
                      <a:r>
                        <a:rPr lang="ru-RU" sz="32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* 2</a:t>
                      </a:r>
                      <a:r>
                        <a:rPr lang="ru-RU" sz="3200" baseline="30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16)     5</a:t>
                      </a:r>
                      <a:r>
                        <a:rPr lang="ru-RU" sz="32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*2</a:t>
                      </a:r>
                      <a:r>
                        <a:rPr lang="ru-RU" sz="3200" baseline="30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17)     Х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+ 756 = 906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18)     370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– 295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19)     10999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* </a:t>
                      </a: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3/17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20)      971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1/2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6875" y="0"/>
            <a:ext cx="10333038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229600" cy="4114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ru-RU" sz="2800" dirty="0"/>
              <a:t>     </a:t>
            </a:r>
            <a:r>
              <a:rPr lang="ru-RU" sz="2800" dirty="0" smtClean="0"/>
              <a:t>   </a:t>
            </a:r>
            <a:r>
              <a:rPr lang="ru-RU" sz="2800" b="1" dirty="0" smtClean="0"/>
              <a:t>Архангельский </a:t>
            </a:r>
            <a:r>
              <a:rPr lang="ru-RU" sz="2800" b="1" dirty="0"/>
              <a:t>порт впервые стал круглый год принимать суда. Портовики обработали 332 транспорта, доставивших около 2 миллионов тонн грузов. На фронт было отправлено 717 орудий, бронемашин - на 102 больше, танков – в 4,78 раза больше, чем орудий, самолетов – на 1116 меньше, чем танков. Сколько отправили на фронт бронемашин, танков и самолетов? (результаты округлить до целых).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44900"/>
            <a:ext cx="8424863" cy="295275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ru-RU" dirty="0"/>
              <a:t>     </a:t>
            </a:r>
            <a:r>
              <a:rPr lang="ru-RU" dirty="0" smtClean="0"/>
              <a:t>  За </a:t>
            </a:r>
            <a:r>
              <a:rPr lang="ru-RU" dirty="0"/>
              <a:t>полтора года войны на предприятия Архангельска пришло </a:t>
            </a:r>
            <a:r>
              <a:rPr lang="ru-RU" dirty="0" smtClean="0"/>
              <a:t>15 </a:t>
            </a:r>
            <a:r>
              <a:rPr lang="ru-RU" dirty="0"/>
              <a:t>тысяч женщин, к 1943 году они составили три четверти всех работающих. Сколько человек работало на предприятиях Архангельска к 1943 году?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15888"/>
            <a:ext cx="4608513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3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2908" y="0"/>
            <a:ext cx="8929750" cy="5357826"/>
          </a:xfrm>
        </p:spPr>
        <p:txBody>
          <a:bodyPr>
            <a:normAutofit fontScale="77500" lnSpcReduction="20000"/>
          </a:bodyPr>
          <a:lstStyle/>
          <a:p>
            <a:pPr marL="609600" indent="-609600" algn="just">
              <a:lnSpc>
                <a:spcPct val="150000"/>
              </a:lnSpc>
              <a:buFontTx/>
              <a:buNone/>
            </a:pPr>
            <a:r>
              <a:rPr lang="ru-RU" sz="2800" dirty="0" smtClean="0"/>
              <a:t>          </a:t>
            </a:r>
            <a:r>
              <a:rPr lang="ru-RU" sz="3600" b="1" dirty="0" smtClean="0"/>
              <a:t>9 мая 1945 года наступил долгожданный </a:t>
            </a:r>
            <a:r>
              <a:rPr lang="ru-RU" sz="3600" b="1" dirty="0"/>
              <a:t>Д</a:t>
            </a:r>
            <a:r>
              <a:rPr lang="ru-RU" sz="3600" b="1" dirty="0" smtClean="0"/>
              <a:t>ень Победы. Война длилась 1418 дней и ночей. По </a:t>
            </a:r>
            <a:r>
              <a:rPr lang="ru-RU" sz="3600" b="1" dirty="0"/>
              <a:t>уточненным данным, список потерь </a:t>
            </a:r>
            <a:r>
              <a:rPr lang="ru-RU" sz="3600" b="1" dirty="0" smtClean="0"/>
              <a:t>области </a:t>
            </a:r>
            <a:r>
              <a:rPr lang="ru-RU" sz="3600" b="1" dirty="0"/>
              <a:t>в Великой Отечественной войне составляет 113 тысяч человек. Какая часть довоенной численности жителей области погибла в годы </a:t>
            </a:r>
            <a:r>
              <a:rPr lang="ru-RU" sz="3600" b="1" dirty="0" smtClean="0"/>
              <a:t>войны, если накануне Великой Отечественной войны число жителей области равнялось 1109000?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56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Именами многих уроженцев Поморской земли гордится страна. Выполните действия и вы узнаете, сколько из них удостоены звания Героя Советского Союза и сколько полных кавалеров ордена Славы: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3571876"/>
          <a:ext cx="8158162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3362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1 вариант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2 вариант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Times New Roman"/>
                        </a:rPr>
                        <a:t>21)    2 </a:t>
                      </a: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* 3</a:t>
                      </a:r>
                      <a:r>
                        <a:rPr lang="ru-RU" sz="40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 *5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Times New Roman"/>
                        </a:rPr>
                        <a:t>22)      97 </a:t>
                      </a: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- 67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745</Words>
  <Application>Microsoft Office PowerPoint</Application>
  <PresentationFormat>Экран (4:3)</PresentationFormat>
  <Paragraphs>65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Выполните задания по вариантам,  и вы узнаете дату начала войны,  а также, сколько жителей Архангельской области ушло на фронт.</vt:lpstr>
      <vt:lpstr>Линия фронта проходила далеко от Архангельска, но город пострадал от налетов вражеской авиации. Об их последствиях вы узнаете, сделав следующие расчеты:</vt:lpstr>
      <vt:lpstr>Жители Архангельска вспоминают, что нормы выдачи хлеба иногда не превышали нормы выдачи хлеба в блокадном Ленинграде. Каковы же были эти нормы?</vt:lpstr>
      <vt:lpstr>Слайд 6</vt:lpstr>
      <vt:lpstr>Слайд 7</vt:lpstr>
      <vt:lpstr>Слайд 8</vt:lpstr>
      <vt:lpstr>Именами многих уроженцев Поморской земли гордится страна. Выполните действия и вы узнаете, сколько из них удостоены звания Героя Советского Союза и сколько полных кавалеров ордена Славы:</vt:lpstr>
      <vt:lpstr>Итог урока</vt:lpstr>
      <vt:lpstr>Домашнее задание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Алена</dc:creator>
  <cp:lastModifiedBy>Алена</cp:lastModifiedBy>
  <cp:revision>26</cp:revision>
  <dcterms:created xsi:type="dcterms:W3CDTF">2009-11-07T13:12:29Z</dcterms:created>
  <dcterms:modified xsi:type="dcterms:W3CDTF">2009-11-09T19:25:56Z</dcterms:modified>
</cp:coreProperties>
</file>