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6" r:id="rId12"/>
    <p:sldId id="277" r:id="rId13"/>
    <p:sldId id="278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70BE22-C210-4D60-B3DA-79809255169B}" type="datetimeFigureOut">
              <a:rPr lang="ru-RU" smtClean="0"/>
              <a:t>23.08.2012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E4EF8C-2EF4-453B-92DD-23A2AD4A04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1%82%D0%BD%D0%BE%D0%B3%D1%80%D0%B0%D1%84%D0%B8%D1%8F" TargetMode="External"/><Relationship Id="rId7" Type="http://schemas.openxmlformats.org/officeDocument/2006/relationships/image" Target="../media/image19.jpeg"/><Relationship Id="rId2" Type="http://schemas.openxmlformats.org/officeDocument/2006/relationships/hyperlink" Target="http://ru.wikipedia.org/wiki/%D0%93%D0%B5%D0%BE%D0%B3%D1%80%D0%B0%D1%84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://ru.wikipedia.org/wiki/%D0%9C%D0%B5%D1%82%D0%B5%D0%BE%D1%80%D0%BE%D0%BB%D0%BE%D0%B3%D0%B8%D1%8F" TargetMode="External"/><Relationship Id="rId4" Type="http://schemas.openxmlformats.org/officeDocument/2006/relationships/hyperlink" Target="http://ru.wikipedia.org/wiki/%D0%93%D0%B8%D0%B4%D1%80%D0%BE%D0%B3%D1%80%D0%B0%D1%84%D0%B8%D1%8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lex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strog.ucoz.ru/pervoprohodcy/0_39.htm" TargetMode="External"/><Relationship Id="rId4" Type="http://schemas.openxmlformats.org/officeDocument/2006/relationships/hyperlink" Target="http://www.kmslib.ru/kraevedenie/poyark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RR5216-0032R.gif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://commons.wikimedia.org/wiki/File:RR5216-0032R.gif?uselang=ru" TargetMode="External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лья\Documents\ШАБЛОНЫ\Фоны для презентаций. 105 штук\3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02"/>
            <a:ext cx="9144000" cy="684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47664" y="1772816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История открытия и исследования Приморского края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9037" y="4437112"/>
            <a:ext cx="44565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Составила  Холкина Наталья Викторовна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Учитель географии МОКУ «Галенковская средняя общеобразовательная школа Октябрьского района»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03848" y="2060848"/>
            <a:ext cx="5688632" cy="38884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Русский</a:t>
            </a:r>
            <a:r>
              <a:rPr lang="ru-RU" dirty="0"/>
              <a:t> ботаник и географ, педагог и общественный деятель</a:t>
            </a:r>
            <a:r>
              <a:rPr lang="ru-RU" dirty="0" smtClean="0"/>
              <a:t>.  Член-корреспондент</a:t>
            </a:r>
            <a:r>
              <a:rPr lang="ru-RU" dirty="0"/>
              <a:t> </a:t>
            </a:r>
            <a:r>
              <a:rPr lang="ru-RU" u="sng" dirty="0"/>
              <a:t>Академии наук</a:t>
            </a:r>
            <a:r>
              <a:rPr lang="ru-RU" dirty="0"/>
              <a:t> (1914), действительный член (1920), вице-президент (1930—1936) и президент (1936—1945) Академии наук СССР, организатор многочисленных филиалов</a:t>
            </a:r>
            <a:r>
              <a:rPr lang="ru-RU" dirty="0" smtClean="0"/>
              <a:t>, ботанических </a:t>
            </a:r>
            <a:r>
              <a:rPr lang="ru-RU" dirty="0"/>
              <a:t>садов и баз Академии наук.</a:t>
            </a:r>
          </a:p>
          <a:p>
            <a:pPr marL="0" indent="0">
              <a:buNone/>
            </a:pPr>
            <a:r>
              <a:rPr lang="ru-RU" dirty="0" smtClean="0"/>
              <a:t>Автор </a:t>
            </a:r>
            <a:r>
              <a:rPr lang="ru-RU" dirty="0"/>
              <a:t>трудов по описанию флор</a:t>
            </a:r>
            <a:r>
              <a:rPr lang="ru-RU" dirty="0" smtClean="0"/>
              <a:t>, растительности</a:t>
            </a:r>
            <a:r>
              <a:rPr lang="ru-RU" dirty="0"/>
              <a:t>, новых видов и </a:t>
            </a:r>
            <a:r>
              <a:rPr lang="ru-RU" dirty="0" smtClean="0"/>
              <a:t>природы</a:t>
            </a:r>
            <a:r>
              <a:rPr lang="ru-RU" dirty="0"/>
              <a:t> Приморья, Камчатки</a:t>
            </a:r>
            <a:r>
              <a:rPr lang="ru-RU" dirty="0" smtClean="0"/>
              <a:t>, Саян</a:t>
            </a:r>
            <a:r>
              <a:rPr lang="ru-RU" dirty="0"/>
              <a:t>, Прибайкалья, Якутии</a:t>
            </a:r>
            <a:r>
              <a:rPr lang="ru-RU" dirty="0" smtClean="0"/>
              <a:t>, Зеравшана</a:t>
            </a:r>
            <a:r>
              <a:rPr lang="ru-RU" dirty="0"/>
              <a:t>, Монголии, Китая</a:t>
            </a:r>
            <a:r>
              <a:rPr lang="ru-RU" dirty="0" smtClean="0"/>
              <a:t>, Кореи</a:t>
            </a:r>
            <a:r>
              <a:rPr lang="ru-RU" dirty="0"/>
              <a:t> и пр., а также по разработке теории ботаники и ботанической географии, учения о расах и </a:t>
            </a:r>
            <a:r>
              <a:rPr lang="ru-RU" dirty="0" smtClean="0"/>
              <a:t>рядах автор </a:t>
            </a:r>
            <a:r>
              <a:rPr lang="ru-RU" dirty="0"/>
              <a:t>трудов по описанию флор</a:t>
            </a:r>
            <a:r>
              <a:rPr lang="ru-RU" dirty="0" smtClean="0"/>
              <a:t>, растительности</a:t>
            </a:r>
            <a:r>
              <a:rPr lang="ru-RU" dirty="0"/>
              <a:t>, новых видов и природы Приморья, Камчатки</a:t>
            </a:r>
            <a:r>
              <a:rPr lang="ru-RU" dirty="0" smtClean="0"/>
              <a:t>, Саян</a:t>
            </a:r>
            <a:r>
              <a:rPr lang="ru-RU" dirty="0"/>
              <a:t>, Прибайкалья, Якутии</a:t>
            </a:r>
            <a:r>
              <a:rPr lang="ru-RU" dirty="0" smtClean="0"/>
              <a:t>, Зеравшана</a:t>
            </a:r>
            <a:r>
              <a:rPr lang="ru-RU" dirty="0"/>
              <a:t>, Монголии, Китая</a:t>
            </a:r>
            <a:r>
              <a:rPr lang="ru-RU" dirty="0" smtClean="0"/>
              <a:t>, Кореи</a:t>
            </a:r>
            <a:r>
              <a:rPr lang="ru-RU" dirty="0"/>
              <a:t> и пр., а также по разработке теории ботаники и ботанической географии, учения о расах и </a:t>
            </a:r>
            <a:r>
              <a:rPr lang="ru-RU" dirty="0" smtClean="0"/>
              <a:t>рядах.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err="1"/>
              <a:t>Влади́мир</a:t>
            </a:r>
            <a:r>
              <a:rPr lang="ru-RU" sz="3600" b="1" dirty="0"/>
              <a:t> </a:t>
            </a:r>
            <a:r>
              <a:rPr lang="ru-RU" sz="3600" b="1" dirty="0" err="1"/>
              <a:t>Лео́нтьевич</a:t>
            </a:r>
            <a:r>
              <a:rPr lang="ru-RU" sz="3600" b="1" dirty="0"/>
              <a:t> </a:t>
            </a:r>
            <a:r>
              <a:rPr lang="ru-RU" sz="3600" b="1" dirty="0" err="1"/>
              <a:t>Комаро́в</a:t>
            </a:r>
            <a:r>
              <a:rPr lang="ru-RU" sz="3600" dirty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3600" dirty="0"/>
              <a:t>1 (13) октября </a:t>
            </a:r>
            <a:r>
              <a:rPr lang="ru-RU" sz="3600" dirty="0" smtClean="0"/>
              <a:t>1869-</a:t>
            </a:r>
            <a:r>
              <a:rPr lang="ru-RU" sz="3600" dirty="0"/>
              <a:t> 5 декабря </a:t>
            </a:r>
            <a:r>
              <a:rPr lang="ru-RU" sz="3600" dirty="0" smtClean="0"/>
              <a:t>1945)</a:t>
            </a:r>
            <a:r>
              <a:rPr lang="ru-RU" sz="3600" dirty="0"/>
              <a:t> </a:t>
            </a:r>
          </a:p>
        </p:txBody>
      </p:sp>
      <p:pic>
        <p:nvPicPr>
          <p:cNvPr id="2050" name="Picture 2" descr="Komarov Vladimir 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772457"/>
            <a:ext cx="2976265" cy="397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одпис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28" y="5754650"/>
            <a:ext cx="2894403" cy="96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2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11960" y="2204863"/>
            <a:ext cx="4664840" cy="44916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Русский путешественник</a:t>
            </a:r>
            <a:r>
              <a:rPr lang="ru-RU" dirty="0"/>
              <a:t>, географ, этнограф,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писатель</a:t>
            </a:r>
            <a:r>
              <a:rPr lang="ru-RU" dirty="0"/>
              <a:t>, исследователь Дальнего Востока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Научный </a:t>
            </a:r>
            <a:r>
              <a:rPr lang="ru-RU" dirty="0" smtClean="0"/>
              <a:t>вклад:</a:t>
            </a:r>
            <a:endParaRPr lang="ru-RU" dirty="0"/>
          </a:p>
          <a:p>
            <a:r>
              <a:rPr lang="ru-RU" dirty="0">
                <a:hlinkClick r:id="rId2" tooltip="География"/>
              </a:rPr>
              <a:t>География</a:t>
            </a:r>
            <a:r>
              <a:rPr lang="ru-RU" dirty="0"/>
              <a:t>: дал описание рельефа Приморья и впервые детально обследовал горную систему </a:t>
            </a:r>
            <a:r>
              <a:rPr lang="ru-RU" dirty="0" smtClean="0"/>
              <a:t>Сихотэ-Алиня</a:t>
            </a:r>
            <a:r>
              <a:rPr lang="ru-RU" dirty="0"/>
              <a:t>.</a:t>
            </a:r>
          </a:p>
          <a:p>
            <a:r>
              <a:rPr lang="ru-RU" dirty="0">
                <a:hlinkClick r:id="rId3" tooltip="Этнография"/>
              </a:rPr>
              <a:t>Этнография</a:t>
            </a:r>
            <a:r>
              <a:rPr lang="ru-RU" dirty="0"/>
              <a:t>: рассказы о быте и нравах коренного населения Дальнего Востока.</a:t>
            </a:r>
          </a:p>
          <a:p>
            <a:r>
              <a:rPr lang="ru-RU" dirty="0">
                <a:hlinkClick r:id="rId4" tooltip="Гидрография"/>
              </a:rPr>
              <a:t>Гидрография</a:t>
            </a:r>
            <a:r>
              <a:rPr lang="ru-RU" dirty="0"/>
              <a:t>: нашёл неизвестные истоки самых крупных рек Приморья и получил первые сведения об их глубинах, режимах течения.</a:t>
            </a:r>
          </a:p>
          <a:p>
            <a:r>
              <a:rPr lang="ru-RU" dirty="0">
                <a:hlinkClick r:id="rId5" tooltip="Метеорология"/>
              </a:rPr>
              <a:t>Метеорология</a:t>
            </a:r>
            <a:r>
              <a:rPr lang="ru-RU" dirty="0"/>
              <a:t> Приморья: выделил две зоны с резко непохожим климатом и разделил их на подобласти с определёнными характеристиками.</a:t>
            </a:r>
          </a:p>
          <a:p>
            <a:r>
              <a:rPr lang="ru-RU" dirty="0"/>
              <a:t>Также изучал зверей, птиц, рыб и растения Приморья. Доказал, что нанайцы, удэгейцы, орочи — потомки древнего и исконного населения Дальнего Востока и Сибири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352928" cy="1054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err="1"/>
              <a:t>Влади́мир</a:t>
            </a:r>
            <a:r>
              <a:rPr lang="ru-RU" sz="3600" b="1" dirty="0"/>
              <a:t> </a:t>
            </a:r>
            <a:r>
              <a:rPr lang="ru-RU" sz="3600" b="1" dirty="0" err="1"/>
              <a:t>Кла́вдиевич</a:t>
            </a:r>
            <a:r>
              <a:rPr lang="ru-RU" sz="3600" b="1" dirty="0"/>
              <a:t> </a:t>
            </a:r>
            <a:r>
              <a:rPr lang="ru-RU" sz="3600" b="1" dirty="0" err="1"/>
              <a:t>Арсе́ньев</a:t>
            </a:r>
            <a:r>
              <a:rPr lang="ru-RU" sz="3600" dirty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3600" dirty="0"/>
              <a:t>10 </a:t>
            </a:r>
            <a:r>
              <a:rPr lang="ru-RU" sz="3600" dirty="0" smtClean="0"/>
              <a:t>сентября</a:t>
            </a:r>
            <a:r>
              <a:rPr lang="ru-RU" sz="3600" dirty="0"/>
              <a:t> </a:t>
            </a:r>
            <a:r>
              <a:rPr lang="ru-RU" sz="3600" dirty="0" smtClean="0"/>
              <a:t>1872 -</a:t>
            </a:r>
            <a:r>
              <a:rPr lang="ru-RU" sz="3600" dirty="0"/>
              <a:t> 4 сентября </a:t>
            </a:r>
            <a:r>
              <a:rPr lang="ru-RU" sz="3600" dirty="0" smtClean="0"/>
              <a:t>1930)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550" y="6327151"/>
            <a:ext cx="315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Арсеньев В. К. и </a:t>
            </a:r>
            <a:r>
              <a:rPr lang="ru-RU" dirty="0" err="1"/>
              <a:t>Дерсу</a:t>
            </a:r>
            <a:r>
              <a:rPr lang="ru-RU" dirty="0"/>
              <a:t> Узала.</a:t>
            </a:r>
          </a:p>
        </p:txBody>
      </p:sp>
      <p:pic>
        <p:nvPicPr>
          <p:cNvPr id="7" name="Picture 2" descr="Картинка 6 из 3015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" y="1772816"/>
            <a:ext cx="2036808" cy="328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upload.wikimedia.org/wikipedia/commons/thumb/5/5f/%D0%90%D1%80%D1%81%D0%B5%D0%BD%D1%8C%D0%B5%D0%B2_%D0%92._%D0%9A._%D0%B8_%D0%94%D0%B5%D1%80%D1%81%D1%83_%D0%A3%D0%B7%D0%B0%D0%BB%D0%B0.jpg/250px-%D0%90%D1%80%D1%81%D0%B5%D0%BD%D1%8C%D0%B5%D0%B2_%D0%92._%D0%9A._%D0%B8_%D0%94%D0%B5%D1%80%D1%81%D1%83_%D0%A3%D0%B7%D0%B0%D0%BB%D0%B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14494"/>
            <a:ext cx="2232248" cy="331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6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15816" y="2248347"/>
            <a:ext cx="6048672" cy="40609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Выдающийся </a:t>
            </a:r>
            <a:r>
              <a:rPr lang="ru-RU" dirty="0"/>
              <a:t>советский биолог, энтомолог и </a:t>
            </a:r>
            <a:r>
              <a:rPr lang="ru-RU" dirty="0" err="1"/>
              <a:t>биогеограф</a:t>
            </a:r>
            <a:r>
              <a:rPr lang="ru-RU" dirty="0"/>
              <a:t>, доктор биологических наук, профессор, заслуженный деятель науки РСФСР, </a:t>
            </a:r>
            <a:r>
              <a:rPr lang="ru-RU" dirty="0" smtClean="0"/>
              <a:t>лауреат Сталинской </a:t>
            </a:r>
            <a:r>
              <a:rPr lang="ru-RU" dirty="0"/>
              <a:t>премии, основатель дальневосточной школы энтомологов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Основные труды:</a:t>
            </a:r>
            <a:endParaRPr lang="ru-RU" dirty="0"/>
          </a:p>
          <a:p>
            <a:r>
              <a:rPr lang="ru-RU" dirty="0"/>
              <a:t>«Чешуекрылые Сихотэ-Алиня и вопрос о происхождении его фауны» 1936.</a:t>
            </a:r>
          </a:p>
          <a:p>
            <a:r>
              <a:rPr lang="ru-RU" dirty="0"/>
              <a:t>«Что такое маньчжурская фауна» 1952.</a:t>
            </a:r>
          </a:p>
          <a:p>
            <a:r>
              <a:rPr lang="ru-RU" dirty="0"/>
              <a:t>«Вопросы зоогеографии южных частей Дальнего Востока» 1959.</a:t>
            </a:r>
          </a:p>
          <a:p>
            <a:r>
              <a:rPr lang="ru-RU" dirty="0"/>
              <a:t>«Западная граница маньчжурской фауны на Амуре» 1960.</a:t>
            </a:r>
          </a:p>
          <a:p>
            <a:r>
              <a:rPr lang="ru-RU" dirty="0"/>
              <a:t>«Зоогеография Приамурья» 1965.</a:t>
            </a:r>
          </a:p>
          <a:p>
            <a:r>
              <a:rPr lang="ru-RU" dirty="0"/>
              <a:t>«Зоогеография Дальнего Востока СССР на примере распространения чешуекрылых – </a:t>
            </a:r>
            <a:r>
              <a:rPr lang="ru-RU" dirty="0" err="1"/>
              <a:t>Rhopalocera</a:t>
            </a:r>
            <a:r>
              <a:rPr lang="ru-RU" dirty="0"/>
              <a:t>» 1974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8275998" cy="1054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Алексей Иванович </a:t>
            </a:r>
            <a:r>
              <a:rPr lang="ru-RU" sz="3600" b="1" dirty="0" err="1">
                <a:solidFill>
                  <a:schemeClr val="tx1"/>
                </a:solidFill>
              </a:rPr>
              <a:t>Куренцов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(</a:t>
            </a:r>
            <a:r>
              <a:rPr lang="ru-RU" sz="3600" dirty="0">
                <a:solidFill>
                  <a:schemeClr val="tx1"/>
                </a:solidFill>
              </a:rPr>
              <a:t>1896—1975) </a:t>
            </a:r>
          </a:p>
        </p:txBody>
      </p:sp>
      <p:pic>
        <p:nvPicPr>
          <p:cNvPr id="5122" name="Picture 2" descr="http://im6-tub-ru.yandex.net/i?id=479296228-64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76" y="2204864"/>
            <a:ext cx="268157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86051"/>
              </p:ext>
            </p:extLst>
          </p:nvPr>
        </p:nvGraphicFramePr>
        <p:xfrm>
          <a:off x="395536" y="5877272"/>
          <a:ext cx="7747000" cy="640080"/>
        </p:xfrm>
        <a:graphic>
          <a:graphicData uri="http://schemas.openxmlformats.org/drawingml/2006/table">
            <a:tbl>
              <a:tblPr/>
              <a:tblGrid>
                <a:gridCol w="1569244"/>
                <a:gridCol w="6177756"/>
              </a:tblGrid>
              <a:tr h="148823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Место работы: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Лаборатория энтомологии Биолого-почвенного института ДВФ АН СССР (Владивосток)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59082" y="2248347"/>
            <a:ext cx="5705406" cy="38778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Русский</a:t>
            </a:r>
            <a:r>
              <a:rPr lang="ru-RU" dirty="0">
                <a:solidFill>
                  <a:schemeClr val="tx1"/>
                </a:solidFill>
              </a:rPr>
              <a:t> ботаник, академик Санкт-Петербургской академии наук.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Положил начало </a:t>
            </a:r>
            <a:r>
              <a:rPr lang="ru-RU" dirty="0" smtClean="0">
                <a:solidFill>
                  <a:schemeClr val="tx1"/>
                </a:solidFill>
              </a:rPr>
              <a:t>изучению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флоры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u="sng" dirty="0">
                <a:solidFill>
                  <a:schemeClr val="tx1"/>
                </a:solidFill>
              </a:rPr>
              <a:t>Дальнего Востока</a:t>
            </a:r>
            <a:r>
              <a:rPr lang="ru-RU" dirty="0">
                <a:solidFill>
                  <a:schemeClr val="tx1"/>
                </a:solidFill>
              </a:rPr>
              <a:t> и Японии русскими ботаниками.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Основные работы — по систематике цветковых </a:t>
            </a:r>
            <a:r>
              <a:rPr lang="ru-RU" dirty="0" smtClean="0">
                <a:solidFill>
                  <a:schemeClr val="tx1"/>
                </a:solidFill>
              </a:rPr>
              <a:t>растений. Ознакомил </a:t>
            </a:r>
            <a:r>
              <a:rPr lang="ru-RU" dirty="0">
                <a:solidFill>
                  <a:schemeClr val="tx1"/>
                </a:solidFill>
              </a:rPr>
              <a:t>учёный мир со своеобразной растительностью обширного Приамурского и </a:t>
            </a:r>
            <a:r>
              <a:rPr lang="ru-RU" u="sng" dirty="0">
                <a:solidFill>
                  <a:schemeClr val="tx1"/>
                </a:solidFill>
              </a:rPr>
              <a:t>Уссурийского </a:t>
            </a:r>
            <a:r>
              <a:rPr lang="ru-RU" u="sng" dirty="0" smtClean="0">
                <a:solidFill>
                  <a:schemeClr val="tx1"/>
                </a:solidFill>
              </a:rPr>
              <a:t>края</a:t>
            </a:r>
            <a:r>
              <a:rPr lang="ru-RU" u="sng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570156"/>
            <a:ext cx="8928992" cy="1054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/>
              <a:t>Карл </a:t>
            </a:r>
            <a:r>
              <a:rPr lang="ru-RU" sz="3600" b="1" dirty="0" err="1">
                <a:solidFill>
                  <a:schemeClr val="tx1"/>
                </a:solidFill>
              </a:rPr>
              <a:t>Ива́нович</a:t>
            </a:r>
            <a:r>
              <a:rPr lang="ru-RU" sz="3600" b="1" dirty="0"/>
              <a:t> </a:t>
            </a:r>
            <a:r>
              <a:rPr lang="ru-RU" sz="3600" b="1" dirty="0" err="1"/>
              <a:t>Максимо́вич</a:t>
            </a:r>
            <a:r>
              <a:rPr lang="ru-RU" sz="3600" dirty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3600" dirty="0"/>
              <a:t>11 [23] ноября </a:t>
            </a:r>
            <a:r>
              <a:rPr lang="ru-RU" sz="3600" dirty="0" smtClean="0"/>
              <a:t>1827- 4</a:t>
            </a:r>
            <a:r>
              <a:rPr lang="ru-RU" sz="3600" dirty="0"/>
              <a:t> [</a:t>
            </a:r>
            <a:r>
              <a:rPr lang="ru-RU" sz="3600" dirty="0" smtClean="0"/>
              <a:t>16]</a:t>
            </a:r>
            <a:r>
              <a:rPr lang="ru-RU" sz="3600" dirty="0"/>
              <a:t> </a:t>
            </a:r>
            <a:r>
              <a:rPr lang="ru-RU" sz="3600" dirty="0" smtClean="0"/>
              <a:t>февраля 1891)</a:t>
            </a:r>
            <a:r>
              <a:rPr lang="ru-RU" sz="3600" dirty="0"/>
              <a:t> </a:t>
            </a:r>
          </a:p>
        </p:txBody>
      </p:sp>
      <p:pic>
        <p:nvPicPr>
          <p:cNvPr id="6146" name="Picture 2" descr="Maximovich 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300756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0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http://ru.wikipedia.org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://www.rulex.ru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www.kmslib.ru/kraevedenie/poyarkov</a:t>
            </a:r>
            <a:endParaRPr lang="ru-RU" dirty="0" smtClean="0"/>
          </a:p>
          <a:p>
            <a:r>
              <a:rPr lang="en-US" dirty="0">
                <a:hlinkClick r:id="rId5"/>
              </a:rPr>
              <a:t>http://ostrog.ucoz.ru/pervoprohodcy/0_39.htm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smtClean="0"/>
              <a:t>Интернет ресурсы: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76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5157192"/>
            <a:ext cx="7745505" cy="916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Географические данные, собранные Москвитиным, использовал К. Иванов при составлении первой карты Дальнего Востока (март 1642 года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err="1"/>
              <a:t>Ива́н</a:t>
            </a:r>
            <a:r>
              <a:rPr lang="ru-RU" sz="3600" b="1" dirty="0"/>
              <a:t> </a:t>
            </a:r>
            <a:r>
              <a:rPr lang="ru-RU" sz="3600" b="1" dirty="0" err="1"/>
              <a:t>Ю́рьевич</a:t>
            </a:r>
            <a:r>
              <a:rPr lang="ru-RU" sz="3600" b="1" dirty="0"/>
              <a:t> </a:t>
            </a:r>
            <a:r>
              <a:rPr lang="ru-RU" sz="3600" b="1" dirty="0" err="1"/>
              <a:t>Москви́тин</a:t>
            </a:r>
            <a:r>
              <a:rPr lang="ru-RU" sz="3600" dirty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(</a:t>
            </a:r>
            <a:r>
              <a:rPr lang="ru-RU" sz="2000" dirty="0"/>
              <a:t>годы рождения и смерти неизвестны) 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132856"/>
            <a:ext cx="52920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Русский</a:t>
            </a:r>
            <a:r>
              <a:rPr lang="ru-RU" sz="2000" dirty="0"/>
              <a:t> землепроходец, атаман пеших казаков. В 1639 году с отрядом казаков первым из европейцев достиг Охотского моря, открыл его побережье и </a:t>
            </a:r>
            <a:r>
              <a:rPr lang="ru-RU" sz="2000" u="sng" dirty="0"/>
              <a:t>Сахалинский </a:t>
            </a:r>
            <a:r>
              <a:rPr lang="ru-RU" sz="2000" u="sng" dirty="0" smtClean="0"/>
              <a:t>залив.</a:t>
            </a:r>
          </a:p>
          <a:p>
            <a:r>
              <a:rPr lang="ru-RU" sz="2000" dirty="0"/>
              <a:t>В апреле 1640 года казаки совершили плавание вдоль материкового побережья на юг, предположительно до входа в Амурский лиман. По пути наблюдали Шантарские острова.</a:t>
            </a:r>
          </a:p>
        </p:txBody>
      </p:sp>
      <p:pic>
        <p:nvPicPr>
          <p:cNvPr id="2050" name="Picture 2" descr="http://im5-tub-ru.yandex.net/i?id=280468688-22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42349"/>
            <a:ext cx="2419171" cy="321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4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err="1">
                <a:solidFill>
                  <a:schemeClr val="tx1"/>
                </a:solidFill>
              </a:rPr>
              <a:t>Васи́лий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Дани́лович</a:t>
            </a:r>
            <a:r>
              <a:rPr lang="ru-RU" sz="3600" b="1" dirty="0">
                <a:solidFill>
                  <a:schemeClr val="tx1"/>
                </a:solidFill>
              </a:rPr>
              <a:t> Поярков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(</a:t>
            </a:r>
            <a:r>
              <a:rPr lang="ru-RU" sz="3000" dirty="0">
                <a:solidFill>
                  <a:schemeClr val="tx1"/>
                </a:solidFill>
              </a:rPr>
              <a:t>до 1610 - после 1667)</a:t>
            </a:r>
          </a:p>
        </p:txBody>
      </p:sp>
      <p:pic>
        <p:nvPicPr>
          <p:cNvPr id="3074" name="Picture 2" descr="http://upload.wikimedia.org/wikipedia/commons/thumb/e/e5/Poyarkov%27s_raid.jpg/220px-Poyarkov%27s_raid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6" y="3131581"/>
            <a:ext cx="2664944" cy="36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6422" y="2681662"/>
            <a:ext cx="1463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   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" dirty="0">
                <a:solidFill>
                  <a:srgbClr val="000000"/>
                </a:solidFill>
                <a:latin typeface="Arial" charset="0"/>
                <a:cs typeface="Arial" charset="0"/>
              </a:rPr>
              <a:t>П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амятная монета Банка России, 2001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8" name="Picture 6" descr="http://upload.wikimedia.org/wikipedia/commons/c/ce/RR5216-0032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6" y="1458099"/>
            <a:ext cx="1353683" cy="132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bits.wikimedia.org/static-1.20wmf8/skins/common/images/magnify-clip.png">
            <a:hlinkClick r:id="rId6" tooltip="Увеличить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960438"/>
            <a:ext cx="1428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99792" y="2066018"/>
            <a:ext cx="3600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Русский </a:t>
            </a:r>
            <a:r>
              <a:rPr lang="ru-RU" dirty="0"/>
              <a:t>землепроходец. В 1643—1646 годах руководил отрядом, который впервые проник в бассейн реки Амур, открыл реки </a:t>
            </a:r>
            <a:r>
              <a:rPr lang="ru-RU" dirty="0" err="1"/>
              <a:t>Зея</a:t>
            </a:r>
            <a:r>
              <a:rPr lang="ru-RU" dirty="0"/>
              <a:t>, Амурско-</a:t>
            </a:r>
            <a:r>
              <a:rPr lang="ru-RU" dirty="0" err="1"/>
              <a:t>Зейскую</a:t>
            </a:r>
            <a:r>
              <a:rPr lang="ru-RU" dirty="0"/>
              <a:t> равнину, среднее и нижнее течение реки Амур до устья. Собрал ценные сведения о природе и населении Приамурья.</a:t>
            </a:r>
          </a:p>
        </p:txBody>
      </p:sp>
      <p:pic>
        <p:nvPicPr>
          <p:cNvPr id="7170" name="Picture 2" descr="http://im3-tub-ru.yandex.net/i?id=232512043-57-7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278" y="3222594"/>
            <a:ext cx="2721185" cy="351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8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35896" y="1988840"/>
            <a:ext cx="4761512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Русский </a:t>
            </a:r>
            <a:r>
              <a:rPr lang="ru-RU" dirty="0"/>
              <a:t>исследователь, путешественник и предприниматель. </a:t>
            </a:r>
            <a:r>
              <a:rPr lang="ru-RU" dirty="0" smtClean="0"/>
              <a:t>Прошёл </a:t>
            </a:r>
            <a:r>
              <a:rPr lang="ru-RU" dirty="0"/>
              <a:t>на судах весь Амур, построил укреплённый острог, был жесток с коренным населением, чем сыскал дурную славу.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5170" y="548680"/>
            <a:ext cx="8689318" cy="1054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Ерофей Павлович </a:t>
            </a:r>
            <a:r>
              <a:rPr lang="ru-RU" sz="3600" b="1" dirty="0" smtClean="0">
                <a:solidFill>
                  <a:schemeClr val="tx1"/>
                </a:solidFill>
              </a:rPr>
              <a:t>Хабаров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(</a:t>
            </a:r>
            <a:r>
              <a:rPr lang="ru-RU" sz="3000" dirty="0">
                <a:solidFill>
                  <a:schemeClr val="tx1"/>
                </a:solidFill>
              </a:rPr>
              <a:t>около 1603 </a:t>
            </a:r>
            <a:r>
              <a:rPr lang="ru-RU" sz="3000" dirty="0" smtClean="0">
                <a:solidFill>
                  <a:schemeClr val="tx1"/>
                </a:solidFill>
              </a:rPr>
              <a:t>года-</a:t>
            </a:r>
            <a:r>
              <a:rPr lang="ru-RU" sz="3000" dirty="0">
                <a:solidFill>
                  <a:schemeClr val="tx1"/>
                </a:solidFill>
              </a:rPr>
              <a:t> 1671 </a:t>
            </a:r>
            <a:r>
              <a:rPr lang="ru-RU" sz="3000" dirty="0" smtClean="0">
                <a:solidFill>
                  <a:schemeClr val="tx1"/>
                </a:solidFill>
              </a:rPr>
              <a:t>год</a:t>
            </a:r>
            <a:r>
              <a:rPr lang="ru-RU" sz="36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098" name="Picture 2" descr="http://im3-tub-ru.yandex.net/i?id=459088622-62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024336" cy="348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530120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Именем Хабарова названы: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основанный в 1858 году военный пост </a:t>
            </a:r>
            <a:r>
              <a:rPr lang="ru-RU" dirty="0" err="1" smtClean="0"/>
              <a:t>Хабаровка</a:t>
            </a:r>
            <a:r>
              <a:rPr lang="ru-RU" dirty="0"/>
              <a:t> (с 1893 года — Хабаровск);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посёлок и железнодорожная станция Ерофей </a:t>
            </a:r>
            <a:r>
              <a:rPr lang="ru-RU" dirty="0" smtClean="0"/>
              <a:t>Павлович</a:t>
            </a:r>
            <a:r>
              <a:rPr lang="ru-RU" dirty="0"/>
              <a:t> </a:t>
            </a:r>
            <a:r>
              <a:rPr lang="ru-RU" dirty="0" smtClean="0"/>
              <a:t>на</a:t>
            </a:r>
            <a:r>
              <a:rPr lang="ru-RU" dirty="0"/>
              <a:t> </a:t>
            </a:r>
            <a:r>
              <a:rPr lang="ru-RU" u="sng" dirty="0" smtClean="0"/>
              <a:t>Транссибирской магистрали</a:t>
            </a:r>
            <a:r>
              <a:rPr lang="ru-RU" dirty="0"/>
              <a:t> </a:t>
            </a:r>
            <a:r>
              <a:rPr lang="ru-RU" dirty="0" smtClean="0"/>
              <a:t>(1909)</a:t>
            </a:r>
            <a:r>
              <a:rPr lang="ru-RU" baseline="300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9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err="1" smtClean="0">
                <a:solidFill>
                  <a:schemeClr val="tx1"/>
                </a:solidFill>
              </a:rPr>
              <a:t>Онуфрий</a:t>
            </a:r>
            <a:r>
              <a:rPr lang="ru-RU" sz="3600" b="1" dirty="0" smtClean="0">
                <a:solidFill>
                  <a:schemeClr val="tx1"/>
                </a:solidFill>
              </a:rPr>
              <a:t> Степанов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2000" dirty="0"/>
              <a:t>(годы рождения и смерти неизвестны) 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132856"/>
            <a:ext cx="4248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Сибирский </a:t>
            </a:r>
            <a:r>
              <a:rPr lang="ru-RU" dirty="0"/>
              <a:t>казак XVII в</a:t>
            </a:r>
            <a:r>
              <a:rPr lang="ru-RU" dirty="0" smtClean="0"/>
              <a:t>.</a:t>
            </a:r>
            <a:r>
              <a:rPr lang="ru-RU" dirty="0"/>
              <a:t> Участник похода Ерофея Хабарова в Даурию.</a:t>
            </a:r>
            <a:r>
              <a:rPr lang="ru-RU" dirty="0" smtClean="0"/>
              <a:t> </a:t>
            </a:r>
            <a:r>
              <a:rPr lang="ru-RU" dirty="0"/>
              <a:t>Оставшись после отъезда Хабарова в 1652 г., "приказным человеком великой реки Амура - новой </a:t>
            </a:r>
            <a:r>
              <a:rPr lang="ru-RU" dirty="0" err="1"/>
              <a:t>Даурской</a:t>
            </a:r>
            <a:r>
              <a:rPr lang="ru-RU" dirty="0"/>
              <a:t> земли", Степанов много терпел лишений, несколько лет успешно боролся с </a:t>
            </a:r>
            <a:r>
              <a:rPr lang="ru-RU" dirty="0" err="1"/>
              <a:t>богдойцами</a:t>
            </a:r>
            <a:r>
              <a:rPr lang="ru-RU" dirty="0"/>
              <a:t> и маньчжурами, выстроил "городок" у устья реки </a:t>
            </a:r>
            <a:r>
              <a:rPr lang="ru-RU" dirty="0" err="1"/>
              <a:t>Камары</a:t>
            </a:r>
            <a:r>
              <a:rPr lang="ru-RU" dirty="0"/>
              <a:t>, которого не могли взять маньчжуры, осаждавшие его несколько недель в числе 3000 человек (против 500 защитников). Погиб в 1658 г., вероятно, в схватке с маньчжурами, после побега некоторых казаков. Ср. Садовников "Наши землепроходцы" (Москва, 1874). </a:t>
            </a:r>
          </a:p>
        </p:txBody>
      </p:sp>
      <p:pic>
        <p:nvPicPr>
          <p:cNvPr id="8196" name="Picture 4" descr="Землепроходец Онуфрий Степанов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7428"/>
          <a:stretch/>
        </p:blipFill>
        <p:spPr bwMode="auto">
          <a:xfrm>
            <a:off x="107504" y="1779073"/>
            <a:ext cx="4234649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2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7984" y="2248347"/>
            <a:ext cx="4016768" cy="3340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Российский</a:t>
            </a:r>
            <a:r>
              <a:rPr lang="ru-RU" dirty="0"/>
              <a:t> адмирал (</a:t>
            </a:r>
            <a:r>
              <a:rPr lang="ru-RU" dirty="0" smtClean="0"/>
              <a:t>1874 </a:t>
            </a:r>
            <a:r>
              <a:rPr lang="ru-RU" dirty="0"/>
              <a:t>год), </a:t>
            </a:r>
            <a:r>
              <a:rPr lang="ru-RU" dirty="0" err="1" smtClean="0"/>
              <a:t>исследовательДальнего</a:t>
            </a:r>
            <a:r>
              <a:rPr lang="ru-RU" dirty="0" smtClean="0"/>
              <a:t> Востока</a:t>
            </a:r>
            <a:r>
              <a:rPr lang="ru-RU" dirty="0"/>
              <a:t>, основатель города Николаевск-на-Амуре. Доказал, что устье Амура доступно для входа морских судов и что Сахалин — остров.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err="1">
                <a:solidFill>
                  <a:schemeClr val="tx1"/>
                </a:solidFill>
              </a:rPr>
              <a:t>Генна́дий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Ива́нович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Невельско́й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23 ноября (5 декабря) </a:t>
            </a:r>
            <a:r>
              <a:rPr lang="ru-RU" sz="2000" dirty="0" smtClean="0">
                <a:solidFill>
                  <a:schemeClr val="tx1"/>
                </a:solidFill>
              </a:rPr>
              <a:t>1813-</a:t>
            </a:r>
            <a:r>
              <a:rPr lang="ru-RU" sz="2000" dirty="0">
                <a:solidFill>
                  <a:schemeClr val="tx1"/>
                </a:solidFill>
              </a:rPr>
              <a:t> 17 (29) </a:t>
            </a:r>
            <a:r>
              <a:rPr lang="ru-RU" sz="2000" dirty="0" smtClean="0">
                <a:solidFill>
                  <a:schemeClr val="tx1"/>
                </a:solidFill>
              </a:rPr>
              <a:t>апреля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1876)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122" name="Picture 2" descr="Nev vic ad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240360" cy="468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3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75856" y="2248347"/>
            <a:ext cx="5472608" cy="427699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Российский зоолог</a:t>
            </a:r>
            <a:r>
              <a:rPr lang="ru-RU" dirty="0"/>
              <a:t>, геолог и </a:t>
            </a:r>
            <a:r>
              <a:rPr lang="ru-RU" u="sng" dirty="0"/>
              <a:t>этнолог</a:t>
            </a:r>
            <a:r>
              <a:rPr lang="ru-RU" dirty="0" smtClean="0"/>
              <a:t>.</a:t>
            </a:r>
            <a:r>
              <a:rPr lang="ru-RU" dirty="0"/>
              <a:t> По окончании курса в Дерптском университете в 1850 г. со степенью магистра философии, был отправлен (1853—1857) к восточным берегам Сибири для собирания естественнонаучных коллекций по ботанике, зоологии и этнографии, проведения океанографических работ.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Именем </a:t>
            </a:r>
            <a:r>
              <a:rPr lang="ru-RU" dirty="0" err="1"/>
              <a:t>Шренка</a:t>
            </a:r>
            <a:r>
              <a:rPr lang="ru-RU" dirty="0"/>
              <a:t> назван хребет на Сахалине (в </a:t>
            </a:r>
            <a:r>
              <a:rPr lang="ru-RU" u="sng" dirty="0"/>
              <a:t>Долинском районе</a:t>
            </a:r>
            <a:r>
              <a:rPr lang="ru-RU" dirty="0"/>
              <a:t>) и одна из самых красивых змей Дальнего Востока — полоз </a:t>
            </a:r>
            <a:r>
              <a:rPr lang="ru-RU" dirty="0" err="1"/>
              <a:t>Шренка</a:t>
            </a:r>
            <a:r>
              <a:rPr lang="ru-RU" dirty="0"/>
              <a:t>. Также в честь него названа бабочка - </a:t>
            </a:r>
            <a:r>
              <a:rPr lang="ru-RU" dirty="0" err="1" smtClean="0"/>
              <a:t>Переливница</a:t>
            </a:r>
            <a:r>
              <a:rPr lang="ru-RU" dirty="0" smtClean="0"/>
              <a:t> </a:t>
            </a:r>
            <a:r>
              <a:rPr lang="ru-RU" dirty="0" err="1"/>
              <a:t>Шренка</a:t>
            </a:r>
            <a:r>
              <a:rPr lang="ru-RU" dirty="0"/>
              <a:t>, а также Амурский осётр (лат. </a:t>
            </a:r>
            <a:r>
              <a:rPr lang="ru-RU" i="1" dirty="0" err="1"/>
              <a:t>Acipenser</a:t>
            </a:r>
            <a:r>
              <a:rPr lang="ru-RU" i="1" dirty="0"/>
              <a:t> </a:t>
            </a:r>
            <a:r>
              <a:rPr lang="ru-RU" i="1" dirty="0" err="1"/>
              <a:t>schrenckii</a:t>
            </a:r>
            <a:r>
              <a:rPr lang="ru-RU" dirty="0"/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56263" cy="14401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err="1">
                <a:solidFill>
                  <a:schemeClr val="tx1"/>
                </a:solidFill>
              </a:rPr>
              <a:t>Леопо́льд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Ива́нович</a:t>
            </a:r>
            <a:r>
              <a:rPr lang="ru-RU" sz="3600" b="1" dirty="0">
                <a:solidFill>
                  <a:schemeClr val="tx1"/>
                </a:solidFill>
              </a:rPr>
              <a:t> фон </a:t>
            </a:r>
            <a:r>
              <a:rPr lang="ru-RU" sz="3600" b="1" dirty="0" err="1">
                <a:solidFill>
                  <a:schemeClr val="tx1"/>
                </a:solidFill>
              </a:rPr>
              <a:t>Шренк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нем. </a:t>
            </a:r>
            <a:r>
              <a:rPr lang="ru-RU" sz="2400" i="1" dirty="0" err="1">
                <a:solidFill>
                  <a:schemeClr val="tx1"/>
                </a:solidFill>
              </a:rPr>
              <a:t>Leopold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von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Schrenck</a:t>
            </a:r>
            <a:r>
              <a:rPr lang="ru-RU" sz="2400" dirty="0">
                <a:solidFill>
                  <a:schemeClr val="tx1"/>
                </a:solidFill>
              </a:rPr>
              <a:t>, 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24</a:t>
            </a:r>
            <a:r>
              <a:rPr lang="ru-RU" sz="2400" dirty="0">
                <a:solidFill>
                  <a:schemeClr val="tx1"/>
                </a:solidFill>
              </a:rPr>
              <a:t> апреля [6 мая] </a:t>
            </a:r>
            <a:r>
              <a:rPr lang="ru-RU" sz="2400" dirty="0" smtClean="0">
                <a:solidFill>
                  <a:schemeClr val="tx1"/>
                </a:solidFill>
              </a:rPr>
              <a:t>1826 -</a:t>
            </a:r>
            <a:r>
              <a:rPr lang="ru-RU" sz="2400" dirty="0">
                <a:solidFill>
                  <a:schemeClr val="tx1"/>
                </a:solidFill>
              </a:rPr>
              <a:t> 8 [20] января </a:t>
            </a:r>
            <a:r>
              <a:rPr lang="ru-RU" sz="2400" dirty="0" smtClean="0">
                <a:solidFill>
                  <a:schemeClr val="tx1"/>
                </a:solidFill>
              </a:rPr>
              <a:t>1894)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146" name="Picture 2" descr="Schrenck Leopold v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39"/>
            <a:ext cx="2664296" cy="423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67944" y="1988841"/>
            <a:ext cx="4752528" cy="34563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Русский </a:t>
            </a:r>
            <a:r>
              <a:rPr lang="ru-RU" dirty="0"/>
              <a:t>путешественник и военный географ, генерал-майор</a:t>
            </a:r>
            <a:r>
              <a:rPr lang="ru-RU" dirty="0" smtClean="0"/>
              <a:t>.</a:t>
            </a:r>
            <a:r>
              <a:rPr lang="ru-RU" dirty="0"/>
              <a:t>  В 1857—1863 гг. </a:t>
            </a:r>
            <a:r>
              <a:rPr lang="ru-RU" dirty="0" err="1"/>
              <a:t>Венюков</a:t>
            </a:r>
            <a:r>
              <a:rPr lang="ru-RU" dirty="0"/>
              <a:t> объехал Амур, Уссури, Забайкалье, Иссык-Куль, Тянь-Шань, Алтай и Кавказ, в 1861 г. произведён в майоры. </a:t>
            </a:r>
            <a:r>
              <a:rPr lang="ru-RU" dirty="0" smtClean="0"/>
              <a:t>В </a:t>
            </a:r>
            <a:r>
              <a:rPr lang="ru-RU" dirty="0"/>
              <a:t>1868—1869 гг. он предпринял кругосветное путешествие, при чем с особенным вниманием отнесся к Китаю и Японии.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Михаил Иванович </a:t>
            </a:r>
            <a:r>
              <a:rPr lang="ru-RU" sz="3600" b="1" dirty="0" err="1">
                <a:solidFill>
                  <a:schemeClr val="tx1"/>
                </a:solidFill>
              </a:rPr>
              <a:t>Венюков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ru-RU" sz="3200" dirty="0">
                <a:solidFill>
                  <a:schemeClr val="tx1"/>
                </a:solidFill>
              </a:rPr>
              <a:t>1832—1901)</a:t>
            </a:r>
          </a:p>
        </p:txBody>
      </p:sp>
      <p:pic>
        <p:nvPicPr>
          <p:cNvPr id="7170" name="Picture 2" descr="Venyukov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2736304" cy="33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5493131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Именем Михаила Ивановича Венюкова названо село Венюково Вяземского </a:t>
            </a:r>
            <a:r>
              <a:rPr lang="ru-RU" dirty="0" smtClean="0"/>
              <a:t>района </a:t>
            </a:r>
            <a:r>
              <a:rPr lang="ru-RU" dirty="0"/>
              <a:t>Хабаровского края, река </a:t>
            </a:r>
            <a:r>
              <a:rPr lang="ru-RU" dirty="0" err="1"/>
              <a:t>Венюковка</a:t>
            </a:r>
            <a:r>
              <a:rPr lang="ru-RU" dirty="0"/>
              <a:t> в </a:t>
            </a:r>
            <a:r>
              <a:rPr lang="ru-RU" dirty="0" err="1"/>
              <a:t>Тернейском</a:t>
            </a:r>
            <a:r>
              <a:rPr lang="ru-RU" dirty="0"/>
              <a:t> районе и перевал через Сихотэ-Алинь возле </a:t>
            </a:r>
            <a:r>
              <a:rPr lang="ru-RU" dirty="0" smtClean="0"/>
              <a:t>посёлка Кавалерово</a:t>
            </a:r>
            <a:r>
              <a:rPr lang="ru-RU" dirty="0"/>
              <a:t> Приморского края (автомобильная трасса </a:t>
            </a:r>
            <a:r>
              <a:rPr lang="ru-RU" b="1" dirty="0"/>
              <a:t>А181</a:t>
            </a:r>
            <a:r>
              <a:rPr lang="ru-RU" dirty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 перевале установлен обелиск.</a:t>
            </a:r>
          </a:p>
        </p:txBody>
      </p:sp>
    </p:spTree>
    <p:extLst>
      <p:ext uri="{BB962C8B-B14F-4D97-AF65-F5344CB8AC3E}">
        <p14:creationId xmlns:p14="http://schemas.microsoft.com/office/powerpoint/2010/main" val="6584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39530" y="2132856"/>
            <a:ext cx="6251602" cy="31968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Русский </a:t>
            </a:r>
            <a:r>
              <a:rPr lang="ru-RU" dirty="0"/>
              <a:t>путешественник и натуралист.</a:t>
            </a:r>
          </a:p>
          <a:p>
            <a:pPr marL="0" indent="0">
              <a:buNone/>
            </a:pPr>
            <a:r>
              <a:rPr lang="ru-RU" dirty="0"/>
              <a:t>Действительный член Русского географического </a:t>
            </a:r>
            <a:r>
              <a:rPr lang="ru-RU" dirty="0" smtClean="0"/>
              <a:t>обществ</a:t>
            </a:r>
            <a:r>
              <a:rPr lang="ru-RU" dirty="0"/>
              <a:t> с 1864 года. Предпринял несколько экспедиций в Центральную Азию. В 1878 году избран почётным членом Академии наук. Генерал-майор (с 1886 года</a:t>
            </a:r>
            <a:r>
              <a:rPr lang="ru-RU" dirty="0" smtClean="0"/>
              <a:t>).</a:t>
            </a:r>
            <a:r>
              <a:rPr lang="ru-RU" dirty="0"/>
              <a:t> С 1867 года совершал экспедиции по Уссурийскому краю и </a:t>
            </a:r>
            <a:r>
              <a:rPr lang="ru-RU" u="sng" dirty="0"/>
              <a:t>Центральной Азии</a:t>
            </a:r>
            <a:r>
              <a:rPr lang="ru-RU" dirty="0"/>
              <a:t>.  Британское Королевское географическое общество назвало Николая Пржевальского «самым выдающимся путешественником» </a:t>
            </a:r>
            <a:r>
              <a:rPr lang="ru-RU" dirty="0" smtClean="0"/>
              <a:t>мира. </a:t>
            </a:r>
            <a:r>
              <a:rPr lang="ru-RU" dirty="0"/>
              <a:t>Петербургская Академия наук наградила Пржевальского медалью с надписью: «Первому исследователю природы Центральной Азии».</a:t>
            </a:r>
          </a:p>
          <a:p>
            <a:pPr marL="0" indent="0">
              <a:buNone/>
            </a:pPr>
            <a:r>
              <a:rPr lang="ru-RU" dirty="0" smtClean="0"/>
              <a:t>Н</a:t>
            </a:r>
            <a:r>
              <a:rPr lang="ru-RU" dirty="0"/>
              <a:t>. М. Пржевальский, по мнению А. И. </a:t>
            </a:r>
            <a:r>
              <a:rPr lang="ru-RU" dirty="0" err="1"/>
              <a:t>Воейкова</a:t>
            </a:r>
            <a:r>
              <a:rPr lang="ru-RU" dirty="0"/>
              <a:t>, был одним из крупнейших климатологов XIX века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0542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err="1">
                <a:solidFill>
                  <a:schemeClr val="tx1"/>
                </a:solidFill>
              </a:rPr>
              <a:t>Никола́й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Миха́йлович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Пржева́льский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>
                <a:solidFill>
                  <a:schemeClr val="tx1"/>
                </a:solidFill>
              </a:rPr>
              <a:t>31 марта [12 апреля] </a:t>
            </a:r>
            <a:r>
              <a:rPr lang="ru-RU" sz="2800" dirty="0" smtClean="0">
                <a:solidFill>
                  <a:schemeClr val="tx1"/>
                </a:solidFill>
              </a:rPr>
              <a:t>1839-</a:t>
            </a:r>
            <a:r>
              <a:rPr lang="ru-RU" sz="2800" dirty="0">
                <a:solidFill>
                  <a:schemeClr val="tx1"/>
                </a:solidFill>
              </a:rPr>
              <a:t> [1 ноября] </a:t>
            </a:r>
            <a:r>
              <a:rPr lang="ru-RU" sz="2800" dirty="0" smtClean="0">
                <a:solidFill>
                  <a:schemeClr val="tx1"/>
                </a:solidFill>
              </a:rPr>
              <a:t>1888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8196" name="Picture 4" descr="http://upload.wikimedia.org/wikipedia/ru/thumb/7/75/Przhevalskiy-Photo_and_autograph.jpg/250px-Przhevalskiy-Photo_and_auto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2760241" cy="363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257" y="5034656"/>
            <a:ext cx="885698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В память об исследователе названы</a:t>
            </a:r>
            <a:r>
              <a:rPr lang="ru-RU" sz="1400" b="1" dirty="0" smtClean="0"/>
              <a:t>: </a:t>
            </a:r>
            <a:r>
              <a:rPr lang="ru-RU" sz="1400" dirty="0" smtClean="0"/>
              <a:t>географические </a:t>
            </a:r>
            <a:r>
              <a:rPr lang="ru-RU" sz="1400" dirty="0"/>
              <a:t>объекты: Хребет Пржевальского, открытый им; ледник на Алтае и др</a:t>
            </a:r>
            <a:r>
              <a:rPr lang="ru-RU" sz="1400" dirty="0" smtClean="0"/>
              <a:t>.; ряд </a:t>
            </a:r>
            <a:r>
              <a:rPr lang="ru-RU" sz="1400" dirty="0"/>
              <a:t>видов животных и растений, в том числе лошадь Пржевальского, пеструшка </a:t>
            </a:r>
            <a:r>
              <a:rPr lang="ru-RU" sz="1400" dirty="0" smtClean="0"/>
              <a:t>Пржевальского</a:t>
            </a:r>
            <a:r>
              <a:rPr lang="ru-RU" sz="1400" dirty="0"/>
              <a:t>, </a:t>
            </a:r>
            <a:r>
              <a:rPr lang="ru-RU" sz="1400" dirty="0" smtClean="0"/>
              <a:t>багульник Пржевальского; город</a:t>
            </a:r>
            <a:r>
              <a:rPr lang="ru-RU" sz="1400" dirty="0"/>
              <a:t> Каракол, </a:t>
            </a:r>
            <a:r>
              <a:rPr lang="ru-RU" sz="1400" dirty="0" smtClean="0"/>
              <a:t>в Киргизии</a:t>
            </a:r>
            <a:r>
              <a:rPr lang="ru-RU" sz="1400" dirty="0"/>
              <a:t>,  1889 по 1922 годы и </a:t>
            </a:r>
            <a:r>
              <a:rPr lang="ru-RU" sz="1400" dirty="0" smtClean="0"/>
              <a:t> </a:t>
            </a:r>
            <a:r>
              <a:rPr lang="ru-RU" sz="1400" dirty="0"/>
              <a:t> 1939 по 1992 годы носил имя </a:t>
            </a:r>
            <a:r>
              <a:rPr lang="ru-RU" sz="1400" dirty="0" smtClean="0"/>
              <a:t>Пржевальск; улицы </a:t>
            </a:r>
            <a:r>
              <a:rPr lang="ru-RU" sz="1400" dirty="0"/>
              <a:t>Пржевальского в Москве, Минске, Иркутске, Смоленске и др. </a:t>
            </a:r>
            <a:r>
              <a:rPr lang="ru-RU" sz="1400" dirty="0" smtClean="0"/>
              <a:t>городах; гимназия </a:t>
            </a:r>
            <a:r>
              <a:rPr lang="ru-RU" sz="1400" dirty="0"/>
              <a:t>имени Н. М. Пржевальского, г. </a:t>
            </a:r>
            <a:r>
              <a:rPr lang="ru-RU" sz="1400" dirty="0" smtClean="0"/>
              <a:t>Смоленск; в </a:t>
            </a:r>
            <a:r>
              <a:rPr lang="ru-RU" sz="1400" dirty="0"/>
              <a:t>Приморском крае в честь Н. М. Пржевальского названа горная система — горы Пржевальского, пещера недалеко от города Находка и скальный массив в бассейне реки Партизанская.</a:t>
            </a:r>
          </a:p>
        </p:txBody>
      </p:sp>
    </p:spTree>
    <p:extLst>
      <p:ext uri="{BB962C8B-B14F-4D97-AF65-F5344CB8AC3E}">
        <p14:creationId xmlns:p14="http://schemas.microsoft.com/office/powerpoint/2010/main" val="32478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275</TotalTime>
  <Words>221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Твердый переплет</vt:lpstr>
      <vt:lpstr>Презентация PowerPoint</vt:lpstr>
      <vt:lpstr>Ива́н Ю́рьевич Москви́тин  (годы рождения и смерти неизвестны) </vt:lpstr>
      <vt:lpstr>Васи́лий Дани́лович Поярков  (до 1610 - после 1667)</vt:lpstr>
      <vt:lpstr>Ерофей Павлович Хабаров  (около 1603 года- 1671 год)</vt:lpstr>
      <vt:lpstr>Онуфрий Степанов (годы рождения и смерти неизвестны) </vt:lpstr>
      <vt:lpstr>Генна́дий Ива́нович Невельско́й  (23 ноября (5 декабря) 1813- 17 (29) апреля 1876)</vt:lpstr>
      <vt:lpstr>Леопо́льд Ива́нович фон Шренк  (нем. Leopold von Schrenck,  24 апреля [6 мая] 1826 - 8 [20] января 1894) </vt:lpstr>
      <vt:lpstr>Михаил Иванович Венюков  (1832—1901)</vt:lpstr>
      <vt:lpstr>Никола́й Миха́йлович Пржева́льский  (31 марта [12 апреля] 1839- [1 ноября] 1888)</vt:lpstr>
      <vt:lpstr>Влади́мир Лео́нтьевич Комаро́в  (1 (13) октября 1869- 5 декабря 1945) </vt:lpstr>
      <vt:lpstr>Влади́мир Кла́вдиевич Арсе́ньев  (10 сентября 1872 - 4 сентября 1930)</vt:lpstr>
      <vt:lpstr>Алексей Иванович Куренцов  (1896—1975) </vt:lpstr>
      <vt:lpstr>Карл Ива́нович Максимо́вич  (11 [23] ноября 1827- 4 [16] февраля 1891) </vt:lpstr>
      <vt:lpstr>Интернет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23</cp:revision>
  <dcterms:created xsi:type="dcterms:W3CDTF">2012-08-20T06:56:34Z</dcterms:created>
  <dcterms:modified xsi:type="dcterms:W3CDTF">2012-08-23T09:36:00Z</dcterms:modified>
</cp:coreProperties>
</file>