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3" r:id="rId5"/>
    <p:sldId id="258" r:id="rId6"/>
    <p:sldId id="264" r:id="rId7"/>
    <p:sldId id="259" r:id="rId8"/>
    <p:sldId id="265" r:id="rId9"/>
    <p:sldId id="260" r:id="rId10"/>
    <p:sldId id="266" r:id="rId11"/>
    <p:sldId id="26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530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93DA44-F4C4-450A-A0ED-AFDBFD3EE1D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C21352-C383-4103-ABD1-F2A36024601D}">
      <dgm:prSet/>
      <dgm:spPr>
        <a:solidFill>
          <a:srgbClr val="92D050"/>
        </a:solidFill>
      </dgm:spPr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В каком году и кем был сформирован Кубанский корпус?</a:t>
          </a:r>
          <a:endParaRPr lang="ru-RU" dirty="0">
            <a:solidFill>
              <a:schemeClr val="tx1"/>
            </a:solidFill>
          </a:endParaRPr>
        </a:p>
      </dgm:t>
    </dgm:pt>
    <dgm:pt modelId="{7341AF26-0ED0-4AC7-8832-B1D461161F31}" type="parTrans" cxnId="{9F117215-CFC6-424B-850F-32687A5A560F}">
      <dgm:prSet/>
      <dgm:spPr/>
      <dgm:t>
        <a:bodyPr/>
        <a:lstStyle/>
        <a:p>
          <a:endParaRPr lang="ru-RU"/>
        </a:p>
      </dgm:t>
    </dgm:pt>
    <dgm:pt modelId="{CFA9B1A4-9434-4CB4-9B81-AB309F4F7BF3}" type="sibTrans" cxnId="{9F117215-CFC6-424B-850F-32687A5A560F}">
      <dgm:prSet/>
      <dgm:spPr/>
      <dgm:t>
        <a:bodyPr/>
        <a:lstStyle/>
        <a:p>
          <a:endParaRPr lang="ru-RU"/>
        </a:p>
      </dgm:t>
    </dgm:pt>
    <dgm:pt modelId="{B9E791F0-A2DA-4BCC-A4B1-2DC902752820}">
      <dgm:prSet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3600" b="1" dirty="0" smtClean="0">
              <a:solidFill>
                <a:schemeClr val="tx1"/>
              </a:solidFill>
            </a:rPr>
            <a:t>В 1777 г.  </a:t>
          </a:r>
          <a:r>
            <a:rPr lang="ru-RU" sz="3600" dirty="0" smtClean="0">
              <a:solidFill>
                <a:schemeClr val="tx1"/>
              </a:solidFill>
            </a:rPr>
            <a:t>Командиром Кубанского корпуса назначен </a:t>
          </a:r>
          <a:r>
            <a:rPr lang="ru-RU" sz="3600" b="1" dirty="0" smtClean="0">
              <a:solidFill>
                <a:schemeClr val="tx1"/>
              </a:solidFill>
            </a:rPr>
            <a:t>А.В. Суворов.</a:t>
          </a:r>
          <a:endParaRPr lang="ru-RU" sz="3600" b="1" dirty="0">
            <a:solidFill>
              <a:schemeClr val="tx1"/>
            </a:solidFill>
          </a:endParaRPr>
        </a:p>
      </dgm:t>
    </dgm:pt>
    <dgm:pt modelId="{645EFC3A-7934-4122-8A3F-A95D543C393A}" type="parTrans" cxnId="{74F0D3A8-C844-4F5D-AA7B-5BA9E757D56B}">
      <dgm:prSet/>
      <dgm:spPr/>
      <dgm:t>
        <a:bodyPr/>
        <a:lstStyle/>
        <a:p>
          <a:endParaRPr lang="ru-RU"/>
        </a:p>
      </dgm:t>
    </dgm:pt>
    <dgm:pt modelId="{B9918EE7-8FED-460B-A021-EAACEE9CD5F1}" type="sibTrans" cxnId="{74F0D3A8-C844-4F5D-AA7B-5BA9E757D56B}">
      <dgm:prSet/>
      <dgm:spPr/>
      <dgm:t>
        <a:bodyPr/>
        <a:lstStyle/>
        <a:p>
          <a:endParaRPr lang="ru-RU"/>
        </a:p>
      </dgm:t>
    </dgm:pt>
    <dgm:pt modelId="{6B27F703-3789-430A-88A6-9F9DF806DFA0}">
      <dgm:prSet/>
      <dgm:spPr/>
      <dgm:t>
        <a:bodyPr/>
        <a:lstStyle/>
        <a:p>
          <a:pPr rtl="0"/>
          <a:r>
            <a:rPr lang="ru-RU" dirty="0" smtClean="0"/>
            <a:t>Строительство новой линии укреплений:</a:t>
          </a:r>
        </a:p>
        <a:p>
          <a:pPr rtl="0"/>
          <a:r>
            <a:rPr lang="ru-RU" dirty="0" smtClean="0"/>
            <a:t>Ставропольская крепость – Таманский полуостров</a:t>
          </a:r>
          <a:endParaRPr lang="ru-RU" dirty="0"/>
        </a:p>
      </dgm:t>
    </dgm:pt>
    <dgm:pt modelId="{8C2067FA-2279-4E1D-B4E2-0987AD838AAA}" type="parTrans" cxnId="{3C45F35B-BE68-4C20-970C-A75C36583AC7}">
      <dgm:prSet/>
      <dgm:spPr/>
      <dgm:t>
        <a:bodyPr/>
        <a:lstStyle/>
        <a:p>
          <a:endParaRPr lang="ru-RU"/>
        </a:p>
      </dgm:t>
    </dgm:pt>
    <dgm:pt modelId="{DF8AFF3B-C06F-4CAB-8EBE-B69C9B0D6393}" type="sibTrans" cxnId="{3C45F35B-BE68-4C20-970C-A75C36583AC7}">
      <dgm:prSet/>
      <dgm:spPr/>
      <dgm:t>
        <a:bodyPr/>
        <a:lstStyle/>
        <a:p>
          <a:endParaRPr lang="ru-RU"/>
        </a:p>
      </dgm:t>
    </dgm:pt>
    <dgm:pt modelId="{9B112E40-6F92-4FF9-A903-B9AAD688B992}" type="pres">
      <dgm:prSet presAssocID="{3D93DA44-F4C4-450A-A0ED-AFDBFD3EE1D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C1E3ED-67BF-4F0B-B2F4-CE374CD5FA32}" type="pres">
      <dgm:prSet presAssocID="{BCC21352-C383-4103-ABD1-F2A36024601D}" presName="parentText" presStyleLbl="node1" presStyleIdx="0" presStyleCnt="3" custScaleY="1018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5AE7B8-4776-40C5-9D82-1D722A78C541}" type="pres">
      <dgm:prSet presAssocID="{CFA9B1A4-9434-4CB4-9B81-AB309F4F7BF3}" presName="spacer" presStyleCnt="0"/>
      <dgm:spPr/>
    </dgm:pt>
    <dgm:pt modelId="{2F536B91-DE14-41E9-9AAE-0BC754E37775}" type="pres">
      <dgm:prSet presAssocID="{B9E791F0-A2DA-4BCC-A4B1-2DC90275282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6CD5F4-0325-4B7D-ADEC-310960D85777}" type="pres">
      <dgm:prSet presAssocID="{B9918EE7-8FED-460B-A021-EAACEE9CD5F1}" presName="spacer" presStyleCnt="0"/>
      <dgm:spPr/>
    </dgm:pt>
    <dgm:pt modelId="{1109C390-FB4C-4CBD-BF8B-2C201939E690}" type="pres">
      <dgm:prSet presAssocID="{6B27F703-3789-430A-88A6-9F9DF806DFA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45F35B-BE68-4C20-970C-A75C36583AC7}" srcId="{3D93DA44-F4C4-450A-A0ED-AFDBFD3EE1D3}" destId="{6B27F703-3789-430A-88A6-9F9DF806DFA0}" srcOrd="2" destOrd="0" parTransId="{8C2067FA-2279-4E1D-B4E2-0987AD838AAA}" sibTransId="{DF8AFF3B-C06F-4CAB-8EBE-B69C9B0D6393}"/>
    <dgm:cxn modelId="{4BE0EC89-9742-4F5F-BF4D-07FA5785FEBE}" type="presOf" srcId="{BCC21352-C383-4103-ABD1-F2A36024601D}" destId="{5BC1E3ED-67BF-4F0B-B2F4-CE374CD5FA32}" srcOrd="0" destOrd="0" presId="urn:microsoft.com/office/officeart/2005/8/layout/vList2"/>
    <dgm:cxn modelId="{F00C3FC6-BB6C-4EB4-9E33-9B2535D77916}" type="presOf" srcId="{B9E791F0-A2DA-4BCC-A4B1-2DC902752820}" destId="{2F536B91-DE14-41E9-9AAE-0BC754E37775}" srcOrd="0" destOrd="0" presId="urn:microsoft.com/office/officeart/2005/8/layout/vList2"/>
    <dgm:cxn modelId="{9F117215-CFC6-424B-850F-32687A5A560F}" srcId="{3D93DA44-F4C4-450A-A0ED-AFDBFD3EE1D3}" destId="{BCC21352-C383-4103-ABD1-F2A36024601D}" srcOrd="0" destOrd="0" parTransId="{7341AF26-0ED0-4AC7-8832-B1D461161F31}" sibTransId="{CFA9B1A4-9434-4CB4-9B81-AB309F4F7BF3}"/>
    <dgm:cxn modelId="{FAA36C9C-792E-4711-853C-4E04ED61FABA}" type="presOf" srcId="{3D93DA44-F4C4-450A-A0ED-AFDBFD3EE1D3}" destId="{9B112E40-6F92-4FF9-A903-B9AAD688B992}" srcOrd="0" destOrd="0" presId="urn:microsoft.com/office/officeart/2005/8/layout/vList2"/>
    <dgm:cxn modelId="{2DFEC612-5A1E-45F1-85C7-ED93E022E4F4}" type="presOf" srcId="{6B27F703-3789-430A-88A6-9F9DF806DFA0}" destId="{1109C390-FB4C-4CBD-BF8B-2C201939E690}" srcOrd="0" destOrd="0" presId="urn:microsoft.com/office/officeart/2005/8/layout/vList2"/>
    <dgm:cxn modelId="{74F0D3A8-C844-4F5D-AA7B-5BA9E757D56B}" srcId="{3D93DA44-F4C4-450A-A0ED-AFDBFD3EE1D3}" destId="{B9E791F0-A2DA-4BCC-A4B1-2DC902752820}" srcOrd="1" destOrd="0" parTransId="{645EFC3A-7934-4122-8A3F-A95D543C393A}" sibTransId="{B9918EE7-8FED-460B-A021-EAACEE9CD5F1}"/>
    <dgm:cxn modelId="{9F7038F8-E321-49AB-BD14-AB4FD9D592FD}" type="presParOf" srcId="{9B112E40-6F92-4FF9-A903-B9AAD688B992}" destId="{5BC1E3ED-67BF-4F0B-B2F4-CE374CD5FA32}" srcOrd="0" destOrd="0" presId="urn:microsoft.com/office/officeart/2005/8/layout/vList2"/>
    <dgm:cxn modelId="{1EAE1550-CE71-42CE-8238-CF452733A63A}" type="presParOf" srcId="{9B112E40-6F92-4FF9-A903-B9AAD688B992}" destId="{B65AE7B8-4776-40C5-9D82-1D722A78C541}" srcOrd="1" destOrd="0" presId="urn:microsoft.com/office/officeart/2005/8/layout/vList2"/>
    <dgm:cxn modelId="{9C90B34F-02D4-4828-A1FB-5B8CDB79AB73}" type="presParOf" srcId="{9B112E40-6F92-4FF9-A903-B9AAD688B992}" destId="{2F536B91-DE14-41E9-9AAE-0BC754E37775}" srcOrd="2" destOrd="0" presId="urn:microsoft.com/office/officeart/2005/8/layout/vList2"/>
    <dgm:cxn modelId="{502FBCF1-8AE1-4F70-A991-67B4286CC9F7}" type="presParOf" srcId="{9B112E40-6F92-4FF9-A903-B9AAD688B992}" destId="{1D6CD5F4-0325-4B7D-ADEC-310960D85777}" srcOrd="3" destOrd="0" presId="urn:microsoft.com/office/officeart/2005/8/layout/vList2"/>
    <dgm:cxn modelId="{0BBCBA34-690D-4E3C-9CD5-F07CAC8396AD}" type="presParOf" srcId="{9B112E40-6F92-4FF9-A903-B9AAD688B992}" destId="{1109C390-FB4C-4CBD-BF8B-2C201939E69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08FEC4-ED24-4C5A-B2B0-8B671FB1ABE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8FC7D801-6786-473B-845C-D864614C9228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200" dirty="0" smtClean="0"/>
            <a:t>1777-</a:t>
          </a:r>
        </a:p>
        <a:p>
          <a:r>
            <a:rPr lang="ru-RU" sz="3200" dirty="0" smtClean="0"/>
            <a:t>апрель 1778 гг.</a:t>
          </a:r>
          <a:endParaRPr lang="ru-RU" sz="3200" dirty="0"/>
        </a:p>
      </dgm:t>
    </dgm:pt>
    <dgm:pt modelId="{AAED1E00-2998-4AE2-B4F6-31A88F1CAFFC}" type="parTrans" cxnId="{E6E2F760-4C8C-4E30-97BF-97A4B68B0B89}">
      <dgm:prSet/>
      <dgm:spPr/>
      <dgm:t>
        <a:bodyPr/>
        <a:lstStyle/>
        <a:p>
          <a:endParaRPr lang="ru-RU"/>
        </a:p>
      </dgm:t>
    </dgm:pt>
    <dgm:pt modelId="{29911E20-6EA5-4FC6-8D1C-BF69925CAF80}" type="sibTrans" cxnId="{E6E2F760-4C8C-4E30-97BF-97A4B68B0B89}">
      <dgm:prSet/>
      <dgm:spPr>
        <a:solidFill>
          <a:srgbClr val="92D050"/>
        </a:solidFill>
      </dgm:spPr>
      <dgm:t>
        <a:bodyPr/>
        <a:lstStyle/>
        <a:p>
          <a:endParaRPr lang="ru-RU"/>
        </a:p>
      </dgm:t>
    </dgm:pt>
    <dgm:pt modelId="{E8A50EE6-A3C3-4A32-A539-0EDEE0B4C2FC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200" dirty="0" smtClean="0"/>
            <a:t>5 крепостей и </a:t>
          </a:r>
        </a:p>
        <a:p>
          <a:r>
            <a:rPr lang="ru-RU" sz="3200" dirty="0" smtClean="0"/>
            <a:t>20 редутов</a:t>
          </a:r>
          <a:endParaRPr lang="ru-RU" sz="3200" dirty="0"/>
        </a:p>
      </dgm:t>
    </dgm:pt>
    <dgm:pt modelId="{CC59DB38-FD8B-4B7B-B1C6-3F000A1CAF09}" type="parTrans" cxnId="{0CD2BA3E-23AE-4DE1-B4DF-1817EA122610}">
      <dgm:prSet/>
      <dgm:spPr/>
      <dgm:t>
        <a:bodyPr/>
        <a:lstStyle/>
        <a:p>
          <a:endParaRPr lang="ru-RU"/>
        </a:p>
      </dgm:t>
    </dgm:pt>
    <dgm:pt modelId="{725173AF-A8FE-4A3F-BA7E-57CF00C2ECF5}" type="sibTrans" cxnId="{0CD2BA3E-23AE-4DE1-B4DF-1817EA122610}">
      <dgm:prSet/>
      <dgm:spPr/>
      <dgm:t>
        <a:bodyPr/>
        <a:lstStyle/>
        <a:p>
          <a:endParaRPr lang="ru-RU"/>
        </a:p>
      </dgm:t>
    </dgm:pt>
    <dgm:pt modelId="{0C7413E8-4610-4841-A4E9-2D829EFE39AC}" type="pres">
      <dgm:prSet presAssocID="{E408FEC4-ED24-4C5A-B2B0-8B671FB1ABEC}" presName="Name0" presStyleCnt="0">
        <dgm:presLayoutVars>
          <dgm:dir/>
          <dgm:resizeHandles val="exact"/>
        </dgm:presLayoutVars>
      </dgm:prSet>
      <dgm:spPr/>
    </dgm:pt>
    <dgm:pt modelId="{D3569022-1EF9-4417-AC7E-74D3C93896AD}" type="pres">
      <dgm:prSet presAssocID="{8FC7D801-6786-473B-845C-D864614C9228}" presName="node" presStyleLbl="node1" presStyleIdx="0" presStyleCnt="2" custScaleX="95663" custScaleY="79852" custLinFactNeighborX="-17875" custLinFactNeighborY="-910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67D677-E24F-4787-B710-919D4BE7A285}" type="pres">
      <dgm:prSet presAssocID="{29911E20-6EA5-4FC6-8D1C-BF69925CAF80}" presName="sibTrans" presStyleLbl="sibTrans2D1" presStyleIdx="0" presStyleCnt="1" custScaleX="176187" custScaleY="89878" custLinFactNeighborX="1789" custLinFactNeighborY="1012"/>
      <dgm:spPr/>
      <dgm:t>
        <a:bodyPr/>
        <a:lstStyle/>
        <a:p>
          <a:endParaRPr lang="ru-RU"/>
        </a:p>
      </dgm:t>
    </dgm:pt>
    <dgm:pt modelId="{55C2A7BD-325D-4E49-BC56-4C1C1D132FDE}" type="pres">
      <dgm:prSet presAssocID="{29911E20-6EA5-4FC6-8D1C-BF69925CAF80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33E909FA-23B8-41A4-9CA3-C9DEB38BA851}" type="pres">
      <dgm:prSet presAssocID="{E8A50EE6-A3C3-4A32-A539-0EDEE0B4C2FC}" presName="node" presStyleLbl="node1" presStyleIdx="1" presStyleCnt="2" custScaleX="100458" custScaleY="83883" custLinFactNeighborX="-29539" custLinFactNeighborY="-879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551DDD-1231-4B66-829A-BAE5BFD2E98C}" type="presOf" srcId="{29911E20-6EA5-4FC6-8D1C-BF69925CAF80}" destId="{D267D677-E24F-4787-B710-919D4BE7A285}" srcOrd="0" destOrd="0" presId="urn:microsoft.com/office/officeart/2005/8/layout/process1"/>
    <dgm:cxn modelId="{A19268AF-4CED-49B0-8C00-EE5279F39DF2}" type="presOf" srcId="{8FC7D801-6786-473B-845C-D864614C9228}" destId="{D3569022-1EF9-4417-AC7E-74D3C93896AD}" srcOrd="0" destOrd="0" presId="urn:microsoft.com/office/officeart/2005/8/layout/process1"/>
    <dgm:cxn modelId="{96F195B4-B3EA-40C2-8027-A26D2397C462}" type="presOf" srcId="{29911E20-6EA5-4FC6-8D1C-BF69925CAF80}" destId="{55C2A7BD-325D-4E49-BC56-4C1C1D132FDE}" srcOrd="1" destOrd="0" presId="urn:microsoft.com/office/officeart/2005/8/layout/process1"/>
    <dgm:cxn modelId="{E6E2F760-4C8C-4E30-97BF-97A4B68B0B89}" srcId="{E408FEC4-ED24-4C5A-B2B0-8B671FB1ABEC}" destId="{8FC7D801-6786-473B-845C-D864614C9228}" srcOrd="0" destOrd="0" parTransId="{AAED1E00-2998-4AE2-B4F6-31A88F1CAFFC}" sibTransId="{29911E20-6EA5-4FC6-8D1C-BF69925CAF80}"/>
    <dgm:cxn modelId="{FCD147E2-4872-47F9-A1B9-99718FF618BD}" type="presOf" srcId="{E8A50EE6-A3C3-4A32-A539-0EDEE0B4C2FC}" destId="{33E909FA-23B8-41A4-9CA3-C9DEB38BA851}" srcOrd="0" destOrd="0" presId="urn:microsoft.com/office/officeart/2005/8/layout/process1"/>
    <dgm:cxn modelId="{524730D4-8D71-4F3A-B6B9-059390B865BE}" type="presOf" srcId="{E408FEC4-ED24-4C5A-B2B0-8B671FB1ABEC}" destId="{0C7413E8-4610-4841-A4E9-2D829EFE39AC}" srcOrd="0" destOrd="0" presId="urn:microsoft.com/office/officeart/2005/8/layout/process1"/>
    <dgm:cxn modelId="{0CD2BA3E-23AE-4DE1-B4DF-1817EA122610}" srcId="{E408FEC4-ED24-4C5A-B2B0-8B671FB1ABEC}" destId="{E8A50EE6-A3C3-4A32-A539-0EDEE0B4C2FC}" srcOrd="1" destOrd="0" parTransId="{CC59DB38-FD8B-4B7B-B1C6-3F000A1CAF09}" sibTransId="{725173AF-A8FE-4A3F-BA7E-57CF00C2ECF5}"/>
    <dgm:cxn modelId="{19938FC1-A9B9-4038-BE04-9CBAC60E2E2F}" type="presParOf" srcId="{0C7413E8-4610-4841-A4E9-2D829EFE39AC}" destId="{D3569022-1EF9-4417-AC7E-74D3C93896AD}" srcOrd="0" destOrd="0" presId="urn:microsoft.com/office/officeart/2005/8/layout/process1"/>
    <dgm:cxn modelId="{B5C7AFB5-F71E-4615-A683-E69EE4FAD94D}" type="presParOf" srcId="{0C7413E8-4610-4841-A4E9-2D829EFE39AC}" destId="{D267D677-E24F-4787-B710-919D4BE7A285}" srcOrd="1" destOrd="0" presId="urn:microsoft.com/office/officeart/2005/8/layout/process1"/>
    <dgm:cxn modelId="{3B440C52-41AB-49C6-BBE9-CB9495D2DDAC}" type="presParOf" srcId="{D267D677-E24F-4787-B710-919D4BE7A285}" destId="{55C2A7BD-325D-4E49-BC56-4C1C1D132FDE}" srcOrd="0" destOrd="0" presId="urn:microsoft.com/office/officeart/2005/8/layout/process1"/>
    <dgm:cxn modelId="{AF4EEE97-5840-4600-B1C2-3D6665006216}" type="presParOf" srcId="{0C7413E8-4610-4841-A4E9-2D829EFE39AC}" destId="{33E909FA-23B8-41A4-9CA3-C9DEB38BA851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78A35C-02B6-4A4A-8EC1-EBD1DDC03A8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C280F8-395C-42A0-BA83-623460A0984E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dirty="0" smtClean="0"/>
            <a:t>В зависимости от какого государства находилась Ногайская Орда с 15 до конца 18 вв.?</a:t>
          </a:r>
          <a:endParaRPr lang="ru-RU" dirty="0"/>
        </a:p>
      </dgm:t>
    </dgm:pt>
    <dgm:pt modelId="{A6B5E6CE-11B4-4EB0-8E08-0E2623268B9F}" type="parTrans" cxnId="{7006CC8D-B61D-4492-885F-EE58A0BDAFD5}">
      <dgm:prSet/>
      <dgm:spPr/>
      <dgm:t>
        <a:bodyPr/>
        <a:lstStyle/>
        <a:p>
          <a:endParaRPr lang="ru-RU"/>
        </a:p>
      </dgm:t>
    </dgm:pt>
    <dgm:pt modelId="{24556048-2746-44F4-8DB7-FE432C52B46C}" type="sibTrans" cxnId="{7006CC8D-B61D-4492-885F-EE58A0BDAFD5}">
      <dgm:prSet/>
      <dgm:spPr/>
      <dgm:t>
        <a:bodyPr/>
        <a:lstStyle/>
        <a:p>
          <a:endParaRPr lang="ru-RU"/>
        </a:p>
      </dgm:t>
    </dgm:pt>
    <dgm:pt modelId="{59976E3E-09CD-4C22-9F76-52BEB1C8967F}">
      <dgm:prSet/>
      <dgm:spPr>
        <a:solidFill>
          <a:srgbClr val="00B050"/>
        </a:solidFill>
      </dgm:spPr>
      <dgm:t>
        <a:bodyPr/>
        <a:lstStyle/>
        <a:p>
          <a:pPr rtl="0"/>
          <a:r>
            <a:rPr lang="ru-RU" dirty="0" smtClean="0"/>
            <a:t>В каком году Крымское ханство стало независимым?</a:t>
          </a:r>
          <a:endParaRPr lang="ru-RU" dirty="0"/>
        </a:p>
      </dgm:t>
    </dgm:pt>
    <dgm:pt modelId="{8D03354C-971D-47CF-8B38-A9D5B0D5FC81}" type="parTrans" cxnId="{FB513CE6-CF11-40A5-B718-7B1274175124}">
      <dgm:prSet/>
      <dgm:spPr/>
      <dgm:t>
        <a:bodyPr/>
        <a:lstStyle/>
        <a:p>
          <a:endParaRPr lang="ru-RU"/>
        </a:p>
      </dgm:t>
    </dgm:pt>
    <dgm:pt modelId="{04227926-CDC8-4BB3-8489-E301E1C27013}" type="sibTrans" cxnId="{FB513CE6-CF11-40A5-B718-7B1274175124}">
      <dgm:prSet/>
      <dgm:spPr/>
      <dgm:t>
        <a:bodyPr/>
        <a:lstStyle/>
        <a:p>
          <a:endParaRPr lang="ru-RU"/>
        </a:p>
      </dgm:t>
    </dgm:pt>
    <dgm:pt modelId="{3C0BFE9D-B212-4B84-9E00-2D2164ABF688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В </a:t>
          </a:r>
          <a:r>
            <a:rPr lang="ru-RU" b="1" dirty="0" smtClean="0">
              <a:solidFill>
                <a:schemeClr val="tx1"/>
              </a:solidFill>
            </a:rPr>
            <a:t>1783 г</a:t>
          </a:r>
          <a:r>
            <a:rPr lang="ru-RU" dirty="0" smtClean="0">
              <a:solidFill>
                <a:schemeClr val="tx1"/>
              </a:solidFill>
            </a:rPr>
            <a:t>. А. Суворов в г. Ейске проводит присягу ногайцев на верность российскому престолу.</a:t>
          </a:r>
          <a:endParaRPr lang="ru-RU" dirty="0">
            <a:solidFill>
              <a:schemeClr val="tx1"/>
            </a:solidFill>
          </a:endParaRPr>
        </a:p>
      </dgm:t>
    </dgm:pt>
    <dgm:pt modelId="{30D2A0F4-03A3-45DF-82F9-0E36C7F5787E}" type="parTrans" cxnId="{33372D3D-FBFB-494D-98E8-51486EFA4440}">
      <dgm:prSet/>
      <dgm:spPr/>
      <dgm:t>
        <a:bodyPr/>
        <a:lstStyle/>
        <a:p>
          <a:endParaRPr lang="ru-RU"/>
        </a:p>
      </dgm:t>
    </dgm:pt>
    <dgm:pt modelId="{C4E9B24E-6AC9-4BA9-A441-7D031026BB20}" type="sibTrans" cxnId="{33372D3D-FBFB-494D-98E8-51486EFA4440}">
      <dgm:prSet/>
      <dgm:spPr/>
      <dgm:t>
        <a:bodyPr/>
        <a:lstStyle/>
        <a:p>
          <a:endParaRPr lang="ru-RU"/>
        </a:p>
      </dgm:t>
    </dgm:pt>
    <dgm:pt modelId="{86081C21-1994-4E97-875D-407CDC9ECEE8}" type="pres">
      <dgm:prSet presAssocID="{9778A35C-02B6-4A4A-8EC1-EBD1DDC03A8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D5B504-6382-4298-AC8A-E13F4DAFE7E2}" type="pres">
      <dgm:prSet presAssocID="{1FC280F8-395C-42A0-BA83-623460A0984E}" presName="parentText" presStyleLbl="node1" presStyleIdx="0" presStyleCnt="3" custLinFactY="-29205" custLinFactNeighborX="12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F145AB-B674-4F50-A048-1CF08A0D7B52}" type="pres">
      <dgm:prSet presAssocID="{24556048-2746-44F4-8DB7-FE432C52B46C}" presName="spacer" presStyleCnt="0"/>
      <dgm:spPr/>
    </dgm:pt>
    <dgm:pt modelId="{D3308C5B-650B-4FD9-8602-C8F16E62B287}" type="pres">
      <dgm:prSet presAssocID="{59976E3E-09CD-4C22-9F76-52BEB1C8967F}" presName="parentText" presStyleLbl="node1" presStyleIdx="1" presStyleCnt="3" custLinFactY="-24090" custLinFactNeighborX="-74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6C0B7D-1992-4FBC-9762-4D6D4FCA5127}" type="pres">
      <dgm:prSet presAssocID="{04227926-CDC8-4BB3-8489-E301E1C27013}" presName="spacer" presStyleCnt="0"/>
      <dgm:spPr/>
    </dgm:pt>
    <dgm:pt modelId="{C1F0A90C-951D-4D44-A1E1-1EF63431A120}" type="pres">
      <dgm:prSet presAssocID="{3C0BFE9D-B212-4B84-9E00-2D2164ABF688}" presName="parentText" presStyleLbl="node1" presStyleIdx="2" presStyleCnt="3" custScaleY="137192" custLinFactY="-18975" custLinFactNeighborX="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7145FE-5187-4F8E-A19B-B161E45B31C3}" type="presOf" srcId="{59976E3E-09CD-4C22-9F76-52BEB1C8967F}" destId="{D3308C5B-650B-4FD9-8602-C8F16E62B287}" srcOrd="0" destOrd="0" presId="urn:microsoft.com/office/officeart/2005/8/layout/vList2"/>
    <dgm:cxn modelId="{7006CC8D-B61D-4492-885F-EE58A0BDAFD5}" srcId="{9778A35C-02B6-4A4A-8EC1-EBD1DDC03A8A}" destId="{1FC280F8-395C-42A0-BA83-623460A0984E}" srcOrd="0" destOrd="0" parTransId="{A6B5E6CE-11B4-4EB0-8E08-0E2623268B9F}" sibTransId="{24556048-2746-44F4-8DB7-FE432C52B46C}"/>
    <dgm:cxn modelId="{84AE4248-37C1-4187-8998-7ADC479F0AE2}" type="presOf" srcId="{9778A35C-02B6-4A4A-8EC1-EBD1DDC03A8A}" destId="{86081C21-1994-4E97-875D-407CDC9ECEE8}" srcOrd="0" destOrd="0" presId="urn:microsoft.com/office/officeart/2005/8/layout/vList2"/>
    <dgm:cxn modelId="{FECD778E-5E2B-40B3-8BA8-533A64DD061E}" type="presOf" srcId="{1FC280F8-395C-42A0-BA83-623460A0984E}" destId="{E2D5B504-6382-4298-AC8A-E13F4DAFE7E2}" srcOrd="0" destOrd="0" presId="urn:microsoft.com/office/officeart/2005/8/layout/vList2"/>
    <dgm:cxn modelId="{FB513CE6-CF11-40A5-B718-7B1274175124}" srcId="{9778A35C-02B6-4A4A-8EC1-EBD1DDC03A8A}" destId="{59976E3E-09CD-4C22-9F76-52BEB1C8967F}" srcOrd="1" destOrd="0" parTransId="{8D03354C-971D-47CF-8B38-A9D5B0D5FC81}" sibTransId="{04227926-CDC8-4BB3-8489-E301E1C27013}"/>
    <dgm:cxn modelId="{33372D3D-FBFB-494D-98E8-51486EFA4440}" srcId="{9778A35C-02B6-4A4A-8EC1-EBD1DDC03A8A}" destId="{3C0BFE9D-B212-4B84-9E00-2D2164ABF688}" srcOrd="2" destOrd="0" parTransId="{30D2A0F4-03A3-45DF-82F9-0E36C7F5787E}" sibTransId="{C4E9B24E-6AC9-4BA9-A441-7D031026BB20}"/>
    <dgm:cxn modelId="{B2489949-AED7-43D7-984B-0B072F55DF9C}" type="presOf" srcId="{3C0BFE9D-B212-4B84-9E00-2D2164ABF688}" destId="{C1F0A90C-951D-4D44-A1E1-1EF63431A120}" srcOrd="0" destOrd="0" presId="urn:microsoft.com/office/officeart/2005/8/layout/vList2"/>
    <dgm:cxn modelId="{FF0697E7-6A92-421B-B32C-3E8D2771E39C}" type="presParOf" srcId="{86081C21-1994-4E97-875D-407CDC9ECEE8}" destId="{E2D5B504-6382-4298-AC8A-E13F4DAFE7E2}" srcOrd="0" destOrd="0" presId="urn:microsoft.com/office/officeart/2005/8/layout/vList2"/>
    <dgm:cxn modelId="{C61B2742-8DF7-432E-953A-F4AF2C8AA088}" type="presParOf" srcId="{86081C21-1994-4E97-875D-407CDC9ECEE8}" destId="{89F145AB-B674-4F50-A048-1CF08A0D7B52}" srcOrd="1" destOrd="0" presId="urn:microsoft.com/office/officeart/2005/8/layout/vList2"/>
    <dgm:cxn modelId="{E42DB234-6D0D-486A-8BE7-071BFDE5ED7D}" type="presParOf" srcId="{86081C21-1994-4E97-875D-407CDC9ECEE8}" destId="{D3308C5B-650B-4FD9-8602-C8F16E62B287}" srcOrd="2" destOrd="0" presId="urn:microsoft.com/office/officeart/2005/8/layout/vList2"/>
    <dgm:cxn modelId="{905D9EB8-21E2-4791-8AE1-FCFBB472AEE0}" type="presParOf" srcId="{86081C21-1994-4E97-875D-407CDC9ECEE8}" destId="{5E6C0B7D-1992-4FBC-9762-4D6D4FCA5127}" srcOrd="3" destOrd="0" presId="urn:microsoft.com/office/officeart/2005/8/layout/vList2"/>
    <dgm:cxn modelId="{A599B526-FAEB-4682-81B1-1459115EDDB3}" type="presParOf" srcId="{86081C21-1994-4E97-875D-407CDC9ECEE8}" destId="{C1F0A90C-951D-4D44-A1E1-1EF63431A12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C1E3ED-67BF-4F0B-B2F4-CE374CD5FA32}">
      <dsp:nvSpPr>
        <dsp:cNvPr id="0" name=""/>
        <dsp:cNvSpPr/>
      </dsp:nvSpPr>
      <dsp:spPr>
        <a:xfrm>
          <a:off x="0" y="131222"/>
          <a:ext cx="8686800" cy="1382077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solidFill>
                <a:schemeClr val="tx1"/>
              </a:solidFill>
            </a:rPr>
            <a:t>В каком году и кем был сформирован Кубанский корпус?</a:t>
          </a:r>
          <a:endParaRPr lang="ru-RU" sz="2900" kern="1200" dirty="0">
            <a:solidFill>
              <a:schemeClr val="tx1"/>
            </a:solidFill>
          </a:endParaRPr>
        </a:p>
      </dsp:txBody>
      <dsp:txXfrm>
        <a:off x="67467" y="198689"/>
        <a:ext cx="8551866" cy="1247143"/>
      </dsp:txXfrm>
    </dsp:sp>
    <dsp:sp modelId="{2F536B91-DE14-41E9-9AAE-0BC754E37775}">
      <dsp:nvSpPr>
        <dsp:cNvPr id="0" name=""/>
        <dsp:cNvSpPr/>
      </dsp:nvSpPr>
      <dsp:spPr>
        <a:xfrm>
          <a:off x="0" y="1596819"/>
          <a:ext cx="8686800" cy="1357200"/>
        </a:xfrm>
        <a:prstGeom prst="roundRect">
          <a:avLst/>
        </a:prstGeom>
        <a:gradFill rotWithShape="1">
          <a:gsLst>
            <a:gs pos="0">
              <a:schemeClr val="accent6">
                <a:tint val="75000"/>
                <a:shade val="85000"/>
                <a:satMod val="230000"/>
              </a:schemeClr>
            </a:gs>
            <a:gs pos="25000">
              <a:schemeClr val="accent6">
                <a:tint val="90000"/>
                <a:shade val="70000"/>
                <a:satMod val="220000"/>
              </a:schemeClr>
            </a:gs>
            <a:gs pos="50000">
              <a:schemeClr val="accent6">
                <a:tint val="90000"/>
                <a:shade val="58000"/>
                <a:satMod val="225000"/>
              </a:schemeClr>
            </a:gs>
            <a:gs pos="65000">
              <a:schemeClr val="accent6">
                <a:tint val="90000"/>
                <a:shade val="58000"/>
                <a:satMod val="225000"/>
              </a:schemeClr>
            </a:gs>
            <a:gs pos="80000">
              <a:schemeClr val="accent6">
                <a:tint val="90000"/>
                <a:shade val="69000"/>
                <a:satMod val="220000"/>
              </a:schemeClr>
            </a:gs>
            <a:gs pos="100000">
              <a:schemeClr val="accent6">
                <a:tint val="77000"/>
                <a:shade val="80000"/>
                <a:satMod val="230000"/>
              </a:schemeClr>
            </a:gs>
          </a:gsLst>
          <a:lin ang="5400000" scaled="1"/>
        </a:gradFill>
        <a:ln w="10000" cap="flat" cmpd="sng" algn="ctr">
          <a:solidFill>
            <a:schemeClr val="accent6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tx1"/>
              </a:solidFill>
            </a:rPr>
            <a:t>В 1777 г.  </a:t>
          </a:r>
          <a:r>
            <a:rPr lang="ru-RU" sz="3600" kern="1200" dirty="0" smtClean="0">
              <a:solidFill>
                <a:schemeClr val="tx1"/>
              </a:solidFill>
            </a:rPr>
            <a:t>Командиром Кубанского корпуса назначен </a:t>
          </a:r>
          <a:r>
            <a:rPr lang="ru-RU" sz="3600" b="1" kern="1200" dirty="0" smtClean="0">
              <a:solidFill>
                <a:schemeClr val="tx1"/>
              </a:solidFill>
            </a:rPr>
            <a:t>А.В. Суворов.</a:t>
          </a:r>
          <a:endParaRPr lang="ru-RU" sz="3600" b="1" kern="1200" dirty="0">
            <a:solidFill>
              <a:schemeClr val="tx1"/>
            </a:solidFill>
          </a:endParaRPr>
        </a:p>
      </dsp:txBody>
      <dsp:txXfrm>
        <a:off x="66253" y="1663072"/>
        <a:ext cx="8554294" cy="1224694"/>
      </dsp:txXfrm>
    </dsp:sp>
    <dsp:sp modelId="{1109C390-FB4C-4CBD-BF8B-2C201939E690}">
      <dsp:nvSpPr>
        <dsp:cNvPr id="0" name=""/>
        <dsp:cNvSpPr/>
      </dsp:nvSpPr>
      <dsp:spPr>
        <a:xfrm>
          <a:off x="0" y="3037539"/>
          <a:ext cx="8686800" cy="1357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Строительство новой линии укреплений:</a:t>
          </a:r>
        </a:p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Ставропольская крепость – Таманский полуостров</a:t>
          </a:r>
          <a:endParaRPr lang="ru-RU" sz="2900" kern="1200" dirty="0"/>
        </a:p>
      </dsp:txBody>
      <dsp:txXfrm>
        <a:off x="66253" y="3103792"/>
        <a:ext cx="8554294" cy="12246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569022-1EF9-4417-AC7E-74D3C93896AD}">
      <dsp:nvSpPr>
        <dsp:cNvPr id="0" name=""/>
        <dsp:cNvSpPr/>
      </dsp:nvSpPr>
      <dsp:spPr>
        <a:xfrm>
          <a:off x="0" y="0"/>
          <a:ext cx="3517976" cy="176191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30000"/>
                <a:satMod val="250000"/>
              </a:schemeClr>
            </a:gs>
            <a:gs pos="72000">
              <a:schemeClr val="accent6">
                <a:tint val="75000"/>
                <a:satMod val="210000"/>
              </a:schemeClr>
            </a:gs>
            <a:gs pos="100000">
              <a:schemeClr val="accent6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6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1777-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апрель 1778 гг.</a:t>
          </a:r>
          <a:endParaRPr lang="ru-RU" sz="3200" kern="1200" dirty="0"/>
        </a:p>
      </dsp:txBody>
      <dsp:txXfrm>
        <a:off x="51605" y="51605"/>
        <a:ext cx="3414766" cy="1658709"/>
      </dsp:txXfrm>
    </dsp:sp>
    <dsp:sp modelId="{D267D677-E24F-4787-B710-919D4BE7A285}">
      <dsp:nvSpPr>
        <dsp:cNvPr id="0" name=""/>
        <dsp:cNvSpPr/>
      </dsp:nvSpPr>
      <dsp:spPr>
        <a:xfrm rot="31637">
          <a:off x="3588560" y="502339"/>
          <a:ext cx="1144996" cy="819698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/>
        </a:p>
      </dsp:txBody>
      <dsp:txXfrm>
        <a:off x="3588565" y="665147"/>
        <a:ext cx="899087" cy="491818"/>
      </dsp:txXfrm>
    </dsp:sp>
    <dsp:sp modelId="{33E909FA-23B8-41A4-9CA3-C9DEB38BA851}">
      <dsp:nvSpPr>
        <dsp:cNvPr id="0" name=""/>
        <dsp:cNvSpPr/>
      </dsp:nvSpPr>
      <dsp:spPr>
        <a:xfrm>
          <a:off x="4744104" y="0"/>
          <a:ext cx="3694311" cy="185086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30000"/>
                <a:satMod val="250000"/>
              </a:schemeClr>
            </a:gs>
            <a:gs pos="72000">
              <a:schemeClr val="accent6">
                <a:tint val="75000"/>
                <a:satMod val="210000"/>
              </a:schemeClr>
            </a:gs>
            <a:gs pos="100000">
              <a:schemeClr val="accent6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6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5 крепостей и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20 редутов</a:t>
          </a:r>
          <a:endParaRPr lang="ru-RU" sz="3200" kern="1200" dirty="0"/>
        </a:p>
      </dsp:txBody>
      <dsp:txXfrm>
        <a:off x="4798314" y="54210"/>
        <a:ext cx="3585891" cy="17424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D5B504-6382-4298-AC8A-E13F4DAFE7E2}">
      <dsp:nvSpPr>
        <dsp:cNvPr id="0" name=""/>
        <dsp:cNvSpPr/>
      </dsp:nvSpPr>
      <dsp:spPr>
        <a:xfrm>
          <a:off x="0" y="0"/>
          <a:ext cx="8686800" cy="1123200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В зависимости от какого государства находилась Ногайская Орда с 15 до конца 18 вв.?</a:t>
          </a:r>
          <a:endParaRPr lang="ru-RU" sz="3000" kern="1200" dirty="0"/>
        </a:p>
      </dsp:txBody>
      <dsp:txXfrm>
        <a:off x="54830" y="54830"/>
        <a:ext cx="8577140" cy="1013540"/>
      </dsp:txXfrm>
    </dsp:sp>
    <dsp:sp modelId="{D3308C5B-650B-4FD9-8602-C8F16E62B287}">
      <dsp:nvSpPr>
        <dsp:cNvPr id="0" name=""/>
        <dsp:cNvSpPr/>
      </dsp:nvSpPr>
      <dsp:spPr>
        <a:xfrm>
          <a:off x="0" y="1135531"/>
          <a:ext cx="8686800" cy="1123200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В каком году Крымское ханство стало независимым?</a:t>
          </a:r>
          <a:endParaRPr lang="ru-RU" sz="3000" kern="1200" dirty="0"/>
        </a:p>
      </dsp:txBody>
      <dsp:txXfrm>
        <a:off x="54830" y="1190361"/>
        <a:ext cx="8577140" cy="1013540"/>
      </dsp:txXfrm>
    </dsp:sp>
    <dsp:sp modelId="{C1F0A90C-951D-4D44-A1E1-1EF63431A120}">
      <dsp:nvSpPr>
        <dsp:cNvPr id="0" name=""/>
        <dsp:cNvSpPr/>
      </dsp:nvSpPr>
      <dsp:spPr>
        <a:xfrm>
          <a:off x="0" y="2402583"/>
          <a:ext cx="8686800" cy="1540940"/>
        </a:xfrm>
        <a:prstGeom prst="roundRect">
          <a:avLst/>
        </a:prstGeom>
        <a:gradFill rotWithShape="1">
          <a:gsLst>
            <a:gs pos="0">
              <a:schemeClr val="accent5">
                <a:tint val="30000"/>
                <a:satMod val="250000"/>
              </a:schemeClr>
            </a:gs>
            <a:gs pos="72000">
              <a:schemeClr val="accent5">
                <a:tint val="75000"/>
                <a:satMod val="210000"/>
              </a:schemeClr>
            </a:gs>
            <a:gs pos="100000">
              <a:schemeClr val="accent5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5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solidFill>
                <a:schemeClr val="tx1"/>
              </a:solidFill>
            </a:rPr>
            <a:t>В </a:t>
          </a:r>
          <a:r>
            <a:rPr lang="ru-RU" sz="3000" b="1" kern="1200" dirty="0" smtClean="0">
              <a:solidFill>
                <a:schemeClr val="tx1"/>
              </a:solidFill>
            </a:rPr>
            <a:t>1783 г</a:t>
          </a:r>
          <a:r>
            <a:rPr lang="ru-RU" sz="3000" kern="1200" dirty="0" smtClean="0">
              <a:solidFill>
                <a:schemeClr val="tx1"/>
              </a:solidFill>
            </a:rPr>
            <a:t>. А. Суворов в г. Ейске проводит присягу ногайцев на верность российскому престолу.</a:t>
          </a:r>
          <a:endParaRPr lang="ru-RU" sz="3000" kern="1200" dirty="0">
            <a:solidFill>
              <a:schemeClr val="tx1"/>
            </a:solidFill>
          </a:endParaRPr>
        </a:p>
      </dsp:txBody>
      <dsp:txXfrm>
        <a:off x="75222" y="2477805"/>
        <a:ext cx="8536356" cy="13904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6EA9-33B8-40A2-A688-FA6F0C97B483}" type="datetimeFigureOut">
              <a:rPr lang="ru-RU" smtClean="0"/>
              <a:t>25.07.2012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D6F39BD-F2AD-48D9-B909-3BEB24F17A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6EA9-33B8-40A2-A688-FA6F0C97B483}" type="datetimeFigureOut">
              <a:rPr lang="ru-RU" smtClean="0"/>
              <a:t>25.07.2012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F39BD-F2AD-48D9-B909-3BEB24F17A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6EA9-33B8-40A2-A688-FA6F0C97B483}" type="datetimeFigureOut">
              <a:rPr lang="ru-RU" smtClean="0"/>
              <a:t>25.07.2012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F39BD-F2AD-48D9-B909-3BEB24F17A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6EA9-33B8-40A2-A688-FA6F0C97B483}" type="datetimeFigureOut">
              <a:rPr lang="ru-RU" smtClean="0"/>
              <a:t>25.07.2012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D6F39BD-F2AD-48D9-B909-3BEB24F17A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6EA9-33B8-40A2-A688-FA6F0C97B483}" type="datetimeFigureOut">
              <a:rPr lang="ru-RU" smtClean="0"/>
              <a:t>25.07.2012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F39BD-F2AD-48D9-B909-3BEB24F17AD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6EA9-33B8-40A2-A688-FA6F0C97B483}" type="datetimeFigureOut">
              <a:rPr lang="ru-RU" smtClean="0"/>
              <a:t>25.07.2012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F39BD-F2AD-48D9-B909-3BEB24F17A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6EA9-33B8-40A2-A688-FA6F0C97B483}" type="datetimeFigureOut">
              <a:rPr lang="ru-RU" smtClean="0"/>
              <a:t>25.07.2012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D6F39BD-F2AD-48D9-B909-3BEB24F17AD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6EA9-33B8-40A2-A688-FA6F0C97B483}" type="datetimeFigureOut">
              <a:rPr lang="ru-RU" smtClean="0"/>
              <a:t>25.07.2012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F39BD-F2AD-48D9-B909-3BEB24F17A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6EA9-33B8-40A2-A688-FA6F0C97B483}" type="datetimeFigureOut">
              <a:rPr lang="ru-RU" smtClean="0"/>
              <a:t>25.07.2012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F39BD-F2AD-48D9-B909-3BEB24F17A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6EA9-33B8-40A2-A688-FA6F0C97B483}" type="datetimeFigureOut">
              <a:rPr lang="ru-RU" smtClean="0"/>
              <a:t>25.07.2012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F39BD-F2AD-48D9-B909-3BEB24F17A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6EA9-33B8-40A2-A688-FA6F0C97B483}" type="datetimeFigureOut">
              <a:rPr lang="ru-RU" smtClean="0"/>
              <a:t>25.07.2012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F39BD-F2AD-48D9-B909-3BEB24F17AD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2486EA9-33B8-40A2-A688-FA6F0C97B483}" type="datetimeFigureOut">
              <a:rPr lang="ru-RU" smtClean="0"/>
              <a:t>25.07.2012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D6F39BD-F2AD-48D9-B909-3BEB24F17AD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3256" y="1628800"/>
            <a:ext cx="3562920" cy="482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5553236"/>
            <a:ext cx="5904656" cy="1224136"/>
          </a:xfrm>
          <a:solidFill>
            <a:schemeClr val="accent6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 ком идет речь?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1038" y="188640"/>
            <a:ext cx="6980820" cy="1752600"/>
          </a:xfrm>
          <a:solidFill>
            <a:srgbClr val="FFFF66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Национальный герой России, русский полководец, ни потерпевший ни одного поражения в своей карьере (более 60 сражений), один из основоположников военного сражения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64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476672"/>
            <a:ext cx="2952328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364014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Памятник А.В. Суворову, </a:t>
            </a:r>
            <a:endParaRPr lang="ru-RU" sz="3600" dirty="0" smtClean="0"/>
          </a:p>
          <a:p>
            <a:r>
              <a:rPr lang="ru-RU" sz="3600" dirty="0" smtClean="0"/>
              <a:t>скульптор </a:t>
            </a:r>
            <a:r>
              <a:rPr lang="ru-RU" sz="3600" dirty="0"/>
              <a:t>А.П. </a:t>
            </a:r>
            <a:r>
              <a:rPr lang="ru-RU" sz="3600" dirty="0" err="1"/>
              <a:t>Корнаев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91683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Находится в Мариинском сквере напротив высшего военного училища имени </a:t>
            </a:r>
            <a:r>
              <a:rPr lang="ru-RU" sz="2400" dirty="0" err="1"/>
              <a:t>С.М.Штеменко</a:t>
            </a:r>
            <a:r>
              <a:rPr lang="ru-RU" sz="2400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437112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Именно       здесь      находилось    одно      из укреплений суворовской кордонной линии, так что вполне  возможно Александр Васильевич  прямо   с этого места руководил возведением   укреплений. </a:t>
            </a:r>
          </a:p>
        </p:txBody>
      </p:sp>
    </p:spTree>
    <p:extLst>
      <p:ext uri="{BB962C8B-B14F-4D97-AF65-F5344CB8AC3E}">
        <p14:creationId xmlns:p14="http://schemas.microsoft.com/office/powerpoint/2010/main" val="2697073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3796"/>
            <a:ext cx="8229600" cy="100452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Закрепление изученного материала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142" y="989480"/>
            <a:ext cx="9144000" cy="583264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1182618"/>
            <a:ext cx="4018911" cy="151216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Какие события на Кубани произошли в эти годы?</a:t>
            </a:r>
            <a:endParaRPr lang="ru-RU" sz="3200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2010476" y="1649372"/>
            <a:ext cx="792088" cy="64807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183184"/>
            <a:ext cx="1368152" cy="158417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1770 г.</a:t>
            </a:r>
          </a:p>
          <a:p>
            <a:pPr algn="ctr"/>
            <a:r>
              <a:rPr lang="ru-RU" sz="2800" dirty="0"/>
              <a:t>1777 г.</a:t>
            </a:r>
          </a:p>
          <a:p>
            <a:pPr algn="ctr"/>
            <a:r>
              <a:rPr lang="ru-RU" sz="2800" dirty="0"/>
              <a:t>1783 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8879" y="3282630"/>
            <a:ext cx="2564707" cy="969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Угадай слово</a:t>
            </a:r>
            <a:endParaRPr lang="ru-RU" sz="3200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2802564" y="3473756"/>
            <a:ext cx="747661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652665" y="3233872"/>
            <a:ext cx="2376264" cy="9496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У Р Д Е Т</a:t>
            </a:r>
            <a:endParaRPr lang="ru-RU" sz="4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948264" y="3251504"/>
            <a:ext cx="20882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Его значение</a:t>
            </a:r>
            <a:endParaRPr lang="ru-RU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3457974"/>
            <a:ext cx="72008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77549" y="4462543"/>
            <a:ext cx="3888432" cy="9361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/>
              <a:t>Работа Суворова на Кубани</a:t>
            </a:r>
            <a:r>
              <a:rPr lang="ru-RU" dirty="0"/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5557122"/>
            <a:ext cx="8352928" cy="118424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/>
              <a:t>В каком городе ногайцы приняли присягу на верность российскому престолу? Показать и нанести на контурную карту.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53428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А.В. Суворов на Кубани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4181677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254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2420888"/>
            <a:ext cx="7395865" cy="4188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0"/>
            <a:ext cx="8208912" cy="2592288"/>
          </a:xfrm>
        </p:spPr>
        <p:txBody>
          <a:bodyPr>
            <a:noAutofit/>
          </a:bodyPr>
          <a:lstStyle/>
          <a:p>
            <a:r>
              <a:rPr lang="ru-RU" sz="1800" dirty="0"/>
              <a:t>Тщательно изучив по картам берега Кубани, </a:t>
            </a:r>
            <a:r>
              <a:rPr lang="ru-RU" sz="1800" dirty="0" err="1"/>
              <a:t>А.В.Суворов</a:t>
            </a:r>
            <a:r>
              <a:rPr lang="ru-RU" sz="1800" dirty="0"/>
              <a:t> сделал вывод, что, начиная от Копыла вплоть до самых верховьев, правобережье ее совершенно открыто для набегов на русские границы. Суворов принял решение на постройку цепи укреплений вдоль Кубани.</a:t>
            </a:r>
            <a:br>
              <a:rPr lang="ru-RU" sz="1800" dirty="0"/>
            </a:br>
            <a:r>
              <a:rPr lang="ru-RU" sz="1800" dirty="0"/>
              <a:t>Хорошо зная екатерининский бюрократический аппарат, </a:t>
            </a:r>
            <a:r>
              <a:rPr lang="ru-RU" sz="1800" dirty="0" err="1"/>
              <a:t>А.Суворов</a:t>
            </a:r>
            <a:r>
              <a:rPr lang="ru-RU" sz="1800" dirty="0"/>
              <a:t> учитывал, что в короткий срок правительство не выделит ему ни войск, ни пушек, ни денег. Поэтому он принял решение пока обойтись в постройке укреплений новой цепи и в ремонте фортификационных сооружений, уже построенных, только своими силами с использованием местных материалов, так как считал, что промедление в решении этого вопроса было бы опасным для южных рубежей России.</a:t>
            </a:r>
            <a:br>
              <a:rPr lang="ru-RU" sz="1800" dirty="0"/>
            </a:br>
            <a:endParaRPr lang="ru-RU" sz="1800" dirty="0"/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936548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404664"/>
            <a:ext cx="4114800" cy="6182147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Место для каждого нового укрепления </a:t>
            </a:r>
            <a:r>
              <a:rPr lang="ru-RU" dirty="0" err="1"/>
              <a:t>А.В.Суворов</a:t>
            </a:r>
            <a:r>
              <a:rPr lang="ru-RU" dirty="0"/>
              <a:t> выбирал сам. Обычно это были или древние городища, или большой курган, или возвышенный мыс у обрывистого берега, откуда русло реки просматривалось вверх и вниз по течению.</a:t>
            </a:r>
            <a:br>
              <a:rPr lang="ru-RU" dirty="0"/>
            </a:br>
            <a:r>
              <a:rPr lang="ru-RU" dirty="0"/>
              <a:t>За короткий срок было возведено пять крепостей и двадцать редутов: Новотроицкая,Благовещенская,Марьинская,Александровская,Павловская.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052735"/>
            <a:ext cx="4548187" cy="314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8579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ru-RU" dirty="0" smtClean="0"/>
              <a:t>Кубанская оборонительная линия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0124518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83568" y="3717032"/>
            <a:ext cx="7200800" cy="129614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На стр. 131 найти значение слова РЕДУТ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5301208"/>
            <a:ext cx="8280920" cy="129614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На стр. 93 учебника и на карте найти название 5 крепостей, нанести их на контурную карту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952474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924944"/>
            <a:ext cx="8568952" cy="4040486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Суворов по случаю своего назначения на должность командира Кубанского корпуса пригласил на праздник султанов и мурз ногайских орд. Полководец обошелся со всеми самым дружелюбным образом. Принимал всех как старинный приятель, а угощал как радушный хозяин. Он узнал, что многие согласны принять русское подданство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28 </a:t>
            </a:r>
            <a:r>
              <a:rPr lang="ru-RU" dirty="0"/>
              <a:t>июня 1783 года Суворов собрал всех мурз и зачитал им манифест о присоединении Крыма к России. Так все ногайские орды были приведены к присяге на верность России. Сама церемония принятия присяги не могла служить прочной гарантией, поэтому Потемкин и принял решение изолировать ногайские орды от воздействия турецкой пропаганды, переселив их в уральские степи. Суворов готовился к переселению ногайцев, которые формально являлись уже подданными Российской империи.</a:t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116632"/>
            <a:ext cx="3859213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6747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79296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Присяга ногайцев на верность России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0051675"/>
              </p:ext>
            </p:extLst>
          </p:nvPr>
        </p:nvGraphicFramePr>
        <p:xfrm>
          <a:off x="323528" y="1844824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2858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1052736"/>
            <a:ext cx="4330823" cy="6369571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После провала переселения ногайцев Суворов по приказу Потемкина начинает подготовку к походу в Закубанье, где укрылись мятежники.</a:t>
            </a:r>
            <a:br>
              <a:rPr lang="ru-RU" dirty="0"/>
            </a:br>
            <a:r>
              <a:rPr lang="ru-RU" dirty="0"/>
              <a:t>11 августа 1783 года с рассветом из ворот </a:t>
            </a:r>
            <a:r>
              <a:rPr lang="ru-RU" dirty="0" err="1"/>
              <a:t>Ейского</a:t>
            </a:r>
            <a:r>
              <a:rPr lang="ru-RU" dirty="0"/>
              <a:t> укрепления выступило передовое охранение авангарда </a:t>
            </a:r>
            <a:r>
              <a:rPr lang="ru-RU" dirty="0" err="1"/>
              <a:t>Ейской</a:t>
            </a:r>
            <a:r>
              <a:rPr lang="ru-RU" dirty="0"/>
              <a:t> группы Кубанского корпуса. Суворов решил идти только ночами. Перед рассветом войска укрывались в лесистых урочищах и весь день отдыхали. 29 октября корпус подошел к небольшому городищу, где разведка обнаружила скопище ногайцев.</a:t>
            </a:r>
            <a:br>
              <a:rPr lang="ru-RU" dirty="0"/>
            </a:br>
            <a:r>
              <a:rPr lang="ru-RU" dirty="0" err="1"/>
              <a:t>А.В.Суворов</a:t>
            </a:r>
            <a:r>
              <a:rPr lang="ru-RU" dirty="0"/>
              <a:t> принял решение послать степью к Лабе все казачьи полки, чтобы отрезать ногайцам путь к горам. </a:t>
            </a:r>
            <a:r>
              <a:rPr lang="ru-RU" dirty="0" smtClean="0"/>
              <a:t>С </a:t>
            </a:r>
            <a:r>
              <a:rPr lang="ru-RU" dirty="0"/>
              <a:t>рассветом по пушечному выстрелу казаки и драгуны пошли в атаку. Среди ногайцев началась паника. Бой в урочище </a:t>
            </a:r>
            <a:r>
              <a:rPr lang="ru-RU" dirty="0" err="1"/>
              <a:t>Керменчик</a:t>
            </a:r>
            <a:r>
              <a:rPr lang="ru-RU" dirty="0"/>
              <a:t> закончился к девяти часам утра.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3713163" cy="292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3203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Круговая стрелка 15"/>
          <p:cNvSpPr/>
          <p:nvPr/>
        </p:nvSpPr>
        <p:spPr>
          <a:xfrm rot="5400000">
            <a:off x="4955610" y="1525084"/>
            <a:ext cx="2933049" cy="4076590"/>
          </a:xfrm>
          <a:prstGeom prst="circularArrow">
            <a:avLst>
              <a:gd name="adj1" fmla="val 12500"/>
              <a:gd name="adj2" fmla="val 3259839"/>
              <a:gd name="adj3" fmla="val 20457681"/>
              <a:gd name="adj4" fmla="val 10800000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Круговая стрелка 14"/>
          <p:cNvSpPr/>
          <p:nvPr/>
        </p:nvSpPr>
        <p:spPr>
          <a:xfrm>
            <a:off x="5076056" y="1041069"/>
            <a:ext cx="2592288" cy="1595843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00000"/>
              <a:gd name="adj5" fmla="val 180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Круговая стрелка 13"/>
          <p:cNvSpPr/>
          <p:nvPr/>
        </p:nvSpPr>
        <p:spPr>
          <a:xfrm rot="18469463">
            <a:off x="838228" y="1106787"/>
            <a:ext cx="2528926" cy="2465662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2144" y="0"/>
            <a:ext cx="6840760" cy="994122"/>
          </a:xfrm>
          <a:solidFill>
            <a:srgbClr val="00B0F0"/>
          </a:solidFill>
        </p:spPr>
        <p:txBody>
          <a:bodyPr/>
          <a:lstStyle/>
          <a:p>
            <a:r>
              <a:rPr lang="ru-RU" dirty="0" smtClean="0"/>
              <a:t>Мятеж ногайцев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797270" y="1196752"/>
            <a:ext cx="2808312" cy="9001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НОГАЙЦЫ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97270" y="4149080"/>
            <a:ext cx="2736304" cy="1008112"/>
          </a:xfrm>
          <a:prstGeom prst="roundRect">
            <a:avLst/>
          </a:prstGeom>
          <a:solidFill>
            <a:srgbClr val="FD530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РУССКИЕ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5795" y="2488971"/>
            <a:ext cx="2473742" cy="1152128"/>
          </a:xfrm>
          <a:prstGeom prst="rect">
            <a:avLst/>
          </a:prstGeom>
          <a:solidFill>
            <a:srgbClr val="FD530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Выселение за Волгу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03848" y="2497498"/>
            <a:ext cx="2736304" cy="114360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Август-сентябрь 1783 г. Штурм </a:t>
            </a:r>
            <a:r>
              <a:rPr lang="ru-RU" sz="2400" dirty="0" err="1" smtClean="0">
                <a:solidFill>
                  <a:schemeClr val="tx1"/>
                </a:solidFill>
              </a:rPr>
              <a:t>Ейского</a:t>
            </a:r>
            <a:r>
              <a:rPr lang="ru-RU" sz="2400" dirty="0" smtClean="0">
                <a:solidFill>
                  <a:schemeClr val="tx1"/>
                </a:solidFill>
              </a:rPr>
              <a:t> крепления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28184" y="1844824"/>
            <a:ext cx="2448272" cy="93610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Грабежи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5706" y="5805264"/>
            <a:ext cx="3168352" cy="864096"/>
          </a:xfrm>
          <a:prstGeom prst="rect">
            <a:avLst/>
          </a:prstGeom>
          <a:solidFill>
            <a:srgbClr val="FD530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Попытка ареста Шагин-</a:t>
            </a:r>
            <a:r>
              <a:rPr lang="ru-RU" sz="2800" dirty="0" err="1" smtClean="0"/>
              <a:t>Гирея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383839" y="5805264"/>
            <a:ext cx="3600400" cy="927929"/>
          </a:xfrm>
          <a:prstGeom prst="rect">
            <a:avLst/>
          </a:prstGeom>
          <a:solidFill>
            <a:srgbClr val="FD530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1 октября 1783 г. форсировали Кубань</a:t>
            </a:r>
            <a:endParaRPr lang="ru-RU" sz="2800" dirty="0"/>
          </a:p>
        </p:txBody>
      </p:sp>
      <p:sp>
        <p:nvSpPr>
          <p:cNvPr id="13" name="Круговая стрелка 12"/>
          <p:cNvSpPr/>
          <p:nvPr/>
        </p:nvSpPr>
        <p:spPr>
          <a:xfrm rot="11706355">
            <a:off x="950194" y="3024311"/>
            <a:ext cx="2534703" cy="1829686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3039655"/>
              <a:gd name="adj5" fmla="val 182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2987824" y="5157192"/>
            <a:ext cx="576064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1088" y="5157192"/>
            <a:ext cx="639763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2238" y="3641099"/>
            <a:ext cx="451602" cy="651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3640" y="2109373"/>
            <a:ext cx="490199" cy="527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98468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173</TotalTime>
  <Words>493</Words>
  <Application>Microsoft Office PowerPoint</Application>
  <PresentationFormat>Экран (4:3)</PresentationFormat>
  <Paragraphs>51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О ком идет речь?</vt:lpstr>
      <vt:lpstr>А.В. Суворов на Кубани</vt:lpstr>
      <vt:lpstr>Презентация PowerPoint</vt:lpstr>
      <vt:lpstr>Презентация PowerPoint</vt:lpstr>
      <vt:lpstr>Кубанская оборонительная линия</vt:lpstr>
      <vt:lpstr>Презентация PowerPoint</vt:lpstr>
      <vt:lpstr>Присяга ногайцев на верность России</vt:lpstr>
      <vt:lpstr>Презентация PowerPoint</vt:lpstr>
      <vt:lpstr>Мятеж ногайцев</vt:lpstr>
      <vt:lpstr>Презентация PowerPoint</vt:lpstr>
      <vt:lpstr>Закрепление изученного материала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ком идет речь?</dc:title>
  <dc:creator>User</dc:creator>
  <cp:lastModifiedBy>User</cp:lastModifiedBy>
  <cp:revision>14</cp:revision>
  <dcterms:created xsi:type="dcterms:W3CDTF">2012-03-13T10:43:02Z</dcterms:created>
  <dcterms:modified xsi:type="dcterms:W3CDTF">2012-07-25T05:06:29Z</dcterms:modified>
</cp:coreProperties>
</file>