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78" r:id="rId2"/>
    <p:sldId id="256" r:id="rId3"/>
    <p:sldId id="257" r:id="rId4"/>
    <p:sldId id="258" r:id="rId5"/>
    <p:sldId id="268" r:id="rId6"/>
    <p:sldId id="263" r:id="rId7"/>
    <p:sldId id="264" r:id="rId8"/>
    <p:sldId id="265" r:id="rId9"/>
    <p:sldId id="272" r:id="rId10"/>
    <p:sldId id="266" r:id="rId11"/>
    <p:sldId id="269" r:id="rId12"/>
    <p:sldId id="267" r:id="rId13"/>
    <p:sldId id="270" r:id="rId14"/>
    <p:sldId id="277" r:id="rId15"/>
    <p:sldId id="26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26D0-1B84-414E-A177-709BE219515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5114A-D518-4BB9-8ABD-95CE4F008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26D0-1B84-414E-A177-709BE219515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114A-D518-4BB9-8ABD-95CE4F008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26D0-1B84-414E-A177-709BE219515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114A-D518-4BB9-8ABD-95CE4F008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ED26D0-1B84-414E-A177-709BE219515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85114A-D518-4BB9-8ABD-95CE4F008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26D0-1B84-414E-A177-709BE219515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114A-D518-4BB9-8ABD-95CE4F008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26D0-1B84-414E-A177-709BE219515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114A-D518-4BB9-8ABD-95CE4F008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114A-D518-4BB9-8ABD-95CE4F008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26D0-1B84-414E-A177-709BE219515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26D0-1B84-414E-A177-709BE219515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114A-D518-4BB9-8ABD-95CE4F008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26D0-1B84-414E-A177-709BE219515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114A-D518-4BB9-8ABD-95CE4F008B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ED26D0-1B84-414E-A177-709BE219515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5114A-D518-4BB9-8ABD-95CE4F008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26D0-1B84-414E-A177-709BE219515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5114A-D518-4BB9-8ABD-95CE4F008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ED26D0-1B84-414E-A177-709BE219515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85114A-D518-4BB9-8ABD-95CE4F008B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4725144"/>
            <a:ext cx="8305800" cy="1143000"/>
          </a:xfrm>
        </p:spPr>
        <p:txBody>
          <a:bodyPr/>
          <a:lstStyle/>
          <a:p>
            <a:pPr algn="r"/>
            <a:r>
              <a:rPr lang="ru-RU" dirty="0" smtClean="0"/>
              <a:t>2013-2014 учебный год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Викторина «</a:t>
            </a:r>
            <a:r>
              <a:rPr lang="ru-RU" sz="6000" dirty="0" err="1" smtClean="0"/>
              <a:t>Знайка</a:t>
            </a:r>
            <a:r>
              <a:rPr lang="ru-RU" sz="6000" dirty="0" smtClean="0"/>
              <a:t>»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9954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428604"/>
          <a:ext cx="7072368" cy="1860234"/>
        </p:xfrm>
        <a:graphic>
          <a:graphicData uri="http://schemas.openxmlformats.org/drawingml/2006/table">
            <a:tbl>
              <a:tblPr/>
              <a:tblGrid>
                <a:gridCol w="884046"/>
                <a:gridCol w="884046"/>
                <a:gridCol w="884046"/>
                <a:gridCol w="884046"/>
                <a:gridCol w="884046"/>
                <a:gridCol w="884046"/>
                <a:gridCol w="884046"/>
                <a:gridCol w="884046"/>
              </a:tblGrid>
              <a:tr h="1860234"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 С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endParaRPr lang="ru-RU" sz="3600" b="1" dirty="0" smtClean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 smtClean="0">
                          <a:latin typeface="Garamond" pitchFamily="18" charset="0"/>
                        </a:rPr>
                        <a:t>  У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Б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 Е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  Л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 К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 А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 З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4" name="Picture 2" descr="http://go2load.com/uploads/posts/2011-10/1319375998_belka-derev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00306"/>
            <a:ext cx="542928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71480"/>
          <a:ext cx="8501120" cy="1857388"/>
        </p:xfrm>
        <a:graphic>
          <a:graphicData uri="http://schemas.openxmlformats.org/drawingml/2006/table">
            <a:tbl>
              <a:tblPr/>
              <a:tblGrid>
                <a:gridCol w="1062640"/>
                <a:gridCol w="1062640"/>
                <a:gridCol w="1062640"/>
                <a:gridCol w="1062640"/>
                <a:gridCol w="1062640"/>
                <a:gridCol w="1062640"/>
                <a:gridCol w="1062640"/>
                <a:gridCol w="1062640"/>
              </a:tblGrid>
              <a:tr h="1857388"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Д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П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У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Г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А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Л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О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И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2" name="Picture 2" descr="http://img0.liveinternet.ru/images/attach/c/4/80/657/80657062_large_normal_pugal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642918"/>
          <a:ext cx="7429552" cy="1857388"/>
        </p:xfrm>
        <a:graphic>
          <a:graphicData uri="http://schemas.openxmlformats.org/drawingml/2006/table">
            <a:tbl>
              <a:tblPr/>
              <a:tblGrid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</a:tblGrid>
              <a:tr h="1857388"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 А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 Л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И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endParaRPr lang="ru-RU" sz="3600" b="1" dirty="0" smtClean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 smtClean="0">
                          <a:latin typeface="Garamond" pitchFamily="18" charset="0"/>
                        </a:rPr>
                        <a:t> С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 А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 Б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Ц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latin typeface="Garamond" pitchFamily="18" charset="0"/>
                      </a:endParaRPr>
                    </a:p>
                    <a:p>
                      <a:pPr algn="l"/>
                      <a:r>
                        <a:rPr lang="ru-RU" sz="3600" b="1" dirty="0">
                          <a:latin typeface="Garamond" pitchFamily="18" charset="0"/>
                        </a:rPr>
                        <a:t>  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    Ш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8" name="Picture 2" descr="http://smexota.net/all/09-2012/image/289f30b9f6_6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14356"/>
          <a:ext cx="8715440" cy="1714512"/>
        </p:xfrm>
        <a:graphic>
          <a:graphicData uri="http://schemas.openxmlformats.org/drawingml/2006/table">
            <a:tbl>
              <a:tblPr/>
              <a:tblGrid>
                <a:gridCol w="1089430"/>
                <a:gridCol w="1089430"/>
                <a:gridCol w="1089430"/>
                <a:gridCol w="1089430"/>
                <a:gridCol w="1089430"/>
                <a:gridCol w="1089430"/>
                <a:gridCol w="1089430"/>
                <a:gridCol w="1089430"/>
              </a:tblGrid>
              <a:tr h="1714512">
                <a:tc>
                  <a:txBody>
                    <a:bodyPr/>
                    <a:lstStyle/>
                    <a:p>
                      <a:endParaRPr lang="ru-RU" sz="3600" b="1" dirty="0" smtClean="0">
                        <a:latin typeface="Garamond" pitchFamily="18" charset="0"/>
                      </a:endParaRPr>
                    </a:p>
                    <a:p>
                      <a:r>
                        <a:rPr lang="ru-RU" sz="3600" b="1" dirty="0" smtClean="0">
                          <a:latin typeface="Garamond" pitchFamily="18" charset="0"/>
                        </a:rPr>
                        <a:t>     П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З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А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Б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О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 smtClean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Р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Н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О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74" name="Picture 2" descr="http://www.spb-optima.ru/images/derzab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35994"/>
            <a:ext cx="5572164" cy="417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429552" cy="521497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Garamond" pitchFamily="18" charset="0"/>
              </a:rPr>
              <a:t/>
            </a:r>
            <a:br>
              <a:rPr lang="ru-RU" sz="8000" b="1" dirty="0" smtClean="0">
                <a:latin typeface="Garamond" pitchFamily="18" charset="0"/>
              </a:rPr>
            </a:br>
            <a:r>
              <a:rPr lang="ru-RU" sz="6000" b="1" dirty="0" smtClean="0">
                <a:latin typeface="Garamond" pitchFamily="18" charset="0"/>
              </a:rPr>
              <a:t>Неправильная буква:</a:t>
            </a:r>
            <a:br>
              <a:rPr lang="ru-RU" sz="6000" b="1" dirty="0" smtClean="0">
                <a:latin typeface="Garamond" pitchFamily="18" charset="0"/>
              </a:rPr>
            </a:br>
            <a:r>
              <a:rPr lang="ru-RU" sz="6000" dirty="0" smtClean="0"/>
              <a:t> </a:t>
            </a:r>
            <a:r>
              <a:rPr lang="ru-RU" sz="6000" dirty="0" smtClean="0">
                <a:latin typeface="Garamond" pitchFamily="18" charset="0"/>
              </a:rPr>
              <a:t>исправь одну букву и прочти слово.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8000" b="1" dirty="0" smtClean="0">
                <a:latin typeface="Garamond" pitchFamily="18" charset="0"/>
              </a:rPr>
              <a:t/>
            </a:r>
            <a:br>
              <a:rPr lang="ru-RU" sz="8000" b="1" dirty="0" smtClean="0">
                <a:latin typeface="Garamond" pitchFamily="18" charset="0"/>
              </a:rPr>
            </a:br>
            <a:endParaRPr lang="ru-RU" sz="80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0" y="785813"/>
            <a:ext cx="8572500" cy="53117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2800" dirty="0" smtClean="0"/>
              <a:t>                                                   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</p:txBody>
      </p:sp>
      <p:pic>
        <p:nvPicPr>
          <p:cNvPr id="1028" name="Picture 4" descr="http://www.stihi.ru/pics/2011/03/23/3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5471674" cy="41077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43636" y="2357430"/>
            <a:ext cx="27146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aramond" pitchFamily="18" charset="0"/>
              </a:rPr>
              <a:t>ГУЧА</a:t>
            </a:r>
            <a:endParaRPr lang="ru-RU" sz="6000" b="1" dirty="0">
              <a:latin typeface="Garamond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3143248"/>
            <a:ext cx="22860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aramond" pitchFamily="18" charset="0"/>
              </a:rPr>
              <a:t>ТУЧА</a:t>
            </a:r>
            <a:endParaRPr lang="ru-RU" sz="60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-shop.ru/_files/product/3/122/1216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3595"/>
            <a:ext cx="4429156" cy="46594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15074" y="2000240"/>
            <a:ext cx="2428892" cy="842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aramond" pitchFamily="18" charset="0"/>
              </a:rPr>
              <a:t>ОЛА</a:t>
            </a:r>
            <a:endParaRPr lang="ru-RU" sz="6000" b="1" dirty="0"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2928934"/>
            <a:ext cx="2214578" cy="842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aramond" pitchFamily="18" charset="0"/>
              </a:rPr>
              <a:t>ЮЛА</a:t>
            </a:r>
            <a:endParaRPr lang="ru-RU" sz="60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litsa.com.ua/images/news/2011/7/26/dnepropetrovskiy-uchenyy-grozitsya-sdelat-lifty-bolee-deshevymi-i-bezopasnymi-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3228975" cy="53149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1714488"/>
            <a:ext cx="27146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aramond" pitchFamily="18" charset="0"/>
              </a:rPr>
              <a:t>ЛУФТ</a:t>
            </a:r>
            <a:endParaRPr lang="ru-RU" sz="6000" b="1" dirty="0"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2643182"/>
            <a:ext cx="2786082" cy="842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Garamond" pitchFamily="18" charset="0"/>
              </a:rPr>
              <a:t>ЛИФТ</a:t>
            </a:r>
            <a:endParaRPr lang="ru-RU" sz="60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48403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 smtClean="0"/>
              <a:t>1.  Кто  альбом  раскрасит  наш?  Ну,  конечно,….. (карандаш).</a:t>
            </a:r>
          </a:p>
          <a:p>
            <a:pPr>
              <a:buNone/>
            </a:pPr>
            <a:r>
              <a:rPr lang="ru-RU" sz="2600" dirty="0" smtClean="0"/>
              <a:t>2.  С  Белоснежкою  знаком  милый  и  забавный…..(гном). </a:t>
            </a:r>
          </a:p>
          <a:p>
            <a:pPr>
              <a:buNone/>
            </a:pPr>
            <a:r>
              <a:rPr lang="ru-RU" sz="2600" dirty="0" smtClean="0"/>
              <a:t>3.  Лишь  пришёл  домой  Иван,  сразу  лёг  он  на…..(диван).</a:t>
            </a:r>
          </a:p>
          <a:p>
            <a:pPr>
              <a:buNone/>
            </a:pPr>
            <a:r>
              <a:rPr lang="ru-RU" sz="2600" dirty="0" smtClean="0"/>
              <a:t>4.  Есть  у  лошади ребёнок:  шаловливый…..(жеребёнок).</a:t>
            </a:r>
          </a:p>
          <a:p>
            <a:pPr>
              <a:buNone/>
            </a:pPr>
            <a:r>
              <a:rPr lang="ru-RU" sz="2600" dirty="0" smtClean="0"/>
              <a:t>5.  Какие  они  злючки  у  кактуса…(колючки).</a:t>
            </a:r>
          </a:p>
          <a:p>
            <a:pPr>
              <a:buNone/>
            </a:pPr>
            <a:r>
              <a:rPr lang="ru-RU" sz="2600" dirty="0" smtClean="0"/>
              <a:t>6.  Знают  все  её  в  лесу:  </a:t>
            </a:r>
            <a:r>
              <a:rPr lang="ru-RU" sz="2600" dirty="0" err="1" smtClean="0"/>
              <a:t>рыжехвостую</a:t>
            </a:r>
            <a:r>
              <a:rPr lang="ru-RU" sz="2600" dirty="0" smtClean="0"/>
              <a:t>….(лису).</a:t>
            </a:r>
          </a:p>
          <a:p>
            <a:pPr>
              <a:buNone/>
            </a:pPr>
            <a:r>
              <a:rPr lang="ru-RU" sz="2600" dirty="0" smtClean="0"/>
              <a:t>7.  Совершает  перелёт  серебристый….(самолёт).                    </a:t>
            </a:r>
          </a:p>
          <a:p>
            <a:pPr>
              <a:buNone/>
            </a:pPr>
            <a:r>
              <a:rPr lang="ru-RU" sz="2600" dirty="0" smtClean="0"/>
              <a:t>8.Поменял  я  свой  фонарик  на  воздушный  красный…(шарик).</a:t>
            </a:r>
          </a:p>
          <a:p>
            <a:pPr>
              <a:buNone/>
            </a:pPr>
            <a:r>
              <a:rPr lang="ru-RU" sz="2600" dirty="0" smtClean="0"/>
              <a:t>9.  Ос – </a:t>
            </a:r>
            <a:r>
              <a:rPr lang="ru-RU" sz="2600" dirty="0" err="1" smtClean="0"/>
              <a:t>ос</a:t>
            </a:r>
            <a:r>
              <a:rPr lang="ru-RU" sz="2600" dirty="0" smtClean="0"/>
              <a:t> – </a:t>
            </a:r>
            <a:r>
              <a:rPr lang="ru-RU" sz="2600" dirty="0" err="1" smtClean="0"/>
              <a:t>ос</a:t>
            </a:r>
            <a:r>
              <a:rPr lang="ru-RU" sz="2600" dirty="0" smtClean="0"/>
              <a:t> – на  палубе …(матрос).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Garamond" pitchFamily="18" charset="0"/>
              </a:rPr>
              <a:t>Доскажи словечко</a:t>
            </a:r>
            <a:endParaRPr lang="ru-RU" sz="5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600" dirty="0" smtClean="0"/>
              <a:t> У  коровы  есть  ребёнок  милый,  ласковый</a:t>
            </a:r>
            <a:r>
              <a:rPr lang="ru-RU" sz="2600" dirty="0" smtClean="0"/>
              <a:t>….(телёнок).</a:t>
            </a:r>
            <a:endParaRPr lang="ru-RU" sz="2600" dirty="0" smtClean="0"/>
          </a:p>
          <a:p>
            <a:r>
              <a:rPr lang="ru-RU" sz="2600" dirty="0" smtClean="0"/>
              <a:t> Подошёл  к  концу  июнь.  Вслед  за  ним  идёт…  (июль).</a:t>
            </a:r>
          </a:p>
          <a:p>
            <a:r>
              <a:rPr lang="ru-RU" sz="2600" dirty="0" smtClean="0"/>
              <a:t> Без  неё  в  морозы  зябко.  Защитит  от  стужи….(шапка)</a:t>
            </a:r>
          </a:p>
          <a:p>
            <a:r>
              <a:rPr lang="ru-RU" sz="2600" dirty="0" smtClean="0"/>
              <a:t> Опечален  бегемот,  гладит  свой  большой….(живот).</a:t>
            </a:r>
          </a:p>
          <a:p>
            <a:r>
              <a:rPr lang="ru-RU" sz="2600" dirty="0" smtClean="0"/>
              <a:t> Вот  из  ванной  вышел  брат.  Банный  он  надел…(халат).</a:t>
            </a:r>
          </a:p>
          <a:p>
            <a:r>
              <a:rPr lang="ru-RU" sz="2600" dirty="0" smtClean="0"/>
              <a:t> Приглашает  всех  ребят  урожай  отведать….(сад).</a:t>
            </a:r>
          </a:p>
          <a:p>
            <a:r>
              <a:rPr lang="ru-RU" sz="2600" dirty="0" smtClean="0"/>
              <a:t> Любит  сало  эта  птица  желтогрудая….(синица).</a:t>
            </a:r>
          </a:p>
          <a:p>
            <a:r>
              <a:rPr lang="ru-RU" sz="2600" dirty="0" smtClean="0"/>
              <a:t> Ос-ос-ос  -  щиплет  нос…  (мороз).</a:t>
            </a:r>
          </a:p>
          <a:p>
            <a:r>
              <a:rPr lang="ru-RU" sz="2600" dirty="0" smtClean="0"/>
              <a:t>В  магазин  приходит  Глеб,  покупает  белый…(хлеб).</a:t>
            </a:r>
          </a:p>
          <a:p>
            <a:r>
              <a:rPr lang="ru-RU" sz="2600" dirty="0" smtClean="0"/>
              <a:t> Ась – </a:t>
            </a:r>
            <a:r>
              <a:rPr lang="ru-RU" sz="2600" dirty="0" err="1" smtClean="0"/>
              <a:t>ась</a:t>
            </a:r>
            <a:r>
              <a:rPr lang="ru-RU" sz="2600" dirty="0" smtClean="0"/>
              <a:t> – </a:t>
            </a:r>
            <a:r>
              <a:rPr lang="ru-RU" sz="2600" dirty="0" err="1" smtClean="0"/>
              <a:t>ась</a:t>
            </a:r>
            <a:r>
              <a:rPr lang="ru-RU" sz="2600" dirty="0" smtClean="0"/>
              <a:t> – в пруду  плавает…(карась).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Garamond" pitchFamily="18" charset="0"/>
              </a:rPr>
              <a:t>Доскажи словечко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Мальчик  стеклом  разбил  мяч.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После  грибов  идут  дожди.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Брат  потерял  библиотеку  из  книги.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Коза  принесла  девочке  корм.                                         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Весной  луга  затопили  речку.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Телёнок  ведёт  девочку  на  верёвочке.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На  тоненьких  листьях  показались  ветки.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Дети  набрали  костёр  для  хвороста.</a:t>
            </a:r>
          </a:p>
          <a:p>
            <a:pPr>
              <a:lnSpc>
                <a:spcPct val="150000"/>
              </a:lnSpc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Garamond" pitchFamily="18" charset="0"/>
              </a:rPr>
              <a:t>Исправь ошибку</a:t>
            </a:r>
            <a:endParaRPr lang="ru-RU" sz="5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372476" cy="2071702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Garamond" pitchFamily="18" charset="0"/>
              </a:rPr>
              <a:t>Спрятанное слово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2" y="428604"/>
          <a:ext cx="7500984" cy="2194560"/>
        </p:xfrm>
        <a:graphic>
          <a:graphicData uri="http://schemas.openxmlformats.org/drawingml/2006/table">
            <a:tbl>
              <a:tblPr/>
              <a:tblGrid>
                <a:gridCol w="937623"/>
                <a:gridCol w="937623"/>
                <a:gridCol w="937623"/>
                <a:gridCol w="937623"/>
                <a:gridCol w="937623"/>
                <a:gridCol w="937623"/>
                <a:gridCol w="937623"/>
                <a:gridCol w="937623"/>
              </a:tblGrid>
              <a:tr h="2143140"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  </a:t>
                      </a:r>
                      <a:r>
                        <a:rPr lang="ru-RU" sz="3600" b="1" dirty="0" smtClean="0"/>
                        <a:t> </a:t>
                      </a:r>
                    </a:p>
                    <a:p>
                      <a:pPr algn="l"/>
                      <a:r>
                        <a:rPr lang="ru-RU" sz="3600" b="1" dirty="0" smtClean="0"/>
                        <a:t>    Д</a:t>
                      </a:r>
                    </a:p>
                    <a:p>
                      <a:pPr algn="l"/>
                      <a:r>
                        <a:rPr lang="ru-RU" sz="3600" b="1" dirty="0" smtClean="0"/>
                        <a:t> </a:t>
                      </a:r>
                      <a:r>
                        <a:rPr lang="ru-RU" sz="3600" b="1" dirty="0"/>
                        <a:t>   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Г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Б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Е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К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2" name="Picture 2" descr="http://blog.americanfeast.com/Mushroom%20-%20Edible%20Bole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86058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714356"/>
          <a:ext cx="8167768" cy="1785950"/>
        </p:xfrm>
        <a:graphic>
          <a:graphicData uri="http://schemas.openxmlformats.org/drawingml/2006/table">
            <a:tbl>
              <a:tblPr/>
              <a:tblGrid>
                <a:gridCol w="1020971"/>
                <a:gridCol w="1020971"/>
                <a:gridCol w="1020971"/>
                <a:gridCol w="1020971"/>
                <a:gridCol w="1020971"/>
                <a:gridCol w="1020971"/>
                <a:gridCol w="1020971"/>
                <a:gridCol w="1020971"/>
              </a:tblGrid>
              <a:tr h="1785950"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Ж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З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dirty="0"/>
                        <a:t> </a:t>
                      </a:r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 Ё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Л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600" b="1" dirty="0"/>
                    </a:p>
                    <a:p>
                      <a:pPr algn="l"/>
                      <a:r>
                        <a:rPr lang="ru-RU" sz="3600" b="1" dirty="0"/>
                        <a:t>    </a:t>
                      </a:r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6" name="Picture 2" descr="http://vse35.ru/upload/userfiles/user_495/images/post-13689-11656720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2714620"/>
            <a:ext cx="3027014" cy="36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642918"/>
          <a:ext cx="7572432" cy="1500198"/>
        </p:xfrm>
        <a:graphic>
          <a:graphicData uri="http://schemas.openxmlformats.org/drawingml/2006/table">
            <a:tbl>
              <a:tblPr/>
              <a:tblGrid>
                <a:gridCol w="946554"/>
                <a:gridCol w="946554"/>
                <a:gridCol w="946554"/>
                <a:gridCol w="946554"/>
                <a:gridCol w="946554"/>
                <a:gridCol w="946554"/>
                <a:gridCol w="946554"/>
                <a:gridCol w="946554"/>
              </a:tblGrid>
              <a:tr h="1500198">
                <a:tc>
                  <a:txBody>
                    <a:bodyPr/>
                    <a:lstStyle/>
                    <a:p>
                      <a:pPr algn="ctr"/>
                      <a:endParaRPr lang="ru-RU" sz="3600" b="1" dirty="0" smtClean="0"/>
                    </a:p>
                    <a:p>
                      <a:pPr algn="ctr"/>
                      <a:r>
                        <a:rPr lang="ru-RU" sz="3600" b="1" dirty="0" smtClean="0"/>
                        <a:t>     З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  <a:p>
                      <a:pPr algn="ctr"/>
                      <a:r>
                        <a:rPr lang="ru-RU" sz="3600" b="1" dirty="0"/>
                        <a:t>  </a:t>
                      </a:r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  <a:p>
                      <a:pPr algn="ctr"/>
                      <a:r>
                        <a:rPr lang="ru-RU" sz="3600" b="1" dirty="0"/>
                        <a:t> </a:t>
                      </a:r>
                      <a:r>
                        <a:rPr lang="ru-RU" sz="3600" b="1" dirty="0" smtClean="0"/>
                        <a:t>Я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  <a:p>
                      <a:pPr algn="ctr"/>
                      <a:r>
                        <a:rPr lang="ru-RU" sz="3600" b="1" dirty="0"/>
                        <a:t> </a:t>
                      </a:r>
                      <a:r>
                        <a:rPr lang="ru-RU" sz="3600" b="1" dirty="0" smtClean="0"/>
                        <a:t>Ц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  <a:p>
                      <a:pPr algn="ctr"/>
                      <a:r>
                        <a:rPr lang="ru-RU" sz="3600" b="1" dirty="0"/>
                        <a:t> </a:t>
                      </a:r>
                      <a:r>
                        <a:rPr lang="ru-RU" sz="3600" b="1" dirty="0" smtClean="0"/>
                        <a:t>Р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  <a:p>
                      <a:pPr algn="ctr"/>
                      <a:r>
                        <a:rPr lang="ru-RU" sz="3600" b="1" dirty="0"/>
                        <a:t>  </a:t>
                      </a:r>
                      <a:r>
                        <a:rPr lang="ru-RU" sz="3600" b="1" dirty="0" smtClean="0"/>
                        <a:t>Т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  <a:p>
                      <a:pPr algn="ctr"/>
                      <a:r>
                        <a:rPr lang="ru-RU" sz="3600" b="1" dirty="0"/>
                        <a:t>   </a:t>
                      </a:r>
                      <a:r>
                        <a:rPr lang="ru-RU" sz="3600" b="1" dirty="0" smtClean="0"/>
                        <a:t>Ф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  <a:p>
                      <a:pPr algn="ctr"/>
                      <a:r>
                        <a:rPr lang="ru-RU" sz="3600" b="1" dirty="0"/>
                        <a:t>   </a:t>
                      </a:r>
                      <a:r>
                        <a:rPr lang="ru-RU" sz="3600" b="1" dirty="0" smtClean="0"/>
                        <a:t>Х</a:t>
                      </a:r>
                      <a:endParaRPr lang="ru-RU" sz="36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0" name="Picture 2" descr="http://www.alladolls.ru/gallery2/d/108538-1/19101640_100__Zayac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5500726" cy="395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60" y="571480"/>
          <a:ext cx="8215368" cy="1785950"/>
        </p:xfrm>
        <a:graphic>
          <a:graphicData uri="http://schemas.openxmlformats.org/drawingml/2006/table">
            <a:tbl>
              <a:tblPr/>
              <a:tblGrid>
                <a:gridCol w="1026921"/>
                <a:gridCol w="1026921"/>
                <a:gridCol w="1026921"/>
                <a:gridCol w="1026921"/>
                <a:gridCol w="1026921"/>
                <a:gridCol w="1026921"/>
                <a:gridCol w="1026921"/>
                <a:gridCol w="1026921"/>
              </a:tblGrid>
              <a:tr h="1785950"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Р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С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Г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Р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А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Б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Л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latin typeface="Garamond" pitchFamily="18" charset="0"/>
                      </a:endParaRPr>
                    </a:p>
                    <a:p>
                      <a:r>
                        <a:rPr lang="ru-RU" sz="3600" b="1" dirty="0">
                          <a:latin typeface="Garamond" pitchFamily="18" charset="0"/>
                        </a:rPr>
                        <a:t>     </a:t>
                      </a:r>
                      <a:r>
                        <a:rPr lang="ru-RU" sz="3600" b="1" dirty="0" smtClean="0">
                          <a:latin typeface="Garamond" pitchFamily="18" charset="0"/>
                        </a:rPr>
                        <a:t>И</a:t>
                      </a:r>
                      <a:endParaRPr lang="ru-RU" sz="3600" b="1" dirty="0">
                        <a:latin typeface="Garamond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8" name="Picture 2" descr="http://www.kreptehno.ru/catalogue/iimages/l_196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09157"/>
            <a:ext cx="5600694" cy="3849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288</TotalTime>
  <Words>25</Words>
  <Application>Microsoft Office PowerPoint</Application>
  <PresentationFormat>Экран (4:3)</PresentationFormat>
  <Paragraphs>185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Викторина «Знайка» </vt:lpstr>
      <vt:lpstr>Доскажи словечко</vt:lpstr>
      <vt:lpstr>Доскажи словечко</vt:lpstr>
      <vt:lpstr>Исправь ошибку</vt:lpstr>
      <vt:lpstr>Спрятанное слово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Неправильная буква:  исправь одну букву и прочти слово.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Доскажи словечко</dc:title>
  <dc:creator>1</dc:creator>
  <cp:lastModifiedBy>user</cp:lastModifiedBy>
  <cp:revision>33</cp:revision>
  <dcterms:created xsi:type="dcterms:W3CDTF">2013-05-04T07:58:38Z</dcterms:created>
  <dcterms:modified xsi:type="dcterms:W3CDTF">2014-12-15T06:49:04Z</dcterms:modified>
</cp:coreProperties>
</file>