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32" r:id="rId2"/>
  </p:sldMasterIdLst>
  <p:notesMasterIdLst>
    <p:notesMasterId r:id="rId38"/>
  </p:notesMasterIdLst>
  <p:sldIdLst>
    <p:sldId id="256" r:id="rId3"/>
    <p:sldId id="257" r:id="rId4"/>
    <p:sldId id="258" r:id="rId5"/>
    <p:sldId id="259" r:id="rId6"/>
    <p:sldId id="260" r:id="rId7"/>
    <p:sldId id="289" r:id="rId8"/>
    <p:sldId id="261" r:id="rId9"/>
    <p:sldId id="262" r:id="rId10"/>
    <p:sldId id="263" r:id="rId11"/>
    <p:sldId id="264" r:id="rId12"/>
    <p:sldId id="290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91" r:id="rId23"/>
    <p:sldId id="276" r:id="rId24"/>
    <p:sldId id="275" r:id="rId25"/>
    <p:sldId id="277" r:id="rId26"/>
    <p:sldId id="278" r:id="rId27"/>
    <p:sldId id="279" r:id="rId28"/>
    <p:sldId id="280" r:id="rId29"/>
    <p:sldId id="281" r:id="rId30"/>
    <p:sldId id="288" r:id="rId31"/>
    <p:sldId id="282" r:id="rId32"/>
    <p:sldId id="283" r:id="rId33"/>
    <p:sldId id="284" r:id="rId34"/>
    <p:sldId id="285" r:id="rId35"/>
    <p:sldId id="286" r:id="rId36"/>
    <p:sldId id="287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1F9DA-6E3F-4CBA-889A-686F14050B1D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DD889-D6E0-4A61-8417-09AC9A0EC8C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392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25</a:t>
            </a:fld>
            <a:endParaRPr lang="ru-R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26</a:t>
            </a:fld>
            <a:endParaRPr lang="ru-R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27</a:t>
            </a:fld>
            <a:endParaRPr lang="ru-R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28</a:t>
            </a:fld>
            <a:endParaRPr lang="ru-RU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29</a:t>
            </a:fld>
            <a:endParaRPr lang="ru-RU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30</a:t>
            </a:fld>
            <a:endParaRPr lang="ru-RU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31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32</a:t>
            </a:fld>
            <a:endParaRPr lang="ru-RU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33</a:t>
            </a:fld>
            <a:endParaRPr lang="ru-RU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34</a:t>
            </a:fld>
            <a:endParaRPr lang="ru-RU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35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DD889-D6E0-4A61-8417-09AC9A0EC8C2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253589" cy="698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Диагностическое 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Обследование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мыслительной деятельности</a:t>
            </a: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учащихся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с  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Овз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 специальных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(коррекционных) классах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VIII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вида</a:t>
            </a:r>
          </a:p>
          <a:p>
            <a:pPr algn="ctr"/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Учитель-дефектолог:</a:t>
            </a: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Тюлюбаева  Любовь Евгеньевна</a:t>
            </a: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МСкОУ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Скош №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2» </a:t>
            </a: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Г. Южноуральска</a:t>
            </a:r>
          </a:p>
          <a:p>
            <a:pPr algn="ctr"/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3643306" y="2071678"/>
            <a:ext cx="1785950" cy="221457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>
            <a:stCxn id="3" idx="4"/>
          </p:cNvCxnSpPr>
          <p:nvPr/>
        </p:nvCxnSpPr>
        <p:spPr>
          <a:xfrm rot="5400000">
            <a:off x="3768323" y="5018498"/>
            <a:ext cx="1500200" cy="357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23728" y="1268760"/>
            <a:ext cx="4860776" cy="4608511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1819294" y="277049"/>
            <a:ext cx="6192690" cy="64479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1300" b="1" cap="none" spc="0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</a:t>
            </a:r>
            <a:endParaRPr lang="ru-RU" sz="41300" b="1" cap="none" spc="0" dirty="0">
              <a:ln w="31550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73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000232" y="3000372"/>
            <a:ext cx="1928826" cy="177165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14942" y="3000372"/>
            <a:ext cx="1928826" cy="177165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9058" y="4000504"/>
            <a:ext cx="128588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Дуга 2"/>
          <p:cNvSpPr/>
          <p:nvPr/>
        </p:nvSpPr>
        <p:spPr>
          <a:xfrm>
            <a:off x="3000364" y="2643182"/>
            <a:ext cx="3000396" cy="3286148"/>
          </a:xfrm>
          <a:prstGeom prst="arc">
            <a:avLst>
              <a:gd name="adj1" fmla="val 10694257"/>
              <a:gd name="adj2" fmla="val 256145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357422" y="4143380"/>
            <a:ext cx="3357586" cy="121444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097865" y="3117053"/>
            <a:ext cx="2509854" cy="19907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21365772">
            <a:off x="3985126" y="2641057"/>
            <a:ext cx="2102441" cy="1718761"/>
          </a:xfrm>
          <a:prstGeom prst="arc">
            <a:avLst>
              <a:gd name="adj1" fmla="val 13274260"/>
              <a:gd name="adj2" fmla="val 3034703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3449782" y="2272145"/>
            <a:ext cx="2951018" cy="3463637"/>
          </a:xfrm>
          <a:custGeom>
            <a:avLst/>
            <a:gdLst>
              <a:gd name="connsiteX0" fmla="*/ 1011382 w 2951018"/>
              <a:gd name="connsiteY0" fmla="*/ 96982 h 3463637"/>
              <a:gd name="connsiteX1" fmla="*/ 969818 w 2951018"/>
              <a:gd name="connsiteY1" fmla="*/ 83128 h 3463637"/>
              <a:gd name="connsiteX2" fmla="*/ 845127 w 2951018"/>
              <a:gd name="connsiteY2" fmla="*/ 96982 h 3463637"/>
              <a:gd name="connsiteX3" fmla="*/ 734291 w 2951018"/>
              <a:gd name="connsiteY3" fmla="*/ 124691 h 3463637"/>
              <a:gd name="connsiteX4" fmla="*/ 651163 w 2951018"/>
              <a:gd name="connsiteY4" fmla="*/ 180110 h 3463637"/>
              <a:gd name="connsiteX5" fmla="*/ 609600 w 2951018"/>
              <a:gd name="connsiteY5" fmla="*/ 207819 h 3463637"/>
              <a:gd name="connsiteX6" fmla="*/ 554182 w 2951018"/>
              <a:gd name="connsiteY6" fmla="*/ 290946 h 3463637"/>
              <a:gd name="connsiteX7" fmla="*/ 512618 w 2951018"/>
              <a:gd name="connsiteY7" fmla="*/ 429491 h 3463637"/>
              <a:gd name="connsiteX8" fmla="*/ 498763 w 2951018"/>
              <a:gd name="connsiteY8" fmla="*/ 623455 h 3463637"/>
              <a:gd name="connsiteX9" fmla="*/ 484909 w 2951018"/>
              <a:gd name="connsiteY9" fmla="*/ 1177637 h 3463637"/>
              <a:gd name="connsiteX10" fmla="*/ 457200 w 2951018"/>
              <a:gd name="connsiteY10" fmla="*/ 1260764 h 3463637"/>
              <a:gd name="connsiteX11" fmla="*/ 401782 w 2951018"/>
              <a:gd name="connsiteY11" fmla="*/ 1343891 h 3463637"/>
              <a:gd name="connsiteX12" fmla="*/ 374073 w 2951018"/>
              <a:gd name="connsiteY12" fmla="*/ 1427019 h 3463637"/>
              <a:gd name="connsiteX13" fmla="*/ 360218 w 2951018"/>
              <a:gd name="connsiteY13" fmla="*/ 1468582 h 3463637"/>
              <a:gd name="connsiteX14" fmla="*/ 318654 w 2951018"/>
              <a:gd name="connsiteY14" fmla="*/ 1496291 h 3463637"/>
              <a:gd name="connsiteX15" fmla="*/ 249382 w 2951018"/>
              <a:gd name="connsiteY15" fmla="*/ 1565564 h 3463637"/>
              <a:gd name="connsiteX16" fmla="*/ 221673 w 2951018"/>
              <a:gd name="connsiteY16" fmla="*/ 1607128 h 3463637"/>
              <a:gd name="connsiteX17" fmla="*/ 193963 w 2951018"/>
              <a:gd name="connsiteY17" fmla="*/ 1634837 h 3463637"/>
              <a:gd name="connsiteX18" fmla="*/ 138545 w 2951018"/>
              <a:gd name="connsiteY18" fmla="*/ 1704110 h 3463637"/>
              <a:gd name="connsiteX19" fmla="*/ 96982 w 2951018"/>
              <a:gd name="connsiteY19" fmla="*/ 1828800 h 3463637"/>
              <a:gd name="connsiteX20" fmla="*/ 83127 w 2951018"/>
              <a:gd name="connsiteY20" fmla="*/ 1870364 h 3463637"/>
              <a:gd name="connsiteX21" fmla="*/ 69273 w 2951018"/>
              <a:gd name="connsiteY21" fmla="*/ 1925782 h 3463637"/>
              <a:gd name="connsiteX22" fmla="*/ 41563 w 2951018"/>
              <a:gd name="connsiteY22" fmla="*/ 1953491 h 3463637"/>
              <a:gd name="connsiteX23" fmla="*/ 0 w 2951018"/>
              <a:gd name="connsiteY23" fmla="*/ 2105891 h 3463637"/>
              <a:gd name="connsiteX24" fmla="*/ 13854 w 2951018"/>
              <a:gd name="connsiteY24" fmla="*/ 2479964 h 3463637"/>
              <a:gd name="connsiteX25" fmla="*/ 41563 w 2951018"/>
              <a:gd name="connsiteY25" fmla="*/ 2715491 h 3463637"/>
              <a:gd name="connsiteX26" fmla="*/ 69273 w 2951018"/>
              <a:gd name="connsiteY26" fmla="*/ 2798619 h 3463637"/>
              <a:gd name="connsiteX27" fmla="*/ 110836 w 2951018"/>
              <a:gd name="connsiteY27" fmla="*/ 2826328 h 3463637"/>
              <a:gd name="connsiteX28" fmla="*/ 138545 w 2951018"/>
              <a:gd name="connsiteY28" fmla="*/ 2867891 h 3463637"/>
              <a:gd name="connsiteX29" fmla="*/ 180109 w 2951018"/>
              <a:gd name="connsiteY29" fmla="*/ 2895600 h 3463637"/>
              <a:gd name="connsiteX30" fmla="*/ 193963 w 2951018"/>
              <a:gd name="connsiteY30" fmla="*/ 2937164 h 3463637"/>
              <a:gd name="connsiteX31" fmla="*/ 221673 w 2951018"/>
              <a:gd name="connsiteY31" fmla="*/ 2964873 h 3463637"/>
              <a:gd name="connsiteX32" fmla="*/ 277091 w 2951018"/>
              <a:gd name="connsiteY32" fmla="*/ 3048000 h 3463637"/>
              <a:gd name="connsiteX33" fmla="*/ 304800 w 2951018"/>
              <a:gd name="connsiteY33" fmla="*/ 3131128 h 3463637"/>
              <a:gd name="connsiteX34" fmla="*/ 346363 w 2951018"/>
              <a:gd name="connsiteY34" fmla="*/ 3158837 h 3463637"/>
              <a:gd name="connsiteX35" fmla="*/ 374073 w 2951018"/>
              <a:gd name="connsiteY35" fmla="*/ 3186546 h 3463637"/>
              <a:gd name="connsiteX36" fmla="*/ 415636 w 2951018"/>
              <a:gd name="connsiteY36" fmla="*/ 3200400 h 3463637"/>
              <a:gd name="connsiteX37" fmla="*/ 540327 w 2951018"/>
              <a:gd name="connsiteY37" fmla="*/ 3241964 h 3463637"/>
              <a:gd name="connsiteX38" fmla="*/ 623454 w 2951018"/>
              <a:gd name="connsiteY38" fmla="*/ 3269673 h 3463637"/>
              <a:gd name="connsiteX39" fmla="*/ 665018 w 2951018"/>
              <a:gd name="connsiteY39" fmla="*/ 3283528 h 3463637"/>
              <a:gd name="connsiteX40" fmla="*/ 775854 w 2951018"/>
              <a:gd name="connsiteY40" fmla="*/ 3311237 h 3463637"/>
              <a:gd name="connsiteX41" fmla="*/ 817418 w 2951018"/>
              <a:gd name="connsiteY41" fmla="*/ 3338946 h 3463637"/>
              <a:gd name="connsiteX42" fmla="*/ 900545 w 2951018"/>
              <a:gd name="connsiteY42" fmla="*/ 3366655 h 3463637"/>
              <a:gd name="connsiteX43" fmla="*/ 983673 w 2951018"/>
              <a:gd name="connsiteY43" fmla="*/ 3408219 h 3463637"/>
              <a:gd name="connsiteX44" fmla="*/ 1025236 w 2951018"/>
              <a:gd name="connsiteY44" fmla="*/ 3435928 h 3463637"/>
              <a:gd name="connsiteX45" fmla="*/ 1122218 w 2951018"/>
              <a:gd name="connsiteY45" fmla="*/ 3463637 h 3463637"/>
              <a:gd name="connsiteX46" fmla="*/ 1745673 w 2951018"/>
              <a:gd name="connsiteY46" fmla="*/ 3449782 h 3463637"/>
              <a:gd name="connsiteX47" fmla="*/ 2105891 w 2951018"/>
              <a:gd name="connsiteY47" fmla="*/ 3422073 h 3463637"/>
              <a:gd name="connsiteX48" fmla="*/ 2299854 w 2951018"/>
              <a:gd name="connsiteY48" fmla="*/ 3380510 h 3463637"/>
              <a:gd name="connsiteX49" fmla="*/ 2341418 w 2951018"/>
              <a:gd name="connsiteY49" fmla="*/ 3366655 h 3463637"/>
              <a:gd name="connsiteX50" fmla="*/ 2424545 w 2951018"/>
              <a:gd name="connsiteY50" fmla="*/ 3311237 h 3463637"/>
              <a:gd name="connsiteX51" fmla="*/ 2507673 w 2951018"/>
              <a:gd name="connsiteY51" fmla="*/ 3283528 h 3463637"/>
              <a:gd name="connsiteX52" fmla="*/ 2576945 w 2951018"/>
              <a:gd name="connsiteY52" fmla="*/ 3228110 h 3463637"/>
              <a:gd name="connsiteX53" fmla="*/ 2604654 w 2951018"/>
              <a:gd name="connsiteY53" fmla="*/ 3200400 h 3463637"/>
              <a:gd name="connsiteX54" fmla="*/ 2687782 w 2951018"/>
              <a:gd name="connsiteY54" fmla="*/ 3144982 h 3463637"/>
              <a:gd name="connsiteX55" fmla="*/ 2743200 w 2951018"/>
              <a:gd name="connsiteY55" fmla="*/ 3075710 h 3463637"/>
              <a:gd name="connsiteX56" fmla="*/ 2798618 w 2951018"/>
              <a:gd name="connsiteY56" fmla="*/ 3006437 h 3463637"/>
              <a:gd name="connsiteX57" fmla="*/ 2840182 w 2951018"/>
              <a:gd name="connsiteY57" fmla="*/ 2923310 h 3463637"/>
              <a:gd name="connsiteX58" fmla="*/ 2854036 w 2951018"/>
              <a:gd name="connsiteY58" fmla="*/ 2881746 h 3463637"/>
              <a:gd name="connsiteX59" fmla="*/ 2881745 w 2951018"/>
              <a:gd name="connsiteY59" fmla="*/ 2840182 h 3463637"/>
              <a:gd name="connsiteX60" fmla="*/ 2909454 w 2951018"/>
              <a:gd name="connsiteY60" fmla="*/ 2757055 h 3463637"/>
              <a:gd name="connsiteX61" fmla="*/ 2937163 w 2951018"/>
              <a:gd name="connsiteY61" fmla="*/ 2673928 h 3463637"/>
              <a:gd name="connsiteX62" fmla="*/ 2951018 w 2951018"/>
              <a:gd name="connsiteY62" fmla="*/ 2632364 h 3463637"/>
              <a:gd name="connsiteX63" fmla="*/ 2937163 w 2951018"/>
              <a:gd name="connsiteY63" fmla="*/ 2341419 h 3463637"/>
              <a:gd name="connsiteX64" fmla="*/ 2923309 w 2951018"/>
              <a:gd name="connsiteY64" fmla="*/ 2286000 h 3463637"/>
              <a:gd name="connsiteX65" fmla="*/ 2909454 w 2951018"/>
              <a:gd name="connsiteY65" fmla="*/ 2133600 h 3463637"/>
              <a:gd name="connsiteX66" fmla="*/ 2867891 w 2951018"/>
              <a:gd name="connsiteY66" fmla="*/ 1939637 h 3463637"/>
              <a:gd name="connsiteX67" fmla="*/ 2854036 w 2951018"/>
              <a:gd name="connsiteY67" fmla="*/ 1870364 h 3463637"/>
              <a:gd name="connsiteX68" fmla="*/ 2826327 w 2951018"/>
              <a:gd name="connsiteY68" fmla="*/ 1787237 h 3463637"/>
              <a:gd name="connsiteX69" fmla="*/ 2812473 w 2951018"/>
              <a:gd name="connsiteY69" fmla="*/ 1731819 h 3463637"/>
              <a:gd name="connsiteX70" fmla="*/ 2784763 w 2951018"/>
              <a:gd name="connsiteY70" fmla="*/ 1704110 h 3463637"/>
              <a:gd name="connsiteX71" fmla="*/ 2743200 w 2951018"/>
              <a:gd name="connsiteY71" fmla="*/ 1620982 h 3463637"/>
              <a:gd name="connsiteX72" fmla="*/ 2701636 w 2951018"/>
              <a:gd name="connsiteY72" fmla="*/ 1537855 h 3463637"/>
              <a:gd name="connsiteX73" fmla="*/ 2660073 w 2951018"/>
              <a:gd name="connsiteY73" fmla="*/ 1454728 h 3463637"/>
              <a:gd name="connsiteX74" fmla="*/ 2632363 w 2951018"/>
              <a:gd name="connsiteY74" fmla="*/ 1427019 h 3463637"/>
              <a:gd name="connsiteX75" fmla="*/ 2535382 w 2951018"/>
              <a:gd name="connsiteY75" fmla="*/ 1316182 h 3463637"/>
              <a:gd name="connsiteX76" fmla="*/ 2493818 w 2951018"/>
              <a:gd name="connsiteY76" fmla="*/ 1302328 h 3463637"/>
              <a:gd name="connsiteX77" fmla="*/ 2410691 w 2951018"/>
              <a:gd name="connsiteY77" fmla="*/ 1246910 h 3463637"/>
              <a:gd name="connsiteX78" fmla="*/ 2369127 w 2951018"/>
              <a:gd name="connsiteY78" fmla="*/ 1233055 h 3463637"/>
              <a:gd name="connsiteX79" fmla="*/ 2286000 w 2951018"/>
              <a:gd name="connsiteY79" fmla="*/ 1177637 h 3463637"/>
              <a:gd name="connsiteX80" fmla="*/ 2202873 w 2951018"/>
              <a:gd name="connsiteY80" fmla="*/ 1149928 h 3463637"/>
              <a:gd name="connsiteX81" fmla="*/ 2133600 w 2951018"/>
              <a:gd name="connsiteY81" fmla="*/ 1094510 h 3463637"/>
              <a:gd name="connsiteX82" fmla="*/ 2078182 w 2951018"/>
              <a:gd name="connsiteY82" fmla="*/ 1025237 h 3463637"/>
              <a:gd name="connsiteX83" fmla="*/ 2036618 w 2951018"/>
              <a:gd name="connsiteY83" fmla="*/ 997528 h 3463637"/>
              <a:gd name="connsiteX84" fmla="*/ 1995054 w 2951018"/>
              <a:gd name="connsiteY84" fmla="*/ 914400 h 3463637"/>
              <a:gd name="connsiteX85" fmla="*/ 1967345 w 2951018"/>
              <a:gd name="connsiteY85" fmla="*/ 831273 h 3463637"/>
              <a:gd name="connsiteX86" fmla="*/ 1953491 w 2951018"/>
              <a:gd name="connsiteY86" fmla="*/ 789710 h 3463637"/>
              <a:gd name="connsiteX87" fmla="*/ 1898073 w 2951018"/>
              <a:gd name="connsiteY87" fmla="*/ 540328 h 3463637"/>
              <a:gd name="connsiteX88" fmla="*/ 1884218 w 2951018"/>
              <a:gd name="connsiteY88" fmla="*/ 471055 h 3463637"/>
              <a:gd name="connsiteX89" fmla="*/ 1856509 w 2951018"/>
              <a:gd name="connsiteY89" fmla="*/ 387928 h 3463637"/>
              <a:gd name="connsiteX90" fmla="*/ 1842654 w 2951018"/>
              <a:gd name="connsiteY90" fmla="*/ 346364 h 3463637"/>
              <a:gd name="connsiteX91" fmla="*/ 1828800 w 2951018"/>
              <a:gd name="connsiteY91" fmla="*/ 304800 h 3463637"/>
              <a:gd name="connsiteX92" fmla="*/ 1773382 w 2951018"/>
              <a:gd name="connsiteY92" fmla="*/ 221673 h 3463637"/>
              <a:gd name="connsiteX93" fmla="*/ 1745673 w 2951018"/>
              <a:gd name="connsiteY93" fmla="*/ 180110 h 3463637"/>
              <a:gd name="connsiteX94" fmla="*/ 1731818 w 2951018"/>
              <a:gd name="connsiteY94" fmla="*/ 138546 h 3463637"/>
              <a:gd name="connsiteX95" fmla="*/ 1648691 w 2951018"/>
              <a:gd name="connsiteY95" fmla="*/ 55419 h 3463637"/>
              <a:gd name="connsiteX96" fmla="*/ 1607127 w 2951018"/>
              <a:gd name="connsiteY96" fmla="*/ 27710 h 3463637"/>
              <a:gd name="connsiteX97" fmla="*/ 1330036 w 2951018"/>
              <a:gd name="connsiteY97" fmla="*/ 13855 h 3463637"/>
              <a:gd name="connsiteX98" fmla="*/ 1177636 w 2951018"/>
              <a:gd name="connsiteY98" fmla="*/ 0 h 3463637"/>
              <a:gd name="connsiteX99" fmla="*/ 928254 w 2951018"/>
              <a:gd name="connsiteY99" fmla="*/ 27710 h 3463637"/>
              <a:gd name="connsiteX100" fmla="*/ 845127 w 2951018"/>
              <a:gd name="connsiteY100" fmla="*/ 55419 h 3463637"/>
              <a:gd name="connsiteX101" fmla="*/ 803563 w 2951018"/>
              <a:gd name="connsiteY101" fmla="*/ 69273 h 3463637"/>
              <a:gd name="connsiteX102" fmla="*/ 775854 w 2951018"/>
              <a:gd name="connsiteY102" fmla="*/ 110837 h 3463637"/>
              <a:gd name="connsiteX103" fmla="*/ 762000 w 2951018"/>
              <a:gd name="connsiteY103" fmla="*/ 180110 h 3463637"/>
              <a:gd name="connsiteX104" fmla="*/ 789709 w 2951018"/>
              <a:gd name="connsiteY104" fmla="*/ 96982 h 3463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2951018" h="3463637">
                <a:moveTo>
                  <a:pt x="1011382" y="96982"/>
                </a:moveTo>
                <a:cubicBezTo>
                  <a:pt x="997527" y="92364"/>
                  <a:pt x="984422" y="83128"/>
                  <a:pt x="969818" y="83128"/>
                </a:cubicBezTo>
                <a:cubicBezTo>
                  <a:pt x="927999" y="83128"/>
                  <a:pt x="886526" y="91068"/>
                  <a:pt x="845127" y="96982"/>
                </a:cubicBezTo>
                <a:cubicBezTo>
                  <a:pt x="786616" y="105341"/>
                  <a:pt x="782639" y="108575"/>
                  <a:pt x="734291" y="124691"/>
                </a:cubicBezTo>
                <a:lnTo>
                  <a:pt x="651163" y="180110"/>
                </a:lnTo>
                <a:lnTo>
                  <a:pt x="609600" y="207819"/>
                </a:lnTo>
                <a:cubicBezTo>
                  <a:pt x="591127" y="235528"/>
                  <a:pt x="564713" y="259353"/>
                  <a:pt x="554182" y="290946"/>
                </a:cubicBezTo>
                <a:cubicBezTo>
                  <a:pt x="520452" y="392137"/>
                  <a:pt x="533557" y="345737"/>
                  <a:pt x="512618" y="429491"/>
                </a:cubicBezTo>
                <a:cubicBezTo>
                  <a:pt x="508000" y="494146"/>
                  <a:pt x="498763" y="558636"/>
                  <a:pt x="498763" y="623455"/>
                </a:cubicBezTo>
                <a:cubicBezTo>
                  <a:pt x="498763" y="803022"/>
                  <a:pt x="538492" y="999025"/>
                  <a:pt x="484909" y="1177637"/>
                </a:cubicBezTo>
                <a:cubicBezTo>
                  <a:pt x="476516" y="1205613"/>
                  <a:pt x="473402" y="1236462"/>
                  <a:pt x="457200" y="1260764"/>
                </a:cubicBezTo>
                <a:cubicBezTo>
                  <a:pt x="438727" y="1288473"/>
                  <a:pt x="412313" y="1312298"/>
                  <a:pt x="401782" y="1343891"/>
                </a:cubicBezTo>
                <a:lnTo>
                  <a:pt x="374073" y="1427019"/>
                </a:lnTo>
                <a:cubicBezTo>
                  <a:pt x="369455" y="1440873"/>
                  <a:pt x="372369" y="1460481"/>
                  <a:pt x="360218" y="1468582"/>
                </a:cubicBezTo>
                <a:lnTo>
                  <a:pt x="318654" y="1496291"/>
                </a:lnTo>
                <a:cubicBezTo>
                  <a:pt x="244763" y="1607129"/>
                  <a:pt x="341745" y="1473200"/>
                  <a:pt x="249382" y="1565564"/>
                </a:cubicBezTo>
                <a:cubicBezTo>
                  <a:pt x="237608" y="1577338"/>
                  <a:pt x="232075" y="1594126"/>
                  <a:pt x="221673" y="1607128"/>
                </a:cubicBezTo>
                <a:cubicBezTo>
                  <a:pt x="213513" y="1617328"/>
                  <a:pt x="202123" y="1624637"/>
                  <a:pt x="193963" y="1634837"/>
                </a:cubicBezTo>
                <a:cubicBezTo>
                  <a:pt x="124042" y="1722236"/>
                  <a:pt x="205458" y="1637194"/>
                  <a:pt x="138545" y="1704110"/>
                </a:cubicBezTo>
                <a:lnTo>
                  <a:pt x="96982" y="1828800"/>
                </a:lnTo>
                <a:cubicBezTo>
                  <a:pt x="92364" y="1842655"/>
                  <a:pt x="86669" y="1856196"/>
                  <a:pt x="83127" y="1870364"/>
                </a:cubicBezTo>
                <a:cubicBezTo>
                  <a:pt x="78509" y="1888837"/>
                  <a:pt x="77789" y="1908751"/>
                  <a:pt x="69273" y="1925782"/>
                </a:cubicBezTo>
                <a:cubicBezTo>
                  <a:pt x="63431" y="1937465"/>
                  <a:pt x="50800" y="1944255"/>
                  <a:pt x="41563" y="1953491"/>
                </a:cubicBezTo>
                <a:cubicBezTo>
                  <a:pt x="10312" y="2078496"/>
                  <a:pt x="25897" y="2028199"/>
                  <a:pt x="0" y="2105891"/>
                </a:cubicBezTo>
                <a:cubicBezTo>
                  <a:pt x="4618" y="2230582"/>
                  <a:pt x="7623" y="2355343"/>
                  <a:pt x="13854" y="2479964"/>
                </a:cubicBezTo>
                <a:cubicBezTo>
                  <a:pt x="19136" y="2585605"/>
                  <a:pt x="16278" y="2631209"/>
                  <a:pt x="41563" y="2715491"/>
                </a:cubicBezTo>
                <a:cubicBezTo>
                  <a:pt x="49956" y="2743467"/>
                  <a:pt x="44970" y="2782417"/>
                  <a:pt x="69273" y="2798619"/>
                </a:cubicBezTo>
                <a:lnTo>
                  <a:pt x="110836" y="2826328"/>
                </a:lnTo>
                <a:cubicBezTo>
                  <a:pt x="120072" y="2840182"/>
                  <a:pt x="126771" y="2856117"/>
                  <a:pt x="138545" y="2867891"/>
                </a:cubicBezTo>
                <a:cubicBezTo>
                  <a:pt x="150319" y="2879665"/>
                  <a:pt x="169707" y="2882598"/>
                  <a:pt x="180109" y="2895600"/>
                </a:cubicBezTo>
                <a:cubicBezTo>
                  <a:pt x="189232" y="2907004"/>
                  <a:pt x="186449" y="2924641"/>
                  <a:pt x="193963" y="2937164"/>
                </a:cubicBezTo>
                <a:cubicBezTo>
                  <a:pt x="200684" y="2948365"/>
                  <a:pt x="213836" y="2954423"/>
                  <a:pt x="221673" y="2964873"/>
                </a:cubicBezTo>
                <a:cubicBezTo>
                  <a:pt x="241654" y="2991515"/>
                  <a:pt x="277091" y="3048000"/>
                  <a:pt x="277091" y="3048000"/>
                </a:cubicBezTo>
                <a:cubicBezTo>
                  <a:pt x="286327" y="3075709"/>
                  <a:pt x="280497" y="3114926"/>
                  <a:pt x="304800" y="3131128"/>
                </a:cubicBezTo>
                <a:cubicBezTo>
                  <a:pt x="318654" y="3140364"/>
                  <a:pt x="333361" y="3148435"/>
                  <a:pt x="346363" y="3158837"/>
                </a:cubicBezTo>
                <a:cubicBezTo>
                  <a:pt x="356563" y="3166997"/>
                  <a:pt x="362872" y="3179826"/>
                  <a:pt x="374073" y="3186546"/>
                </a:cubicBezTo>
                <a:cubicBezTo>
                  <a:pt x="386596" y="3194059"/>
                  <a:pt x="401782" y="3195782"/>
                  <a:pt x="415636" y="3200400"/>
                </a:cubicBezTo>
                <a:cubicBezTo>
                  <a:pt x="492375" y="3251561"/>
                  <a:pt x="420865" y="3212099"/>
                  <a:pt x="540327" y="3241964"/>
                </a:cubicBezTo>
                <a:cubicBezTo>
                  <a:pt x="568663" y="3249048"/>
                  <a:pt x="595745" y="3260437"/>
                  <a:pt x="623454" y="3269673"/>
                </a:cubicBezTo>
                <a:cubicBezTo>
                  <a:pt x="637309" y="3274291"/>
                  <a:pt x="650697" y="3280664"/>
                  <a:pt x="665018" y="3283528"/>
                </a:cubicBezTo>
                <a:cubicBezTo>
                  <a:pt x="691372" y="3288799"/>
                  <a:pt x="747449" y="3297034"/>
                  <a:pt x="775854" y="3311237"/>
                </a:cubicBezTo>
                <a:cubicBezTo>
                  <a:pt x="790747" y="3318684"/>
                  <a:pt x="802202" y="3332183"/>
                  <a:pt x="817418" y="3338946"/>
                </a:cubicBezTo>
                <a:cubicBezTo>
                  <a:pt x="844108" y="3350808"/>
                  <a:pt x="876243" y="3350454"/>
                  <a:pt x="900545" y="3366655"/>
                </a:cubicBezTo>
                <a:cubicBezTo>
                  <a:pt x="1019666" y="3446068"/>
                  <a:pt x="868948" y="3350856"/>
                  <a:pt x="983673" y="3408219"/>
                </a:cubicBezTo>
                <a:cubicBezTo>
                  <a:pt x="998566" y="3415666"/>
                  <a:pt x="1010343" y="3428482"/>
                  <a:pt x="1025236" y="3435928"/>
                </a:cubicBezTo>
                <a:cubicBezTo>
                  <a:pt x="1045107" y="3445864"/>
                  <a:pt x="1104468" y="3459199"/>
                  <a:pt x="1122218" y="3463637"/>
                </a:cubicBezTo>
                <a:cubicBezTo>
                  <a:pt x="1330036" y="3459019"/>
                  <a:pt x="1537989" y="3458557"/>
                  <a:pt x="1745673" y="3449782"/>
                </a:cubicBezTo>
                <a:cubicBezTo>
                  <a:pt x="1865993" y="3444698"/>
                  <a:pt x="2105891" y="3422073"/>
                  <a:pt x="2105891" y="3422073"/>
                </a:cubicBezTo>
                <a:cubicBezTo>
                  <a:pt x="2158883" y="3411475"/>
                  <a:pt x="2240884" y="3397359"/>
                  <a:pt x="2299854" y="3380510"/>
                </a:cubicBezTo>
                <a:cubicBezTo>
                  <a:pt x="2313896" y="3376498"/>
                  <a:pt x="2328652" y="3373747"/>
                  <a:pt x="2341418" y="3366655"/>
                </a:cubicBezTo>
                <a:cubicBezTo>
                  <a:pt x="2370529" y="3350482"/>
                  <a:pt x="2392952" y="3321768"/>
                  <a:pt x="2424545" y="3311237"/>
                </a:cubicBezTo>
                <a:lnTo>
                  <a:pt x="2507673" y="3283528"/>
                </a:lnTo>
                <a:cubicBezTo>
                  <a:pt x="2562862" y="3200743"/>
                  <a:pt x="2502589" y="3272725"/>
                  <a:pt x="2576945" y="3228110"/>
                </a:cubicBezTo>
                <a:cubicBezTo>
                  <a:pt x="2588146" y="3221389"/>
                  <a:pt x="2594204" y="3208237"/>
                  <a:pt x="2604654" y="3200400"/>
                </a:cubicBezTo>
                <a:cubicBezTo>
                  <a:pt x="2631296" y="3180419"/>
                  <a:pt x="2687782" y="3144982"/>
                  <a:pt x="2687782" y="3144982"/>
                </a:cubicBezTo>
                <a:cubicBezTo>
                  <a:pt x="2722605" y="3040511"/>
                  <a:pt x="2671580" y="3165236"/>
                  <a:pt x="2743200" y="3075710"/>
                </a:cubicBezTo>
                <a:cubicBezTo>
                  <a:pt x="2819680" y="2980109"/>
                  <a:pt x="2679501" y="3085847"/>
                  <a:pt x="2798618" y="3006437"/>
                </a:cubicBezTo>
                <a:cubicBezTo>
                  <a:pt x="2833445" y="2901957"/>
                  <a:pt x="2786464" y="3030748"/>
                  <a:pt x="2840182" y="2923310"/>
                </a:cubicBezTo>
                <a:cubicBezTo>
                  <a:pt x="2846713" y="2910248"/>
                  <a:pt x="2847505" y="2894808"/>
                  <a:pt x="2854036" y="2881746"/>
                </a:cubicBezTo>
                <a:cubicBezTo>
                  <a:pt x="2861482" y="2866853"/>
                  <a:pt x="2874982" y="2855398"/>
                  <a:pt x="2881745" y="2840182"/>
                </a:cubicBezTo>
                <a:cubicBezTo>
                  <a:pt x="2893607" y="2813492"/>
                  <a:pt x="2900218" y="2784764"/>
                  <a:pt x="2909454" y="2757055"/>
                </a:cubicBezTo>
                <a:lnTo>
                  <a:pt x="2937163" y="2673928"/>
                </a:lnTo>
                <a:lnTo>
                  <a:pt x="2951018" y="2632364"/>
                </a:lnTo>
                <a:cubicBezTo>
                  <a:pt x="2946400" y="2535382"/>
                  <a:pt x="2944906" y="2438201"/>
                  <a:pt x="2937163" y="2341419"/>
                </a:cubicBezTo>
                <a:cubicBezTo>
                  <a:pt x="2935645" y="2322438"/>
                  <a:pt x="2925826" y="2304874"/>
                  <a:pt x="2923309" y="2286000"/>
                </a:cubicBezTo>
                <a:cubicBezTo>
                  <a:pt x="2916567" y="2235438"/>
                  <a:pt x="2916668" y="2184097"/>
                  <a:pt x="2909454" y="2133600"/>
                </a:cubicBezTo>
                <a:cubicBezTo>
                  <a:pt x="2890664" y="2002075"/>
                  <a:pt x="2888051" y="2030358"/>
                  <a:pt x="2867891" y="1939637"/>
                </a:cubicBezTo>
                <a:cubicBezTo>
                  <a:pt x="2862783" y="1916649"/>
                  <a:pt x="2860232" y="1893083"/>
                  <a:pt x="2854036" y="1870364"/>
                </a:cubicBezTo>
                <a:cubicBezTo>
                  <a:pt x="2846351" y="1842185"/>
                  <a:pt x="2833411" y="1815573"/>
                  <a:pt x="2826327" y="1787237"/>
                </a:cubicBezTo>
                <a:cubicBezTo>
                  <a:pt x="2821709" y="1768764"/>
                  <a:pt x="2820989" y="1748850"/>
                  <a:pt x="2812473" y="1731819"/>
                </a:cubicBezTo>
                <a:cubicBezTo>
                  <a:pt x="2806631" y="1720136"/>
                  <a:pt x="2794000" y="1713346"/>
                  <a:pt x="2784763" y="1704110"/>
                </a:cubicBezTo>
                <a:cubicBezTo>
                  <a:pt x="2749944" y="1599648"/>
                  <a:pt x="2796910" y="1728401"/>
                  <a:pt x="2743200" y="1620982"/>
                </a:cubicBezTo>
                <a:cubicBezTo>
                  <a:pt x="2685839" y="1506261"/>
                  <a:pt x="2781047" y="1656973"/>
                  <a:pt x="2701636" y="1537855"/>
                </a:cubicBezTo>
                <a:cubicBezTo>
                  <a:pt x="2687003" y="1493955"/>
                  <a:pt x="2690767" y="1493095"/>
                  <a:pt x="2660073" y="1454728"/>
                </a:cubicBezTo>
                <a:cubicBezTo>
                  <a:pt x="2651913" y="1444528"/>
                  <a:pt x="2640200" y="1437469"/>
                  <a:pt x="2632363" y="1427019"/>
                </a:cubicBezTo>
                <a:cubicBezTo>
                  <a:pt x="2582488" y="1360519"/>
                  <a:pt x="2597265" y="1347123"/>
                  <a:pt x="2535382" y="1316182"/>
                </a:cubicBezTo>
                <a:cubicBezTo>
                  <a:pt x="2522320" y="1309651"/>
                  <a:pt x="2507673" y="1306946"/>
                  <a:pt x="2493818" y="1302328"/>
                </a:cubicBezTo>
                <a:cubicBezTo>
                  <a:pt x="2466109" y="1283855"/>
                  <a:pt x="2442284" y="1257441"/>
                  <a:pt x="2410691" y="1246910"/>
                </a:cubicBezTo>
                <a:cubicBezTo>
                  <a:pt x="2396836" y="1242292"/>
                  <a:pt x="2381893" y="1240147"/>
                  <a:pt x="2369127" y="1233055"/>
                </a:cubicBezTo>
                <a:cubicBezTo>
                  <a:pt x="2340016" y="1216882"/>
                  <a:pt x="2317593" y="1188168"/>
                  <a:pt x="2286000" y="1177637"/>
                </a:cubicBezTo>
                <a:lnTo>
                  <a:pt x="2202873" y="1149928"/>
                </a:lnTo>
                <a:cubicBezTo>
                  <a:pt x="2135957" y="1083015"/>
                  <a:pt x="2220999" y="1164431"/>
                  <a:pt x="2133600" y="1094510"/>
                </a:cubicBezTo>
                <a:cubicBezTo>
                  <a:pt x="2065045" y="1039664"/>
                  <a:pt x="2150196" y="1097250"/>
                  <a:pt x="2078182" y="1025237"/>
                </a:cubicBezTo>
                <a:cubicBezTo>
                  <a:pt x="2066408" y="1013463"/>
                  <a:pt x="2050473" y="1006764"/>
                  <a:pt x="2036618" y="997528"/>
                </a:cubicBezTo>
                <a:cubicBezTo>
                  <a:pt x="1986087" y="845938"/>
                  <a:pt x="2066677" y="1075553"/>
                  <a:pt x="1995054" y="914400"/>
                </a:cubicBezTo>
                <a:cubicBezTo>
                  <a:pt x="1983192" y="887710"/>
                  <a:pt x="1976581" y="858982"/>
                  <a:pt x="1967345" y="831273"/>
                </a:cubicBezTo>
                <a:cubicBezTo>
                  <a:pt x="1962727" y="817419"/>
                  <a:pt x="1957033" y="803878"/>
                  <a:pt x="1953491" y="789710"/>
                </a:cubicBezTo>
                <a:cubicBezTo>
                  <a:pt x="1914358" y="633177"/>
                  <a:pt x="1933252" y="716223"/>
                  <a:pt x="1898073" y="540328"/>
                </a:cubicBezTo>
                <a:cubicBezTo>
                  <a:pt x="1893455" y="517237"/>
                  <a:pt x="1891665" y="493395"/>
                  <a:pt x="1884218" y="471055"/>
                </a:cubicBezTo>
                <a:lnTo>
                  <a:pt x="1856509" y="387928"/>
                </a:lnTo>
                <a:lnTo>
                  <a:pt x="1842654" y="346364"/>
                </a:lnTo>
                <a:cubicBezTo>
                  <a:pt x="1838036" y="332509"/>
                  <a:pt x="1836901" y="316951"/>
                  <a:pt x="1828800" y="304800"/>
                </a:cubicBezTo>
                <a:lnTo>
                  <a:pt x="1773382" y="221673"/>
                </a:lnTo>
                <a:cubicBezTo>
                  <a:pt x="1764146" y="207819"/>
                  <a:pt x="1750939" y="195906"/>
                  <a:pt x="1745673" y="180110"/>
                </a:cubicBezTo>
                <a:cubicBezTo>
                  <a:pt x="1741055" y="166255"/>
                  <a:pt x="1740784" y="150074"/>
                  <a:pt x="1731818" y="138546"/>
                </a:cubicBezTo>
                <a:cubicBezTo>
                  <a:pt x="1707760" y="107614"/>
                  <a:pt x="1681296" y="77156"/>
                  <a:pt x="1648691" y="55419"/>
                </a:cubicBezTo>
                <a:cubicBezTo>
                  <a:pt x="1634836" y="46183"/>
                  <a:pt x="1623638" y="29864"/>
                  <a:pt x="1607127" y="27710"/>
                </a:cubicBezTo>
                <a:cubicBezTo>
                  <a:pt x="1515425" y="15749"/>
                  <a:pt x="1422323" y="19809"/>
                  <a:pt x="1330036" y="13855"/>
                </a:cubicBezTo>
                <a:cubicBezTo>
                  <a:pt x="1279132" y="10571"/>
                  <a:pt x="1228436" y="4618"/>
                  <a:pt x="1177636" y="0"/>
                </a:cubicBezTo>
                <a:cubicBezTo>
                  <a:pt x="1119959" y="4807"/>
                  <a:pt x="997246" y="10462"/>
                  <a:pt x="928254" y="27710"/>
                </a:cubicBezTo>
                <a:cubicBezTo>
                  <a:pt x="899918" y="34794"/>
                  <a:pt x="872836" y="46183"/>
                  <a:pt x="845127" y="55419"/>
                </a:cubicBezTo>
                <a:lnTo>
                  <a:pt x="803563" y="69273"/>
                </a:lnTo>
                <a:cubicBezTo>
                  <a:pt x="794327" y="83128"/>
                  <a:pt x="781701" y="95246"/>
                  <a:pt x="775854" y="110837"/>
                </a:cubicBezTo>
                <a:cubicBezTo>
                  <a:pt x="767586" y="132886"/>
                  <a:pt x="762000" y="180110"/>
                  <a:pt x="762000" y="180110"/>
                </a:cubicBezTo>
                <a:lnTo>
                  <a:pt x="789709" y="96982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лилиния 2"/>
          <p:cNvSpPr/>
          <p:nvPr/>
        </p:nvSpPr>
        <p:spPr>
          <a:xfrm>
            <a:off x="2493818" y="2341418"/>
            <a:ext cx="4285231" cy="3048856"/>
          </a:xfrm>
          <a:custGeom>
            <a:avLst/>
            <a:gdLst>
              <a:gd name="connsiteX0" fmla="*/ 0 w 4285231"/>
              <a:gd name="connsiteY0" fmla="*/ 13855 h 3048856"/>
              <a:gd name="connsiteX1" fmla="*/ 110837 w 4285231"/>
              <a:gd name="connsiteY1" fmla="*/ 27709 h 3048856"/>
              <a:gd name="connsiteX2" fmla="*/ 304800 w 4285231"/>
              <a:gd name="connsiteY2" fmla="*/ 0 h 3048856"/>
              <a:gd name="connsiteX3" fmla="*/ 512618 w 4285231"/>
              <a:gd name="connsiteY3" fmla="*/ 13855 h 3048856"/>
              <a:gd name="connsiteX4" fmla="*/ 637309 w 4285231"/>
              <a:gd name="connsiteY4" fmla="*/ 83127 h 3048856"/>
              <a:gd name="connsiteX5" fmla="*/ 720437 w 4285231"/>
              <a:gd name="connsiteY5" fmla="*/ 110837 h 3048856"/>
              <a:gd name="connsiteX6" fmla="*/ 803564 w 4285231"/>
              <a:gd name="connsiteY6" fmla="*/ 152400 h 3048856"/>
              <a:gd name="connsiteX7" fmla="*/ 886691 w 4285231"/>
              <a:gd name="connsiteY7" fmla="*/ 207818 h 3048856"/>
              <a:gd name="connsiteX8" fmla="*/ 928255 w 4285231"/>
              <a:gd name="connsiteY8" fmla="*/ 235527 h 3048856"/>
              <a:gd name="connsiteX9" fmla="*/ 969818 w 4285231"/>
              <a:gd name="connsiteY9" fmla="*/ 249382 h 3048856"/>
              <a:gd name="connsiteX10" fmla="*/ 997527 w 4285231"/>
              <a:gd name="connsiteY10" fmla="*/ 290946 h 3048856"/>
              <a:gd name="connsiteX11" fmla="*/ 1080655 w 4285231"/>
              <a:gd name="connsiteY11" fmla="*/ 346364 h 3048856"/>
              <a:gd name="connsiteX12" fmla="*/ 1136073 w 4285231"/>
              <a:gd name="connsiteY12" fmla="*/ 415637 h 3048856"/>
              <a:gd name="connsiteX13" fmla="*/ 1177637 w 4285231"/>
              <a:gd name="connsiteY13" fmla="*/ 443346 h 3048856"/>
              <a:gd name="connsiteX14" fmla="*/ 1191491 w 4285231"/>
              <a:gd name="connsiteY14" fmla="*/ 498764 h 3048856"/>
              <a:gd name="connsiteX15" fmla="*/ 1246909 w 4285231"/>
              <a:gd name="connsiteY15" fmla="*/ 581891 h 3048856"/>
              <a:gd name="connsiteX16" fmla="*/ 1274618 w 4285231"/>
              <a:gd name="connsiteY16" fmla="*/ 665018 h 3048856"/>
              <a:gd name="connsiteX17" fmla="*/ 1260764 w 4285231"/>
              <a:gd name="connsiteY17" fmla="*/ 872837 h 3048856"/>
              <a:gd name="connsiteX18" fmla="*/ 1246909 w 4285231"/>
              <a:gd name="connsiteY18" fmla="*/ 914400 h 3048856"/>
              <a:gd name="connsiteX19" fmla="*/ 1233055 w 4285231"/>
              <a:gd name="connsiteY19" fmla="*/ 969818 h 3048856"/>
              <a:gd name="connsiteX20" fmla="*/ 1260764 w 4285231"/>
              <a:gd name="connsiteY20" fmla="*/ 1191491 h 3048856"/>
              <a:gd name="connsiteX21" fmla="*/ 1288473 w 4285231"/>
              <a:gd name="connsiteY21" fmla="*/ 1274618 h 3048856"/>
              <a:gd name="connsiteX22" fmla="*/ 1330037 w 4285231"/>
              <a:gd name="connsiteY22" fmla="*/ 1343891 h 3048856"/>
              <a:gd name="connsiteX23" fmla="*/ 1385455 w 4285231"/>
              <a:gd name="connsiteY23" fmla="*/ 1413164 h 3048856"/>
              <a:gd name="connsiteX24" fmla="*/ 1440873 w 4285231"/>
              <a:gd name="connsiteY24" fmla="*/ 1482437 h 3048856"/>
              <a:gd name="connsiteX25" fmla="*/ 1565564 w 4285231"/>
              <a:gd name="connsiteY25" fmla="*/ 1537855 h 3048856"/>
              <a:gd name="connsiteX26" fmla="*/ 1662546 w 4285231"/>
              <a:gd name="connsiteY26" fmla="*/ 1565564 h 3048856"/>
              <a:gd name="connsiteX27" fmla="*/ 1704109 w 4285231"/>
              <a:gd name="connsiteY27" fmla="*/ 1579418 h 3048856"/>
              <a:gd name="connsiteX28" fmla="*/ 1828800 w 4285231"/>
              <a:gd name="connsiteY28" fmla="*/ 1593273 h 3048856"/>
              <a:gd name="connsiteX29" fmla="*/ 1939637 w 4285231"/>
              <a:gd name="connsiteY29" fmla="*/ 1620982 h 3048856"/>
              <a:gd name="connsiteX30" fmla="*/ 2008909 w 4285231"/>
              <a:gd name="connsiteY30" fmla="*/ 1634837 h 3048856"/>
              <a:gd name="connsiteX31" fmla="*/ 2050473 w 4285231"/>
              <a:gd name="connsiteY31" fmla="*/ 1648691 h 3048856"/>
              <a:gd name="connsiteX32" fmla="*/ 2105891 w 4285231"/>
              <a:gd name="connsiteY32" fmla="*/ 1662546 h 3048856"/>
              <a:gd name="connsiteX33" fmla="*/ 2202873 w 4285231"/>
              <a:gd name="connsiteY33" fmla="*/ 1690255 h 3048856"/>
              <a:gd name="connsiteX34" fmla="*/ 2341418 w 4285231"/>
              <a:gd name="connsiteY34" fmla="*/ 1717964 h 3048856"/>
              <a:gd name="connsiteX35" fmla="*/ 2396837 w 4285231"/>
              <a:gd name="connsiteY35" fmla="*/ 1745673 h 3048856"/>
              <a:gd name="connsiteX36" fmla="*/ 2535382 w 4285231"/>
              <a:gd name="connsiteY36" fmla="*/ 1787237 h 3048856"/>
              <a:gd name="connsiteX37" fmla="*/ 2618509 w 4285231"/>
              <a:gd name="connsiteY37" fmla="*/ 1828800 h 3048856"/>
              <a:gd name="connsiteX38" fmla="*/ 2743200 w 4285231"/>
              <a:gd name="connsiteY38" fmla="*/ 1911927 h 3048856"/>
              <a:gd name="connsiteX39" fmla="*/ 2784764 w 4285231"/>
              <a:gd name="connsiteY39" fmla="*/ 1939637 h 3048856"/>
              <a:gd name="connsiteX40" fmla="*/ 2812473 w 4285231"/>
              <a:gd name="connsiteY40" fmla="*/ 1981200 h 3048856"/>
              <a:gd name="connsiteX41" fmla="*/ 2854037 w 4285231"/>
              <a:gd name="connsiteY41" fmla="*/ 2008909 h 3048856"/>
              <a:gd name="connsiteX42" fmla="*/ 2867891 w 4285231"/>
              <a:gd name="connsiteY42" fmla="*/ 2050473 h 3048856"/>
              <a:gd name="connsiteX43" fmla="*/ 2895600 w 4285231"/>
              <a:gd name="connsiteY43" fmla="*/ 2092037 h 3048856"/>
              <a:gd name="connsiteX44" fmla="*/ 2923309 w 4285231"/>
              <a:gd name="connsiteY44" fmla="*/ 2202873 h 3048856"/>
              <a:gd name="connsiteX45" fmla="*/ 2964873 w 4285231"/>
              <a:gd name="connsiteY45" fmla="*/ 2286000 h 3048856"/>
              <a:gd name="connsiteX46" fmla="*/ 2978727 w 4285231"/>
              <a:gd name="connsiteY46" fmla="*/ 2660073 h 3048856"/>
              <a:gd name="connsiteX47" fmla="*/ 2992582 w 4285231"/>
              <a:gd name="connsiteY47" fmla="*/ 2701637 h 3048856"/>
              <a:gd name="connsiteX48" fmla="*/ 3020291 w 4285231"/>
              <a:gd name="connsiteY48" fmla="*/ 2743200 h 3048856"/>
              <a:gd name="connsiteX49" fmla="*/ 3034146 w 4285231"/>
              <a:gd name="connsiteY49" fmla="*/ 2784764 h 3048856"/>
              <a:gd name="connsiteX50" fmla="*/ 3117273 w 4285231"/>
              <a:gd name="connsiteY50" fmla="*/ 2840182 h 3048856"/>
              <a:gd name="connsiteX51" fmla="*/ 3158837 w 4285231"/>
              <a:gd name="connsiteY51" fmla="*/ 2881746 h 3048856"/>
              <a:gd name="connsiteX52" fmla="*/ 3283527 w 4285231"/>
              <a:gd name="connsiteY52" fmla="*/ 2923309 h 3048856"/>
              <a:gd name="connsiteX53" fmla="*/ 3338946 w 4285231"/>
              <a:gd name="connsiteY53" fmla="*/ 2951018 h 3048856"/>
              <a:gd name="connsiteX54" fmla="*/ 3449782 w 4285231"/>
              <a:gd name="connsiteY54" fmla="*/ 2978727 h 3048856"/>
              <a:gd name="connsiteX55" fmla="*/ 3532909 w 4285231"/>
              <a:gd name="connsiteY55" fmla="*/ 3006437 h 3048856"/>
              <a:gd name="connsiteX56" fmla="*/ 3934691 w 4285231"/>
              <a:gd name="connsiteY56" fmla="*/ 2992582 h 3048856"/>
              <a:gd name="connsiteX57" fmla="*/ 4197927 w 4285231"/>
              <a:gd name="connsiteY57" fmla="*/ 3020291 h 3048856"/>
              <a:gd name="connsiteX58" fmla="*/ 4267200 w 4285231"/>
              <a:gd name="connsiteY58" fmla="*/ 3034146 h 3048856"/>
              <a:gd name="connsiteX59" fmla="*/ 4267200 w 4285231"/>
              <a:gd name="connsiteY59" fmla="*/ 2964873 h 304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285231" h="3048856">
                <a:moveTo>
                  <a:pt x="0" y="13855"/>
                </a:moveTo>
                <a:cubicBezTo>
                  <a:pt x="36946" y="18473"/>
                  <a:pt x="73604" y="27709"/>
                  <a:pt x="110837" y="27709"/>
                </a:cubicBezTo>
                <a:cubicBezTo>
                  <a:pt x="176662" y="27709"/>
                  <a:pt x="240846" y="12791"/>
                  <a:pt x="304800" y="0"/>
                </a:cubicBezTo>
                <a:cubicBezTo>
                  <a:pt x="374073" y="4618"/>
                  <a:pt x="443616" y="6188"/>
                  <a:pt x="512618" y="13855"/>
                </a:cubicBezTo>
                <a:cubicBezTo>
                  <a:pt x="575296" y="20819"/>
                  <a:pt x="565927" y="59332"/>
                  <a:pt x="637309" y="83127"/>
                </a:cubicBezTo>
                <a:cubicBezTo>
                  <a:pt x="665018" y="92364"/>
                  <a:pt x="696134" y="94635"/>
                  <a:pt x="720437" y="110837"/>
                </a:cubicBezTo>
                <a:cubicBezTo>
                  <a:pt x="774151" y="146647"/>
                  <a:pt x="746203" y="133281"/>
                  <a:pt x="803564" y="152400"/>
                </a:cubicBezTo>
                <a:lnTo>
                  <a:pt x="886691" y="207818"/>
                </a:lnTo>
                <a:cubicBezTo>
                  <a:pt x="900546" y="217054"/>
                  <a:pt x="912458" y="230261"/>
                  <a:pt x="928255" y="235527"/>
                </a:cubicBezTo>
                <a:lnTo>
                  <a:pt x="969818" y="249382"/>
                </a:lnTo>
                <a:cubicBezTo>
                  <a:pt x="979054" y="263237"/>
                  <a:pt x="984996" y="279981"/>
                  <a:pt x="997527" y="290946"/>
                </a:cubicBezTo>
                <a:cubicBezTo>
                  <a:pt x="1022590" y="312876"/>
                  <a:pt x="1080655" y="346364"/>
                  <a:pt x="1080655" y="346364"/>
                </a:cubicBezTo>
                <a:cubicBezTo>
                  <a:pt x="1101227" y="377222"/>
                  <a:pt x="1107873" y="393077"/>
                  <a:pt x="1136073" y="415637"/>
                </a:cubicBezTo>
                <a:cubicBezTo>
                  <a:pt x="1149075" y="426039"/>
                  <a:pt x="1163782" y="434110"/>
                  <a:pt x="1177637" y="443346"/>
                </a:cubicBezTo>
                <a:cubicBezTo>
                  <a:pt x="1182255" y="461819"/>
                  <a:pt x="1182976" y="481733"/>
                  <a:pt x="1191491" y="498764"/>
                </a:cubicBezTo>
                <a:cubicBezTo>
                  <a:pt x="1206384" y="528550"/>
                  <a:pt x="1236378" y="550298"/>
                  <a:pt x="1246909" y="581891"/>
                </a:cubicBezTo>
                <a:lnTo>
                  <a:pt x="1274618" y="665018"/>
                </a:lnTo>
                <a:cubicBezTo>
                  <a:pt x="1270000" y="734291"/>
                  <a:pt x="1268431" y="803835"/>
                  <a:pt x="1260764" y="872837"/>
                </a:cubicBezTo>
                <a:cubicBezTo>
                  <a:pt x="1259151" y="887351"/>
                  <a:pt x="1250921" y="900358"/>
                  <a:pt x="1246909" y="914400"/>
                </a:cubicBezTo>
                <a:cubicBezTo>
                  <a:pt x="1241678" y="932709"/>
                  <a:pt x="1237673" y="951345"/>
                  <a:pt x="1233055" y="969818"/>
                </a:cubicBezTo>
                <a:cubicBezTo>
                  <a:pt x="1236050" y="996777"/>
                  <a:pt x="1252290" y="1154769"/>
                  <a:pt x="1260764" y="1191491"/>
                </a:cubicBezTo>
                <a:cubicBezTo>
                  <a:pt x="1267332" y="1219951"/>
                  <a:pt x="1279237" y="1246909"/>
                  <a:pt x="1288473" y="1274618"/>
                </a:cubicBezTo>
                <a:cubicBezTo>
                  <a:pt x="1306458" y="1328575"/>
                  <a:pt x="1291999" y="1305855"/>
                  <a:pt x="1330037" y="1343891"/>
                </a:cubicBezTo>
                <a:cubicBezTo>
                  <a:pt x="1357007" y="1424806"/>
                  <a:pt x="1322788" y="1350498"/>
                  <a:pt x="1385455" y="1413164"/>
                </a:cubicBezTo>
                <a:cubicBezTo>
                  <a:pt x="1457464" y="1485172"/>
                  <a:pt x="1372322" y="1427595"/>
                  <a:pt x="1440873" y="1482437"/>
                </a:cubicBezTo>
                <a:cubicBezTo>
                  <a:pt x="1487918" y="1520074"/>
                  <a:pt x="1499655" y="1515885"/>
                  <a:pt x="1565564" y="1537855"/>
                </a:cubicBezTo>
                <a:cubicBezTo>
                  <a:pt x="1665206" y="1571069"/>
                  <a:pt x="1540785" y="1530775"/>
                  <a:pt x="1662546" y="1565564"/>
                </a:cubicBezTo>
                <a:cubicBezTo>
                  <a:pt x="1676588" y="1569576"/>
                  <a:pt x="1689704" y="1577017"/>
                  <a:pt x="1704109" y="1579418"/>
                </a:cubicBezTo>
                <a:cubicBezTo>
                  <a:pt x="1745359" y="1586293"/>
                  <a:pt x="1787236" y="1588655"/>
                  <a:pt x="1828800" y="1593273"/>
                </a:cubicBezTo>
                <a:cubicBezTo>
                  <a:pt x="1865746" y="1602509"/>
                  <a:pt x="1902294" y="1613513"/>
                  <a:pt x="1939637" y="1620982"/>
                </a:cubicBezTo>
                <a:cubicBezTo>
                  <a:pt x="1962728" y="1625600"/>
                  <a:pt x="1986064" y="1629126"/>
                  <a:pt x="2008909" y="1634837"/>
                </a:cubicBezTo>
                <a:cubicBezTo>
                  <a:pt x="2023077" y="1638379"/>
                  <a:pt x="2036431" y="1644679"/>
                  <a:pt x="2050473" y="1648691"/>
                </a:cubicBezTo>
                <a:cubicBezTo>
                  <a:pt x="2068782" y="1653922"/>
                  <a:pt x="2087582" y="1657315"/>
                  <a:pt x="2105891" y="1662546"/>
                </a:cubicBezTo>
                <a:cubicBezTo>
                  <a:pt x="2167498" y="1680148"/>
                  <a:pt x="2130708" y="1675822"/>
                  <a:pt x="2202873" y="1690255"/>
                </a:cubicBezTo>
                <a:cubicBezTo>
                  <a:pt x="2237087" y="1697098"/>
                  <a:pt x="2304634" y="1704170"/>
                  <a:pt x="2341418" y="1717964"/>
                </a:cubicBezTo>
                <a:cubicBezTo>
                  <a:pt x="2360756" y="1725216"/>
                  <a:pt x="2377499" y="1738421"/>
                  <a:pt x="2396837" y="1745673"/>
                </a:cubicBezTo>
                <a:cubicBezTo>
                  <a:pt x="2441098" y="1762271"/>
                  <a:pt x="2494770" y="1760163"/>
                  <a:pt x="2535382" y="1787237"/>
                </a:cubicBezTo>
                <a:cubicBezTo>
                  <a:pt x="2589097" y="1823047"/>
                  <a:pt x="2561149" y="1809681"/>
                  <a:pt x="2618509" y="1828800"/>
                </a:cubicBezTo>
                <a:lnTo>
                  <a:pt x="2743200" y="1911927"/>
                </a:lnTo>
                <a:lnTo>
                  <a:pt x="2784764" y="1939637"/>
                </a:lnTo>
                <a:cubicBezTo>
                  <a:pt x="2794000" y="1953491"/>
                  <a:pt x="2800699" y="1969426"/>
                  <a:pt x="2812473" y="1981200"/>
                </a:cubicBezTo>
                <a:cubicBezTo>
                  <a:pt x="2824247" y="1992974"/>
                  <a:pt x="2843635" y="1995907"/>
                  <a:pt x="2854037" y="2008909"/>
                </a:cubicBezTo>
                <a:cubicBezTo>
                  <a:pt x="2863160" y="2020313"/>
                  <a:pt x="2861360" y="2037411"/>
                  <a:pt x="2867891" y="2050473"/>
                </a:cubicBezTo>
                <a:cubicBezTo>
                  <a:pt x="2875337" y="2065366"/>
                  <a:pt x="2886364" y="2078182"/>
                  <a:pt x="2895600" y="2092037"/>
                </a:cubicBezTo>
                <a:cubicBezTo>
                  <a:pt x="2904836" y="2128982"/>
                  <a:pt x="2902185" y="2171186"/>
                  <a:pt x="2923309" y="2202873"/>
                </a:cubicBezTo>
                <a:cubicBezTo>
                  <a:pt x="2959119" y="2256588"/>
                  <a:pt x="2945752" y="2228640"/>
                  <a:pt x="2964873" y="2286000"/>
                </a:cubicBezTo>
                <a:cubicBezTo>
                  <a:pt x="2969491" y="2410691"/>
                  <a:pt x="2970427" y="2535573"/>
                  <a:pt x="2978727" y="2660073"/>
                </a:cubicBezTo>
                <a:cubicBezTo>
                  <a:pt x="2979698" y="2674645"/>
                  <a:pt x="2986051" y="2688575"/>
                  <a:pt x="2992582" y="2701637"/>
                </a:cubicBezTo>
                <a:cubicBezTo>
                  <a:pt x="3000029" y="2716530"/>
                  <a:pt x="3012844" y="2728307"/>
                  <a:pt x="3020291" y="2743200"/>
                </a:cubicBezTo>
                <a:cubicBezTo>
                  <a:pt x="3026822" y="2756262"/>
                  <a:pt x="3023819" y="2774437"/>
                  <a:pt x="3034146" y="2784764"/>
                </a:cubicBezTo>
                <a:cubicBezTo>
                  <a:pt x="3057694" y="2808312"/>
                  <a:pt x="3093725" y="2816634"/>
                  <a:pt x="3117273" y="2840182"/>
                </a:cubicBezTo>
                <a:cubicBezTo>
                  <a:pt x="3131128" y="2854037"/>
                  <a:pt x="3141709" y="2872231"/>
                  <a:pt x="3158837" y="2881746"/>
                </a:cubicBezTo>
                <a:cubicBezTo>
                  <a:pt x="3283521" y="2951015"/>
                  <a:pt x="3200404" y="2881748"/>
                  <a:pt x="3283527" y="2923309"/>
                </a:cubicBezTo>
                <a:cubicBezTo>
                  <a:pt x="3302000" y="2932545"/>
                  <a:pt x="3319352" y="2944487"/>
                  <a:pt x="3338946" y="2951018"/>
                </a:cubicBezTo>
                <a:cubicBezTo>
                  <a:pt x="3375074" y="2963061"/>
                  <a:pt x="3413654" y="2966684"/>
                  <a:pt x="3449782" y="2978727"/>
                </a:cubicBezTo>
                <a:lnTo>
                  <a:pt x="3532909" y="3006437"/>
                </a:lnTo>
                <a:cubicBezTo>
                  <a:pt x="3666836" y="3001819"/>
                  <a:pt x="3800684" y="2992582"/>
                  <a:pt x="3934691" y="2992582"/>
                </a:cubicBezTo>
                <a:cubicBezTo>
                  <a:pt x="3997093" y="2992582"/>
                  <a:pt x="4125987" y="3008301"/>
                  <a:pt x="4197927" y="3020291"/>
                </a:cubicBezTo>
                <a:cubicBezTo>
                  <a:pt x="4221155" y="3024162"/>
                  <a:pt x="4248812" y="3048856"/>
                  <a:pt x="4267200" y="3034146"/>
                </a:cubicBezTo>
                <a:cubicBezTo>
                  <a:pt x="4285231" y="3019721"/>
                  <a:pt x="4267200" y="2987964"/>
                  <a:pt x="4267200" y="296487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Дуга 2"/>
          <p:cNvSpPr/>
          <p:nvPr/>
        </p:nvSpPr>
        <p:spPr>
          <a:xfrm rot="8005598">
            <a:off x="2604750" y="1478273"/>
            <a:ext cx="3979601" cy="3901453"/>
          </a:xfrm>
          <a:prstGeom prst="arc">
            <a:avLst>
              <a:gd name="adj1" fmla="val 13092884"/>
              <a:gd name="adj2" fmla="val 325805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643174" y="3214686"/>
            <a:ext cx="385765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Арка 7"/>
          <p:cNvSpPr/>
          <p:nvPr/>
        </p:nvSpPr>
        <p:spPr>
          <a:xfrm>
            <a:off x="2643174" y="1857364"/>
            <a:ext cx="3929090" cy="2714644"/>
          </a:xfrm>
          <a:prstGeom prst="blockArc">
            <a:avLst>
              <a:gd name="adj1" fmla="val 10826645"/>
              <a:gd name="adj2" fmla="val 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Дуга 5"/>
          <p:cNvSpPr/>
          <p:nvPr/>
        </p:nvSpPr>
        <p:spPr>
          <a:xfrm rot="8005598">
            <a:off x="2580682" y="1478273"/>
            <a:ext cx="3979601" cy="3901453"/>
          </a:xfrm>
          <a:prstGeom prst="arc">
            <a:avLst>
              <a:gd name="adj1" fmla="val 13092884"/>
              <a:gd name="adj2" fmla="val 325805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Цилиндр 2"/>
          <p:cNvSpPr/>
          <p:nvPr/>
        </p:nvSpPr>
        <p:spPr>
          <a:xfrm>
            <a:off x="3357554" y="2857496"/>
            <a:ext cx="2143140" cy="2000264"/>
          </a:xfrm>
          <a:prstGeom prst="can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338554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tx2">
                  <a:lumMod val="75000"/>
                </a:schemeClr>
              </a:solidFill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Логическое мышление.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Методика «Связи между понятиями».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4400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14282" y="1516142"/>
            <a:ext cx="850112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словесно-логического мышления, определение уровня умения устанавливать  логические связи между понятиями.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Задание: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определи, к какому из 2-х относится слово.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1. Лошадь       Корова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Жеребёнок, пастбище, рога, молоко, телёнок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2. Яйцо        Картофель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Скорлупа, курица, огород, капуста, суп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3. Ухо       Зубы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Слышать, видеть, лечить, щетка, жевать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4. Собака       Щука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Шерсть, овца, ловкость, рыба, чешуя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5. Чай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суп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Сахар, вода, тарелка, соль, ложка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357167"/>
            <a:ext cx="80010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1. Исследование уровня мышления.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Наглядно – действенное  мышление.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Методика «Составь фигуру».</a:t>
            </a:r>
          </a:p>
          <a:p>
            <a:endParaRPr lang="ru-RU" sz="3200" b="1" dirty="0" smtClean="0">
              <a:solidFill>
                <a:srgbClr val="002060"/>
              </a:solidFill>
            </a:endParaRPr>
          </a:p>
          <a:p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28597" y="1428736"/>
            <a:ext cx="842968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определение уровня наглядно – действенного мышления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1 задание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«Составь два квадрата из 7 палочек».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2 задание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«Составь домик из 6 палочек».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3 задание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«Переложи 2 палочки так, чтобы получился флажок».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ВЫСОКИЙ УРОВЕНЬ – правильно выполнены все три задания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СРЕДНИЙ УРОВЕНЬ – правильно выполнены два задания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НИЗКИЙ УРОВЕНЬ – правильно выполнено только одно задание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752955" y="369183"/>
            <a:ext cx="771384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2.Исследование уровня восприятия.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1728" y="980728"/>
            <a:ext cx="962087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Зрительное восприятие. Методика «Домик»</a:t>
            </a:r>
            <a:endParaRPr kumimoji="0" lang="ru-RU" sz="3200" b="1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уровня развития зрительного восприятия, определение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уровня сформированности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пространственного восприятия.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Ребёнку предлагается нарисовать такой же домик, как на образце.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ВЫСОКИЙ УРОВЕНЬ – ребёнок выполнил задания без ошибок,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приступая к заданию, он сосредоточен, внешне подтянут и собран, по ходу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часто обращаются к образцу.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СРЕДНИЙ УРОВЕНЬ – ребёнок часто отвлекается во время выполнения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задания, допускает ошибки (2-3) и исправляет их при проверке результатов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своей работы.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НИЗКИЙ УРОВЕНЬ – ребёнок практически не использует образец 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процессе выполнения задания, делает 4 и более ошибок, предложение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проверить свою работу к активизации самоконтроля не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приводит.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Данная группа детей в своей работе ещё не может ориентироваться на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образец, не умеет точно копировать его.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56084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Ошибочными действиями при копировании образца считается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элемента (правая и левая части забора  оцениваются отдельно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Замена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одного элемента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другим;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Неправильное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изображение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Разрывы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тех местах, где они должны быть соединены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Выход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штриховки за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контур;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уменьшение всего рисунка или отдельных деталей более чем в 2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раза,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наклона линий более чем на 30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%;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Неправильное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пространственное расположение рисунка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1образец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-для начальных классов.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2образец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-для старших классов.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676173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430" y="2786058"/>
            <a:ext cx="3286148" cy="284322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500430" y="785794"/>
            <a:ext cx="3286148" cy="2000264"/>
          </a:xfrm>
          <a:prstGeom prst="triangle">
            <a:avLst>
              <a:gd name="adj" fmla="val 49579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3357562"/>
            <a:ext cx="1357322" cy="9858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3714752"/>
            <a:ext cx="914400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643306" y="3786190"/>
            <a:ext cx="148590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072728" y="4071148"/>
            <a:ext cx="57150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6323025" y="4606933"/>
            <a:ext cx="21431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4643438" y="1500174"/>
            <a:ext cx="914400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ятиугольник 9"/>
          <p:cNvSpPr/>
          <p:nvPr/>
        </p:nvSpPr>
        <p:spPr>
          <a:xfrm rot="16200000">
            <a:off x="6028778" y="4258238"/>
            <a:ext cx="2143108" cy="627508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ятиугольник 10"/>
          <p:cNvSpPr/>
          <p:nvPr/>
        </p:nvSpPr>
        <p:spPr>
          <a:xfrm rot="16200000">
            <a:off x="2099688" y="4258238"/>
            <a:ext cx="2143108" cy="627508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ятиугольник 11"/>
          <p:cNvSpPr/>
          <p:nvPr/>
        </p:nvSpPr>
        <p:spPr>
          <a:xfrm rot="16200000">
            <a:off x="6671720" y="4258238"/>
            <a:ext cx="2143108" cy="627508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ятиугольник 12"/>
          <p:cNvSpPr/>
          <p:nvPr/>
        </p:nvSpPr>
        <p:spPr>
          <a:xfrm rot="16200000">
            <a:off x="1456746" y="4258238"/>
            <a:ext cx="2143108" cy="627508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ятиугольник 13"/>
          <p:cNvSpPr/>
          <p:nvPr/>
        </p:nvSpPr>
        <p:spPr>
          <a:xfrm rot="16200000">
            <a:off x="813804" y="4258238"/>
            <a:ext cx="2143108" cy="627508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ятиугольник 14"/>
          <p:cNvSpPr/>
          <p:nvPr/>
        </p:nvSpPr>
        <p:spPr>
          <a:xfrm rot="16200000">
            <a:off x="170862" y="4258238"/>
            <a:ext cx="2143108" cy="627508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430" y="2786058"/>
            <a:ext cx="3286148" cy="284322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6750859" y="2821777"/>
            <a:ext cx="357190" cy="285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3178959" y="2821777"/>
            <a:ext cx="357190" cy="285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714744" y="3357562"/>
            <a:ext cx="1500198" cy="9858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714744" y="3786190"/>
            <a:ext cx="148590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857620" y="4071942"/>
            <a:ext cx="57150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643570" y="3714752"/>
            <a:ext cx="914400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6323025" y="4606933"/>
            <a:ext cx="21431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ятиугольник 29"/>
          <p:cNvSpPr/>
          <p:nvPr/>
        </p:nvSpPr>
        <p:spPr>
          <a:xfrm rot="16200000">
            <a:off x="6100216" y="4258238"/>
            <a:ext cx="2143108" cy="627508"/>
          </a:xfrm>
          <a:prstGeom prst="homePlate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ятиугольник 30"/>
          <p:cNvSpPr/>
          <p:nvPr/>
        </p:nvSpPr>
        <p:spPr>
          <a:xfrm rot="16200000">
            <a:off x="6743158" y="4258238"/>
            <a:ext cx="2143108" cy="627508"/>
          </a:xfrm>
          <a:prstGeom prst="homePlate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ятиугольник 31"/>
          <p:cNvSpPr/>
          <p:nvPr/>
        </p:nvSpPr>
        <p:spPr>
          <a:xfrm rot="16200000">
            <a:off x="2099688" y="4258238"/>
            <a:ext cx="2143108" cy="627508"/>
          </a:xfrm>
          <a:prstGeom prst="homePlate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ятиугольник 32"/>
          <p:cNvSpPr/>
          <p:nvPr/>
        </p:nvSpPr>
        <p:spPr>
          <a:xfrm rot="16200000">
            <a:off x="1456746" y="4258238"/>
            <a:ext cx="2143108" cy="627508"/>
          </a:xfrm>
          <a:prstGeom prst="homePlate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ятиугольник 33"/>
          <p:cNvSpPr/>
          <p:nvPr/>
        </p:nvSpPr>
        <p:spPr>
          <a:xfrm rot="16200000">
            <a:off x="813804" y="4258238"/>
            <a:ext cx="2143108" cy="627508"/>
          </a:xfrm>
          <a:prstGeom prst="homePlate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ятиугольник 34"/>
          <p:cNvSpPr/>
          <p:nvPr/>
        </p:nvSpPr>
        <p:spPr>
          <a:xfrm rot="16200000">
            <a:off x="170862" y="4258238"/>
            <a:ext cx="2143108" cy="627508"/>
          </a:xfrm>
          <a:prstGeom prst="homePlate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Равнобедренный треугольник 37"/>
          <p:cNvSpPr/>
          <p:nvPr/>
        </p:nvSpPr>
        <p:spPr>
          <a:xfrm>
            <a:off x="3500430" y="785794"/>
            <a:ext cx="3286148" cy="2000264"/>
          </a:xfrm>
          <a:prstGeom prst="triangle">
            <a:avLst>
              <a:gd name="adj" fmla="val 49579"/>
            </a:avLst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4643438" y="1500174"/>
            <a:ext cx="914400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285720" y="152735"/>
            <a:ext cx="885828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sz="3200" b="1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Слуховое восприятие</a:t>
            </a:r>
            <a:r>
              <a:rPr kumimoji="0" lang="ru-RU" sz="3200" b="0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Методика «Осознание словесного материала».</a:t>
            </a:r>
            <a:endParaRPr kumimoji="0" lang="ru-RU" sz="3200" b="0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развития слухового восприятия.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Необходимо описывать какой-либо предмет: называть его свойства, внешний вид, консистенцию и т.д., а ребёнок должен определить, что это такое и назвать о чём идёт речь.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Описываемые предметы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Зубная паста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– белого цвета, с  мятным запахом и вкусом, находится в тюбике, ею пользуются люди по утрам и вечерам.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Кастрюля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– круглая, железная, её мы ставим на плиту и готовим в ней пищу.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Тетрадь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– бумажная, бывает в клеточку, бывает в полоску, в ней  мы пишем, рисуем, её мы берём с собой в школу.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Солнце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– оно круглое, жёлтого цвета, находится высоко в небе и светит только днём.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Зеркало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– оно бывает очень маленькое, а бывает очень большое, оно хрупкое и легко бьётся, мы в него смотрим и видим своё отражение.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285720" y="-62746"/>
            <a:ext cx="885828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endParaRPr kumimoji="0" lang="ru-RU" sz="32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3.Исследование уровня внимания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  <a:tab pos="914400" algn="l"/>
              </a:tabLst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                  Зрительное внимание.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  <a:tab pos="914400" algn="l"/>
              </a:tabLst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Методика «Запомни и расставь точки».</a:t>
            </a:r>
            <a:endParaRPr kumimoji="0" lang="ru-RU" sz="2800" b="1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объёма внимания.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Лист с точками предварительно разрезается на 8 малых квадратов, которые затем складываются в стопку таким образом,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чтобы вверху оказался квадрат с 2-мя точками, а внизу с 9.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Далее ребёнку последовательно, за 1-2 секунды, показываются карточки по очереди.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Объём внимания ребёнка считается максимальным, если ребёнок смог правильно воспроизвести: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ВЫСОКИЙ УРОВЕНЬ – ребёнок воспроизвёл правильно 6 и более карточек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ВЫШЕ СРЕДНЕГО – от 4 до 5 карточек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СРЕДНИЙ УРОВЕНЬ – от 3 до 4 карточек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НИЖЕ СРЕДНЕГО – от 2 до 3 карточек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НИЗКИЙ УРОВЕНЬ – не более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9144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508" y="1244401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7912" y="1244401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22023" y="1244401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15198" y="1244401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721" y="4121814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4121814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82504" y="4121814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86578" y="4097066"/>
            <a:ext cx="1843094" cy="1771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78086" y="1363467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671590" y="247183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195145" y="1923062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804244" y="2467522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2628395" y="134300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4850621" y="247183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839205" y="134300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6030787" y="247183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967466" y="134300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6954234" y="247183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7522431" y="1935845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8115344" y="134300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8129606" y="247183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6917164" y="134300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608486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1162954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1732558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578086" y="535442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1135829" y="532394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1714480" y="531917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2649828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3214678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3807122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2643174" y="533341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3249912" y="5333411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3843326" y="532394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3249912" y="4800475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>
            <a:off x="4774421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Овал 40"/>
          <p:cNvSpPr/>
          <p:nvPr/>
        </p:nvSpPr>
        <p:spPr>
          <a:xfrm>
            <a:off x="5346879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Овал 41"/>
          <p:cNvSpPr/>
          <p:nvPr/>
        </p:nvSpPr>
        <p:spPr>
          <a:xfrm>
            <a:off x="6000760" y="531917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4786314" y="4775727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4804901" y="532394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5389737" y="529489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5970288" y="4223263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6000760" y="4800475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6860894" y="5262975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7493811" y="529489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8129606" y="417897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8129606" y="4724150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8129606" y="529489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Овал 52"/>
          <p:cNvSpPr/>
          <p:nvPr/>
        </p:nvSpPr>
        <p:spPr>
          <a:xfrm>
            <a:off x="6860894" y="4724150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Овал 53"/>
          <p:cNvSpPr/>
          <p:nvPr/>
        </p:nvSpPr>
        <p:spPr>
          <a:xfrm>
            <a:off x="6860894" y="4175150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Овал 54"/>
          <p:cNvSpPr/>
          <p:nvPr/>
        </p:nvSpPr>
        <p:spPr>
          <a:xfrm>
            <a:off x="7493811" y="4178974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Овал 55"/>
          <p:cNvSpPr/>
          <p:nvPr/>
        </p:nvSpPr>
        <p:spPr>
          <a:xfrm>
            <a:off x="7493811" y="4724150"/>
            <a:ext cx="428628" cy="4143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571473" y="323165"/>
            <a:ext cx="8072494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914400" algn="l"/>
              </a:tabLst>
            </a:pPr>
            <a:endParaRPr kumimoji="0" lang="ru-RU" sz="14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914400" algn="l"/>
              </a:tabLst>
            </a:pPr>
            <a:endParaRPr lang="ru-RU" sz="1400" i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Слуховое внимание. </a:t>
            </a: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Методика А.Р. Лурия.</a:t>
            </a:r>
            <a:endParaRPr kumimoji="0" lang="ru-RU" sz="3200" b="1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/>
              <a:t>выявление </a:t>
            </a:r>
            <a:r>
              <a:rPr lang="ru-RU" sz="2400" dirty="0"/>
              <a:t>индивидуальных особенностей </a:t>
            </a:r>
            <a:r>
              <a:rPr lang="ru-RU" sz="2400" dirty="0" smtClean="0"/>
              <a:t>внимания 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400" dirty="0" smtClean="0"/>
              <a:t>особенностей </a:t>
            </a:r>
            <a:r>
              <a:rPr lang="ru-RU" sz="2400" dirty="0"/>
              <a:t>развития </a:t>
            </a:r>
            <a:r>
              <a:rPr lang="ru-RU" sz="2400" dirty="0" smtClean="0"/>
              <a:t>устойчивости, объема и </a:t>
            </a:r>
            <a:r>
              <a:rPr lang="ru-RU" sz="2400" dirty="0"/>
              <a:t>концентрации </a:t>
            </a:r>
            <a:r>
              <a:rPr lang="ru-RU" sz="2400" dirty="0" smtClean="0"/>
              <a:t>внимания.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2400" b="1" u="sng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2400" b="1" u="sng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Задание.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Услышав слова, ребёнок должен повторить те, которые относятся к названиям птиц.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Синица, баран, воробей, корова, собака, журавль, синица, кот, курица, коза.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500034" y="0"/>
            <a:ext cx="828680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4. Исследование уровня памяти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Зрительная память.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Методика «Воспроизведение геометрических фигур». </a:t>
            </a:r>
            <a:endParaRPr kumimoji="0" lang="ru-RU" sz="2800" b="1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кратковременной зрительной памяти.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Ребёнок должен рассмотреть образец, на котором изображены разноцветные геометрические фигуры и после 10 секунд просмотра, по памяти воспроизвести их на своём чистом бланке.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521495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1образец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-для начальных классов.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2образец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-для старших классов.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785794"/>
            <a:ext cx="2071702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43438" y="785794"/>
            <a:ext cx="3000396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572264" y="3357562"/>
            <a:ext cx="2071702" cy="192882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857224" y="3500438"/>
            <a:ext cx="2214578" cy="20002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5400000">
            <a:off x="4136225" y="3293271"/>
            <a:ext cx="1500198" cy="2343160"/>
          </a:xfrm>
          <a:prstGeom prst="ellipse">
            <a:avLst/>
          </a:prstGeom>
          <a:solidFill>
            <a:srgbClr val="FFC0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2857496"/>
            <a:ext cx="2928958" cy="28575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857496"/>
            <a:ext cx="3000396" cy="28575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4153" y="357166"/>
            <a:ext cx="22749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 </a:t>
            </a:r>
            <a:r>
              <a:rPr lang="ru-RU" sz="32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задание</a:t>
            </a:r>
            <a:endParaRPr lang="ru-RU" sz="3200" b="1" i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1285884" cy="120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358082" y="357166"/>
            <a:ext cx="1285884" cy="12001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500570"/>
            <a:ext cx="2071702" cy="112871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571868" y="2357430"/>
            <a:ext cx="1928826" cy="1143008"/>
          </a:xfrm>
          <a:prstGeom prst="ellipse">
            <a:avLst/>
          </a:prstGeom>
          <a:solidFill>
            <a:srgbClr val="FF0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357818" y="357166"/>
            <a:ext cx="1643074" cy="114300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86578" y="2357430"/>
            <a:ext cx="1500198" cy="13430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00034" y="2214554"/>
            <a:ext cx="1857388" cy="141446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000496" y="4143380"/>
            <a:ext cx="1143008" cy="177165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357422" y="428604"/>
            <a:ext cx="2214578" cy="11287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643702" y="4286256"/>
            <a:ext cx="1643074" cy="157163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3200" b="1" dirty="0" smtClean="0">
                <a:ea typeface="Times New Roman" pitchFamily="18" charset="0"/>
                <a:cs typeface="Times New Roman" pitchFamily="18" charset="0"/>
              </a:rPr>
              <a:t>Слуховая память. </a:t>
            </a:r>
          </a:p>
          <a:p>
            <a:pPr lvl="1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3200" b="1" dirty="0" smtClean="0">
                <a:ea typeface="Times New Roman" pitchFamily="18" charset="0"/>
                <a:cs typeface="Times New Roman" pitchFamily="18" charset="0"/>
              </a:rPr>
              <a:t>  Методика А.Р. Лурия.</a:t>
            </a:r>
            <a:endParaRPr lang="ru-RU" sz="3200" b="1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ru-RU" sz="2400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2400" b="1" u="sng" dirty="0" smtClean="0"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ea typeface="Times New Roman" pitchFamily="18" charset="0"/>
                <a:cs typeface="Times New Roman" pitchFamily="18" charset="0"/>
              </a:rPr>
              <a:t>определение динамики процесса заучивания, определение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2400" dirty="0" smtClean="0">
                <a:ea typeface="Times New Roman" pitchFamily="18" charset="0"/>
                <a:cs typeface="Times New Roman" pitchFamily="18" charset="0"/>
              </a:rPr>
              <a:t> уровня развития слуховой кратковременной памяти.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2400" dirty="0" smtClean="0">
                <a:ea typeface="Times New Roman" pitchFamily="18" charset="0"/>
                <a:cs typeface="Times New Roman" pitchFamily="18" charset="0"/>
              </a:rPr>
              <a:t>     Услышав слова, ребёнок должен повторить те которые запомнил.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2400" dirty="0" smtClean="0">
                <a:ea typeface="Times New Roman" pitchFamily="18" charset="0"/>
                <a:cs typeface="Times New Roman" pitchFamily="18" charset="0"/>
              </a:rPr>
              <a:t> Слова повторяются 3 раза.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2400" dirty="0" smtClean="0"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3600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Вода, песок, зима, рука, ствол,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sz="3600" b="1" i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тарелка, буква, булка, нос, белка.</a:t>
            </a:r>
            <a:endParaRPr lang="ru-RU" sz="20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323528" y="461666"/>
            <a:ext cx="8677628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5. Исследование уровня развития мелкой моторики рук 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зрительно-моторной координации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Методика «Выкладывание из палочек»</a:t>
            </a:r>
            <a:endParaRPr kumimoji="0" lang="ru-RU" sz="3200" b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sng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: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развития мелкой моторики руки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зрительно-моторной координации.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Из счётных палочек ребёнок должен выложить сложный предмет по образцу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звитие мышления у детей дошкольного возраст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1772816"/>
            <a:ext cx="8352928" cy="265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323528" y="620689"/>
            <a:ext cx="828092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Методика «Графический рисунок».</a:t>
            </a:r>
            <a:endParaRPr kumimoji="0" lang="ru-RU" sz="1600" b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развития зрительно-моторной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координации и мелкой моторики рук.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Ребёнок должен нарисовать по образцу сложный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графический рисунок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звитие мышления у детей дошкольного возраст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158" y="980728"/>
            <a:ext cx="781752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3792" y="476208"/>
            <a:ext cx="23118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sz="32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задание</a:t>
            </a:r>
            <a:endParaRPr lang="ru-RU" sz="3200" b="1" i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28992" y="3357562"/>
            <a:ext cx="2857520" cy="277178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428992" y="1571612"/>
            <a:ext cx="2857520" cy="1785950"/>
          </a:xfrm>
          <a:prstGeom prst="triangle">
            <a:avLst>
              <a:gd name="adj" fmla="val 4995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4762" y="357166"/>
            <a:ext cx="21451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3</a:t>
            </a:r>
            <a:r>
              <a:rPr lang="ru-RU" sz="32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 задание</a:t>
            </a:r>
            <a:endParaRPr lang="ru-RU" sz="3200" b="1" i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3834" y="1196752"/>
            <a:ext cx="3000396" cy="27146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93834" y="3911396"/>
            <a:ext cx="0" cy="23259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71700" y="328806"/>
            <a:ext cx="5368652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16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 Narrow" pitchFamily="34" charset="0"/>
              </a:rPr>
              <a:t>(для старших классов).</a:t>
            </a:r>
          </a:p>
          <a:p>
            <a:pPr algn="ctr"/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 Narrow" pitchFamily="34" charset="0"/>
              </a:rPr>
              <a:t>Передвинь 2 палочки так, чтобы мусор оказался вне совка.</a:t>
            </a:r>
            <a:endParaRPr lang="ru-RU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053" y="497488"/>
            <a:ext cx="1883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задание</a:t>
            </a:r>
            <a:endParaRPr lang="ru-RU" b="1" i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376112" y="3186621"/>
            <a:ext cx="1857388" cy="1588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378050" y="5071280"/>
            <a:ext cx="1857388" cy="1588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344977" y="4094367"/>
            <a:ext cx="2053448" cy="19842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470525" y="3164879"/>
            <a:ext cx="1857388" cy="1588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1882203" y="2767608"/>
            <a:ext cx="789710" cy="796129"/>
          </a:xfrm>
          <a:custGeom>
            <a:avLst/>
            <a:gdLst>
              <a:gd name="connsiteX0" fmla="*/ 152400 w 789710"/>
              <a:gd name="connsiteY0" fmla="*/ 401782 h 796129"/>
              <a:gd name="connsiteX1" fmla="*/ 193964 w 789710"/>
              <a:gd name="connsiteY1" fmla="*/ 318655 h 796129"/>
              <a:gd name="connsiteX2" fmla="*/ 304800 w 789710"/>
              <a:gd name="connsiteY2" fmla="*/ 290946 h 796129"/>
              <a:gd name="connsiteX3" fmla="*/ 346364 w 789710"/>
              <a:gd name="connsiteY3" fmla="*/ 304800 h 796129"/>
              <a:gd name="connsiteX4" fmla="*/ 346364 w 789710"/>
              <a:gd name="connsiteY4" fmla="*/ 387928 h 796129"/>
              <a:gd name="connsiteX5" fmla="*/ 249382 w 789710"/>
              <a:gd name="connsiteY5" fmla="*/ 401782 h 796129"/>
              <a:gd name="connsiteX6" fmla="*/ 221673 w 789710"/>
              <a:gd name="connsiteY6" fmla="*/ 457200 h 796129"/>
              <a:gd name="connsiteX7" fmla="*/ 166255 w 789710"/>
              <a:gd name="connsiteY7" fmla="*/ 443346 h 796129"/>
              <a:gd name="connsiteX8" fmla="*/ 83128 w 789710"/>
              <a:gd name="connsiteY8" fmla="*/ 415637 h 796129"/>
              <a:gd name="connsiteX9" fmla="*/ 41564 w 789710"/>
              <a:gd name="connsiteY9" fmla="*/ 387928 h 796129"/>
              <a:gd name="connsiteX10" fmla="*/ 0 w 789710"/>
              <a:gd name="connsiteY10" fmla="*/ 471055 h 796129"/>
              <a:gd name="connsiteX11" fmla="*/ 13855 w 789710"/>
              <a:gd name="connsiteY11" fmla="*/ 540328 h 796129"/>
              <a:gd name="connsiteX12" fmla="*/ 41564 w 789710"/>
              <a:gd name="connsiteY12" fmla="*/ 581891 h 796129"/>
              <a:gd name="connsiteX13" fmla="*/ 83128 w 789710"/>
              <a:gd name="connsiteY13" fmla="*/ 678873 h 796129"/>
              <a:gd name="connsiteX14" fmla="*/ 193964 w 789710"/>
              <a:gd name="connsiteY14" fmla="*/ 609600 h 796129"/>
              <a:gd name="connsiteX15" fmla="*/ 304800 w 789710"/>
              <a:gd name="connsiteY15" fmla="*/ 540328 h 796129"/>
              <a:gd name="connsiteX16" fmla="*/ 374073 w 789710"/>
              <a:gd name="connsiteY16" fmla="*/ 457200 h 796129"/>
              <a:gd name="connsiteX17" fmla="*/ 429491 w 789710"/>
              <a:gd name="connsiteY17" fmla="*/ 429491 h 796129"/>
              <a:gd name="connsiteX18" fmla="*/ 457200 w 789710"/>
              <a:gd name="connsiteY18" fmla="*/ 471055 h 796129"/>
              <a:gd name="connsiteX19" fmla="*/ 471055 w 789710"/>
              <a:gd name="connsiteY19" fmla="*/ 526473 h 796129"/>
              <a:gd name="connsiteX20" fmla="*/ 526473 w 789710"/>
              <a:gd name="connsiteY20" fmla="*/ 637310 h 796129"/>
              <a:gd name="connsiteX21" fmla="*/ 581891 w 789710"/>
              <a:gd name="connsiteY21" fmla="*/ 789710 h 796129"/>
              <a:gd name="connsiteX22" fmla="*/ 623455 w 789710"/>
              <a:gd name="connsiteY22" fmla="*/ 665019 h 796129"/>
              <a:gd name="connsiteX23" fmla="*/ 665019 w 789710"/>
              <a:gd name="connsiteY23" fmla="*/ 568037 h 796129"/>
              <a:gd name="connsiteX24" fmla="*/ 706582 w 789710"/>
              <a:gd name="connsiteY24" fmla="*/ 595746 h 796129"/>
              <a:gd name="connsiteX25" fmla="*/ 720437 w 789710"/>
              <a:gd name="connsiteY25" fmla="*/ 498764 h 796129"/>
              <a:gd name="connsiteX26" fmla="*/ 734291 w 789710"/>
              <a:gd name="connsiteY26" fmla="*/ 457200 h 796129"/>
              <a:gd name="connsiteX27" fmla="*/ 748146 w 789710"/>
              <a:gd name="connsiteY27" fmla="*/ 401782 h 796129"/>
              <a:gd name="connsiteX28" fmla="*/ 762000 w 789710"/>
              <a:gd name="connsiteY28" fmla="*/ 290946 h 796129"/>
              <a:gd name="connsiteX29" fmla="*/ 789710 w 789710"/>
              <a:gd name="connsiteY29" fmla="*/ 193964 h 796129"/>
              <a:gd name="connsiteX30" fmla="*/ 762000 w 789710"/>
              <a:gd name="connsiteY30" fmla="*/ 41564 h 796129"/>
              <a:gd name="connsiteX31" fmla="*/ 734291 w 789710"/>
              <a:gd name="connsiteY31" fmla="*/ 0 h 796129"/>
              <a:gd name="connsiteX32" fmla="*/ 623455 w 789710"/>
              <a:gd name="connsiteY32" fmla="*/ 55419 h 796129"/>
              <a:gd name="connsiteX33" fmla="*/ 581891 w 789710"/>
              <a:gd name="connsiteY33" fmla="*/ 110837 h 796129"/>
              <a:gd name="connsiteX34" fmla="*/ 540328 w 789710"/>
              <a:gd name="connsiteY34" fmla="*/ 138546 h 796129"/>
              <a:gd name="connsiteX35" fmla="*/ 443346 w 789710"/>
              <a:gd name="connsiteY35" fmla="*/ 235528 h 796129"/>
              <a:gd name="connsiteX36" fmla="*/ 401782 w 789710"/>
              <a:gd name="connsiteY36" fmla="*/ 277091 h 796129"/>
              <a:gd name="connsiteX37" fmla="*/ 360219 w 789710"/>
              <a:gd name="connsiteY37" fmla="*/ 235528 h 796129"/>
              <a:gd name="connsiteX38" fmla="*/ 332510 w 789710"/>
              <a:gd name="connsiteY38" fmla="*/ 180110 h 796129"/>
              <a:gd name="connsiteX39" fmla="*/ 304800 w 789710"/>
              <a:gd name="connsiteY39" fmla="*/ 138546 h 796129"/>
              <a:gd name="connsiteX40" fmla="*/ 249382 w 789710"/>
              <a:gd name="connsiteY40" fmla="*/ 166255 h 796129"/>
              <a:gd name="connsiteX41" fmla="*/ 221673 w 789710"/>
              <a:gd name="connsiteY41" fmla="*/ 207819 h 796129"/>
              <a:gd name="connsiteX42" fmla="*/ 110837 w 789710"/>
              <a:gd name="connsiteY42" fmla="*/ 304800 h 796129"/>
              <a:gd name="connsiteX43" fmla="*/ 96982 w 789710"/>
              <a:gd name="connsiteY43" fmla="*/ 346364 h 796129"/>
              <a:gd name="connsiteX44" fmla="*/ 152400 w 789710"/>
              <a:gd name="connsiteY44" fmla="*/ 443346 h 796129"/>
              <a:gd name="connsiteX45" fmla="*/ 152400 w 789710"/>
              <a:gd name="connsiteY45" fmla="*/ 401782 h 79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89710" h="796129">
                <a:moveTo>
                  <a:pt x="152400" y="401782"/>
                </a:moveTo>
                <a:cubicBezTo>
                  <a:pt x="159327" y="381000"/>
                  <a:pt x="172479" y="329397"/>
                  <a:pt x="193964" y="318655"/>
                </a:cubicBezTo>
                <a:cubicBezTo>
                  <a:pt x="228026" y="301624"/>
                  <a:pt x="304800" y="290946"/>
                  <a:pt x="304800" y="290946"/>
                </a:cubicBezTo>
                <a:cubicBezTo>
                  <a:pt x="318655" y="295564"/>
                  <a:pt x="336037" y="294473"/>
                  <a:pt x="346364" y="304800"/>
                </a:cubicBezTo>
                <a:cubicBezTo>
                  <a:pt x="358680" y="317115"/>
                  <a:pt x="370995" y="375613"/>
                  <a:pt x="346364" y="387928"/>
                </a:cubicBezTo>
                <a:cubicBezTo>
                  <a:pt x="317156" y="402532"/>
                  <a:pt x="281709" y="397164"/>
                  <a:pt x="249382" y="401782"/>
                </a:cubicBezTo>
                <a:cubicBezTo>
                  <a:pt x="240146" y="420255"/>
                  <a:pt x="240146" y="447964"/>
                  <a:pt x="221673" y="457200"/>
                </a:cubicBezTo>
                <a:cubicBezTo>
                  <a:pt x="204642" y="465716"/>
                  <a:pt x="184493" y="448817"/>
                  <a:pt x="166255" y="443346"/>
                </a:cubicBezTo>
                <a:cubicBezTo>
                  <a:pt x="138279" y="434953"/>
                  <a:pt x="83128" y="415637"/>
                  <a:pt x="83128" y="415637"/>
                </a:cubicBezTo>
                <a:cubicBezTo>
                  <a:pt x="69273" y="406401"/>
                  <a:pt x="57892" y="384663"/>
                  <a:pt x="41564" y="387928"/>
                </a:cubicBezTo>
                <a:cubicBezTo>
                  <a:pt x="22380" y="391765"/>
                  <a:pt x="4538" y="457441"/>
                  <a:pt x="0" y="471055"/>
                </a:cubicBezTo>
                <a:cubicBezTo>
                  <a:pt x="4618" y="494146"/>
                  <a:pt x="5587" y="518279"/>
                  <a:pt x="13855" y="540328"/>
                </a:cubicBezTo>
                <a:cubicBezTo>
                  <a:pt x="19702" y="555919"/>
                  <a:pt x="33303" y="567434"/>
                  <a:pt x="41564" y="581891"/>
                </a:cubicBezTo>
                <a:cubicBezTo>
                  <a:pt x="68954" y="629824"/>
                  <a:pt x="67585" y="632246"/>
                  <a:pt x="83128" y="678873"/>
                </a:cubicBezTo>
                <a:cubicBezTo>
                  <a:pt x="163612" y="652046"/>
                  <a:pt x="91283" y="681477"/>
                  <a:pt x="193964" y="609600"/>
                </a:cubicBezTo>
                <a:cubicBezTo>
                  <a:pt x="223150" y="589170"/>
                  <a:pt x="274447" y="564610"/>
                  <a:pt x="304800" y="540328"/>
                </a:cubicBezTo>
                <a:cubicBezTo>
                  <a:pt x="332328" y="518306"/>
                  <a:pt x="353859" y="484153"/>
                  <a:pt x="374073" y="457200"/>
                </a:cubicBezTo>
                <a:cubicBezTo>
                  <a:pt x="411348" y="345376"/>
                  <a:pt x="386574" y="354386"/>
                  <a:pt x="429491" y="429491"/>
                </a:cubicBezTo>
                <a:cubicBezTo>
                  <a:pt x="437752" y="443948"/>
                  <a:pt x="447964" y="457200"/>
                  <a:pt x="457200" y="471055"/>
                </a:cubicBezTo>
                <a:cubicBezTo>
                  <a:pt x="461818" y="489528"/>
                  <a:pt x="463731" y="508896"/>
                  <a:pt x="471055" y="526473"/>
                </a:cubicBezTo>
                <a:cubicBezTo>
                  <a:pt x="486942" y="564602"/>
                  <a:pt x="515125" y="597593"/>
                  <a:pt x="526473" y="637310"/>
                </a:cubicBezTo>
                <a:cubicBezTo>
                  <a:pt x="559856" y="754150"/>
                  <a:pt x="539147" y="704220"/>
                  <a:pt x="581891" y="789710"/>
                </a:cubicBezTo>
                <a:cubicBezTo>
                  <a:pt x="612254" y="637897"/>
                  <a:pt x="574289" y="796129"/>
                  <a:pt x="623455" y="665019"/>
                </a:cubicBezTo>
                <a:cubicBezTo>
                  <a:pt x="661797" y="562774"/>
                  <a:pt x="608866" y="652265"/>
                  <a:pt x="665019" y="568037"/>
                </a:cubicBezTo>
                <a:cubicBezTo>
                  <a:pt x="678873" y="577273"/>
                  <a:pt x="696180" y="608748"/>
                  <a:pt x="706582" y="595746"/>
                </a:cubicBezTo>
                <a:cubicBezTo>
                  <a:pt x="726982" y="570246"/>
                  <a:pt x="714033" y="530785"/>
                  <a:pt x="720437" y="498764"/>
                </a:cubicBezTo>
                <a:cubicBezTo>
                  <a:pt x="723301" y="484444"/>
                  <a:pt x="730279" y="471242"/>
                  <a:pt x="734291" y="457200"/>
                </a:cubicBezTo>
                <a:cubicBezTo>
                  <a:pt x="739522" y="438891"/>
                  <a:pt x="743528" y="420255"/>
                  <a:pt x="748146" y="401782"/>
                </a:cubicBezTo>
                <a:cubicBezTo>
                  <a:pt x="752764" y="364837"/>
                  <a:pt x="755879" y="327672"/>
                  <a:pt x="762000" y="290946"/>
                </a:cubicBezTo>
                <a:cubicBezTo>
                  <a:pt x="767798" y="256155"/>
                  <a:pt x="778729" y="226905"/>
                  <a:pt x="789710" y="193964"/>
                </a:cubicBezTo>
                <a:cubicBezTo>
                  <a:pt x="784933" y="155753"/>
                  <a:pt x="783358" y="84280"/>
                  <a:pt x="762000" y="41564"/>
                </a:cubicBezTo>
                <a:cubicBezTo>
                  <a:pt x="754553" y="26671"/>
                  <a:pt x="743527" y="13855"/>
                  <a:pt x="734291" y="0"/>
                </a:cubicBezTo>
                <a:cubicBezTo>
                  <a:pt x="701219" y="13229"/>
                  <a:pt x="651123" y="27751"/>
                  <a:pt x="623455" y="55419"/>
                </a:cubicBezTo>
                <a:cubicBezTo>
                  <a:pt x="607127" y="71747"/>
                  <a:pt x="598219" y="94509"/>
                  <a:pt x="581891" y="110837"/>
                </a:cubicBezTo>
                <a:cubicBezTo>
                  <a:pt x="570117" y="122611"/>
                  <a:pt x="552704" y="127407"/>
                  <a:pt x="540328" y="138546"/>
                </a:cubicBezTo>
                <a:cubicBezTo>
                  <a:pt x="506346" y="169130"/>
                  <a:pt x="475673" y="203201"/>
                  <a:pt x="443346" y="235528"/>
                </a:cubicBezTo>
                <a:lnTo>
                  <a:pt x="401782" y="277091"/>
                </a:lnTo>
                <a:cubicBezTo>
                  <a:pt x="387928" y="263237"/>
                  <a:pt x="371607" y="251471"/>
                  <a:pt x="360219" y="235528"/>
                </a:cubicBezTo>
                <a:cubicBezTo>
                  <a:pt x="348215" y="218722"/>
                  <a:pt x="342757" y="198042"/>
                  <a:pt x="332510" y="180110"/>
                </a:cubicBezTo>
                <a:cubicBezTo>
                  <a:pt x="324249" y="165653"/>
                  <a:pt x="314037" y="152401"/>
                  <a:pt x="304800" y="138546"/>
                </a:cubicBezTo>
                <a:cubicBezTo>
                  <a:pt x="286327" y="147782"/>
                  <a:pt x="265248" y="153033"/>
                  <a:pt x="249382" y="166255"/>
                </a:cubicBezTo>
                <a:cubicBezTo>
                  <a:pt x="236590" y="176915"/>
                  <a:pt x="232638" y="195288"/>
                  <a:pt x="221673" y="207819"/>
                </a:cubicBezTo>
                <a:cubicBezTo>
                  <a:pt x="164942" y="272654"/>
                  <a:pt x="167172" y="267243"/>
                  <a:pt x="110837" y="304800"/>
                </a:cubicBezTo>
                <a:cubicBezTo>
                  <a:pt x="106219" y="318655"/>
                  <a:pt x="94917" y="331907"/>
                  <a:pt x="96982" y="346364"/>
                </a:cubicBezTo>
                <a:cubicBezTo>
                  <a:pt x="101839" y="380365"/>
                  <a:pt x="137663" y="413872"/>
                  <a:pt x="152400" y="443346"/>
                </a:cubicBezTo>
                <a:cubicBezTo>
                  <a:pt x="155321" y="449188"/>
                  <a:pt x="145473" y="422564"/>
                  <a:pt x="152400" y="401782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7326374" y="4003654"/>
            <a:ext cx="1589" cy="1779492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4241412" y="4931554"/>
            <a:ext cx="1857388" cy="1588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169312" y="3989942"/>
            <a:ext cx="2160240" cy="13712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319944" y="3078358"/>
            <a:ext cx="1857388" cy="1588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>
            <a:off x="4774457" y="2767607"/>
            <a:ext cx="789710" cy="796129"/>
          </a:xfrm>
          <a:custGeom>
            <a:avLst/>
            <a:gdLst>
              <a:gd name="connsiteX0" fmla="*/ 152400 w 789710"/>
              <a:gd name="connsiteY0" fmla="*/ 401782 h 796129"/>
              <a:gd name="connsiteX1" fmla="*/ 193964 w 789710"/>
              <a:gd name="connsiteY1" fmla="*/ 318655 h 796129"/>
              <a:gd name="connsiteX2" fmla="*/ 304800 w 789710"/>
              <a:gd name="connsiteY2" fmla="*/ 290946 h 796129"/>
              <a:gd name="connsiteX3" fmla="*/ 346364 w 789710"/>
              <a:gd name="connsiteY3" fmla="*/ 304800 h 796129"/>
              <a:gd name="connsiteX4" fmla="*/ 346364 w 789710"/>
              <a:gd name="connsiteY4" fmla="*/ 387928 h 796129"/>
              <a:gd name="connsiteX5" fmla="*/ 249382 w 789710"/>
              <a:gd name="connsiteY5" fmla="*/ 401782 h 796129"/>
              <a:gd name="connsiteX6" fmla="*/ 221673 w 789710"/>
              <a:gd name="connsiteY6" fmla="*/ 457200 h 796129"/>
              <a:gd name="connsiteX7" fmla="*/ 166255 w 789710"/>
              <a:gd name="connsiteY7" fmla="*/ 443346 h 796129"/>
              <a:gd name="connsiteX8" fmla="*/ 83128 w 789710"/>
              <a:gd name="connsiteY8" fmla="*/ 415637 h 796129"/>
              <a:gd name="connsiteX9" fmla="*/ 41564 w 789710"/>
              <a:gd name="connsiteY9" fmla="*/ 387928 h 796129"/>
              <a:gd name="connsiteX10" fmla="*/ 0 w 789710"/>
              <a:gd name="connsiteY10" fmla="*/ 471055 h 796129"/>
              <a:gd name="connsiteX11" fmla="*/ 13855 w 789710"/>
              <a:gd name="connsiteY11" fmla="*/ 540328 h 796129"/>
              <a:gd name="connsiteX12" fmla="*/ 41564 w 789710"/>
              <a:gd name="connsiteY12" fmla="*/ 581891 h 796129"/>
              <a:gd name="connsiteX13" fmla="*/ 83128 w 789710"/>
              <a:gd name="connsiteY13" fmla="*/ 678873 h 796129"/>
              <a:gd name="connsiteX14" fmla="*/ 193964 w 789710"/>
              <a:gd name="connsiteY14" fmla="*/ 609600 h 796129"/>
              <a:gd name="connsiteX15" fmla="*/ 304800 w 789710"/>
              <a:gd name="connsiteY15" fmla="*/ 540328 h 796129"/>
              <a:gd name="connsiteX16" fmla="*/ 374073 w 789710"/>
              <a:gd name="connsiteY16" fmla="*/ 457200 h 796129"/>
              <a:gd name="connsiteX17" fmla="*/ 429491 w 789710"/>
              <a:gd name="connsiteY17" fmla="*/ 429491 h 796129"/>
              <a:gd name="connsiteX18" fmla="*/ 457200 w 789710"/>
              <a:gd name="connsiteY18" fmla="*/ 471055 h 796129"/>
              <a:gd name="connsiteX19" fmla="*/ 471055 w 789710"/>
              <a:gd name="connsiteY19" fmla="*/ 526473 h 796129"/>
              <a:gd name="connsiteX20" fmla="*/ 526473 w 789710"/>
              <a:gd name="connsiteY20" fmla="*/ 637310 h 796129"/>
              <a:gd name="connsiteX21" fmla="*/ 581891 w 789710"/>
              <a:gd name="connsiteY21" fmla="*/ 789710 h 796129"/>
              <a:gd name="connsiteX22" fmla="*/ 623455 w 789710"/>
              <a:gd name="connsiteY22" fmla="*/ 665019 h 796129"/>
              <a:gd name="connsiteX23" fmla="*/ 665019 w 789710"/>
              <a:gd name="connsiteY23" fmla="*/ 568037 h 796129"/>
              <a:gd name="connsiteX24" fmla="*/ 706582 w 789710"/>
              <a:gd name="connsiteY24" fmla="*/ 595746 h 796129"/>
              <a:gd name="connsiteX25" fmla="*/ 720437 w 789710"/>
              <a:gd name="connsiteY25" fmla="*/ 498764 h 796129"/>
              <a:gd name="connsiteX26" fmla="*/ 734291 w 789710"/>
              <a:gd name="connsiteY26" fmla="*/ 457200 h 796129"/>
              <a:gd name="connsiteX27" fmla="*/ 748146 w 789710"/>
              <a:gd name="connsiteY27" fmla="*/ 401782 h 796129"/>
              <a:gd name="connsiteX28" fmla="*/ 762000 w 789710"/>
              <a:gd name="connsiteY28" fmla="*/ 290946 h 796129"/>
              <a:gd name="connsiteX29" fmla="*/ 789710 w 789710"/>
              <a:gd name="connsiteY29" fmla="*/ 193964 h 796129"/>
              <a:gd name="connsiteX30" fmla="*/ 762000 w 789710"/>
              <a:gd name="connsiteY30" fmla="*/ 41564 h 796129"/>
              <a:gd name="connsiteX31" fmla="*/ 734291 w 789710"/>
              <a:gd name="connsiteY31" fmla="*/ 0 h 796129"/>
              <a:gd name="connsiteX32" fmla="*/ 623455 w 789710"/>
              <a:gd name="connsiteY32" fmla="*/ 55419 h 796129"/>
              <a:gd name="connsiteX33" fmla="*/ 581891 w 789710"/>
              <a:gd name="connsiteY33" fmla="*/ 110837 h 796129"/>
              <a:gd name="connsiteX34" fmla="*/ 540328 w 789710"/>
              <a:gd name="connsiteY34" fmla="*/ 138546 h 796129"/>
              <a:gd name="connsiteX35" fmla="*/ 443346 w 789710"/>
              <a:gd name="connsiteY35" fmla="*/ 235528 h 796129"/>
              <a:gd name="connsiteX36" fmla="*/ 401782 w 789710"/>
              <a:gd name="connsiteY36" fmla="*/ 277091 h 796129"/>
              <a:gd name="connsiteX37" fmla="*/ 360219 w 789710"/>
              <a:gd name="connsiteY37" fmla="*/ 235528 h 796129"/>
              <a:gd name="connsiteX38" fmla="*/ 332510 w 789710"/>
              <a:gd name="connsiteY38" fmla="*/ 180110 h 796129"/>
              <a:gd name="connsiteX39" fmla="*/ 304800 w 789710"/>
              <a:gd name="connsiteY39" fmla="*/ 138546 h 796129"/>
              <a:gd name="connsiteX40" fmla="*/ 249382 w 789710"/>
              <a:gd name="connsiteY40" fmla="*/ 166255 h 796129"/>
              <a:gd name="connsiteX41" fmla="*/ 221673 w 789710"/>
              <a:gd name="connsiteY41" fmla="*/ 207819 h 796129"/>
              <a:gd name="connsiteX42" fmla="*/ 110837 w 789710"/>
              <a:gd name="connsiteY42" fmla="*/ 304800 h 796129"/>
              <a:gd name="connsiteX43" fmla="*/ 96982 w 789710"/>
              <a:gd name="connsiteY43" fmla="*/ 346364 h 796129"/>
              <a:gd name="connsiteX44" fmla="*/ 152400 w 789710"/>
              <a:gd name="connsiteY44" fmla="*/ 443346 h 796129"/>
              <a:gd name="connsiteX45" fmla="*/ 152400 w 789710"/>
              <a:gd name="connsiteY45" fmla="*/ 401782 h 79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89710" h="796129">
                <a:moveTo>
                  <a:pt x="152400" y="401782"/>
                </a:moveTo>
                <a:cubicBezTo>
                  <a:pt x="159327" y="381000"/>
                  <a:pt x="172479" y="329397"/>
                  <a:pt x="193964" y="318655"/>
                </a:cubicBezTo>
                <a:cubicBezTo>
                  <a:pt x="228026" y="301624"/>
                  <a:pt x="304800" y="290946"/>
                  <a:pt x="304800" y="290946"/>
                </a:cubicBezTo>
                <a:cubicBezTo>
                  <a:pt x="318655" y="295564"/>
                  <a:pt x="336037" y="294473"/>
                  <a:pt x="346364" y="304800"/>
                </a:cubicBezTo>
                <a:cubicBezTo>
                  <a:pt x="358680" y="317115"/>
                  <a:pt x="370995" y="375613"/>
                  <a:pt x="346364" y="387928"/>
                </a:cubicBezTo>
                <a:cubicBezTo>
                  <a:pt x="317156" y="402532"/>
                  <a:pt x="281709" y="397164"/>
                  <a:pt x="249382" y="401782"/>
                </a:cubicBezTo>
                <a:cubicBezTo>
                  <a:pt x="240146" y="420255"/>
                  <a:pt x="240146" y="447964"/>
                  <a:pt x="221673" y="457200"/>
                </a:cubicBezTo>
                <a:cubicBezTo>
                  <a:pt x="204642" y="465716"/>
                  <a:pt x="184493" y="448817"/>
                  <a:pt x="166255" y="443346"/>
                </a:cubicBezTo>
                <a:cubicBezTo>
                  <a:pt x="138279" y="434953"/>
                  <a:pt x="83128" y="415637"/>
                  <a:pt x="83128" y="415637"/>
                </a:cubicBezTo>
                <a:cubicBezTo>
                  <a:pt x="69273" y="406401"/>
                  <a:pt x="57892" y="384663"/>
                  <a:pt x="41564" y="387928"/>
                </a:cubicBezTo>
                <a:cubicBezTo>
                  <a:pt x="22380" y="391765"/>
                  <a:pt x="4538" y="457441"/>
                  <a:pt x="0" y="471055"/>
                </a:cubicBezTo>
                <a:cubicBezTo>
                  <a:pt x="4618" y="494146"/>
                  <a:pt x="5587" y="518279"/>
                  <a:pt x="13855" y="540328"/>
                </a:cubicBezTo>
                <a:cubicBezTo>
                  <a:pt x="19702" y="555919"/>
                  <a:pt x="33303" y="567434"/>
                  <a:pt x="41564" y="581891"/>
                </a:cubicBezTo>
                <a:cubicBezTo>
                  <a:pt x="68954" y="629824"/>
                  <a:pt x="67585" y="632246"/>
                  <a:pt x="83128" y="678873"/>
                </a:cubicBezTo>
                <a:cubicBezTo>
                  <a:pt x="163612" y="652046"/>
                  <a:pt x="91283" y="681477"/>
                  <a:pt x="193964" y="609600"/>
                </a:cubicBezTo>
                <a:cubicBezTo>
                  <a:pt x="223150" y="589170"/>
                  <a:pt x="274447" y="564610"/>
                  <a:pt x="304800" y="540328"/>
                </a:cubicBezTo>
                <a:cubicBezTo>
                  <a:pt x="332328" y="518306"/>
                  <a:pt x="353859" y="484153"/>
                  <a:pt x="374073" y="457200"/>
                </a:cubicBezTo>
                <a:cubicBezTo>
                  <a:pt x="411348" y="345376"/>
                  <a:pt x="386574" y="354386"/>
                  <a:pt x="429491" y="429491"/>
                </a:cubicBezTo>
                <a:cubicBezTo>
                  <a:pt x="437752" y="443948"/>
                  <a:pt x="447964" y="457200"/>
                  <a:pt x="457200" y="471055"/>
                </a:cubicBezTo>
                <a:cubicBezTo>
                  <a:pt x="461818" y="489528"/>
                  <a:pt x="463731" y="508896"/>
                  <a:pt x="471055" y="526473"/>
                </a:cubicBezTo>
                <a:cubicBezTo>
                  <a:pt x="486942" y="564602"/>
                  <a:pt x="515125" y="597593"/>
                  <a:pt x="526473" y="637310"/>
                </a:cubicBezTo>
                <a:cubicBezTo>
                  <a:pt x="559856" y="754150"/>
                  <a:pt x="539147" y="704220"/>
                  <a:pt x="581891" y="789710"/>
                </a:cubicBezTo>
                <a:cubicBezTo>
                  <a:pt x="612254" y="637897"/>
                  <a:pt x="574289" y="796129"/>
                  <a:pt x="623455" y="665019"/>
                </a:cubicBezTo>
                <a:cubicBezTo>
                  <a:pt x="661797" y="562774"/>
                  <a:pt x="608866" y="652265"/>
                  <a:pt x="665019" y="568037"/>
                </a:cubicBezTo>
                <a:cubicBezTo>
                  <a:pt x="678873" y="577273"/>
                  <a:pt x="696180" y="608748"/>
                  <a:pt x="706582" y="595746"/>
                </a:cubicBezTo>
                <a:cubicBezTo>
                  <a:pt x="726982" y="570246"/>
                  <a:pt x="714033" y="530785"/>
                  <a:pt x="720437" y="498764"/>
                </a:cubicBezTo>
                <a:cubicBezTo>
                  <a:pt x="723301" y="484444"/>
                  <a:pt x="730279" y="471242"/>
                  <a:pt x="734291" y="457200"/>
                </a:cubicBezTo>
                <a:cubicBezTo>
                  <a:pt x="739522" y="438891"/>
                  <a:pt x="743528" y="420255"/>
                  <a:pt x="748146" y="401782"/>
                </a:cubicBezTo>
                <a:cubicBezTo>
                  <a:pt x="752764" y="364837"/>
                  <a:pt x="755879" y="327672"/>
                  <a:pt x="762000" y="290946"/>
                </a:cubicBezTo>
                <a:cubicBezTo>
                  <a:pt x="767798" y="256155"/>
                  <a:pt x="778729" y="226905"/>
                  <a:pt x="789710" y="193964"/>
                </a:cubicBezTo>
                <a:cubicBezTo>
                  <a:pt x="784933" y="155753"/>
                  <a:pt x="783358" y="84280"/>
                  <a:pt x="762000" y="41564"/>
                </a:cubicBezTo>
                <a:cubicBezTo>
                  <a:pt x="754553" y="26671"/>
                  <a:pt x="743527" y="13855"/>
                  <a:pt x="734291" y="0"/>
                </a:cubicBezTo>
                <a:cubicBezTo>
                  <a:pt x="701219" y="13229"/>
                  <a:pt x="651123" y="27751"/>
                  <a:pt x="623455" y="55419"/>
                </a:cubicBezTo>
                <a:cubicBezTo>
                  <a:pt x="607127" y="71747"/>
                  <a:pt x="598219" y="94509"/>
                  <a:pt x="581891" y="110837"/>
                </a:cubicBezTo>
                <a:cubicBezTo>
                  <a:pt x="570117" y="122611"/>
                  <a:pt x="552704" y="127407"/>
                  <a:pt x="540328" y="138546"/>
                </a:cubicBezTo>
                <a:cubicBezTo>
                  <a:pt x="506346" y="169130"/>
                  <a:pt x="475673" y="203201"/>
                  <a:pt x="443346" y="235528"/>
                </a:cubicBezTo>
                <a:lnTo>
                  <a:pt x="401782" y="277091"/>
                </a:lnTo>
                <a:cubicBezTo>
                  <a:pt x="387928" y="263237"/>
                  <a:pt x="371607" y="251471"/>
                  <a:pt x="360219" y="235528"/>
                </a:cubicBezTo>
                <a:cubicBezTo>
                  <a:pt x="348215" y="218722"/>
                  <a:pt x="342757" y="198042"/>
                  <a:pt x="332510" y="180110"/>
                </a:cubicBezTo>
                <a:cubicBezTo>
                  <a:pt x="324249" y="165653"/>
                  <a:pt x="314037" y="152401"/>
                  <a:pt x="304800" y="138546"/>
                </a:cubicBezTo>
                <a:cubicBezTo>
                  <a:pt x="286327" y="147782"/>
                  <a:pt x="265248" y="153033"/>
                  <a:pt x="249382" y="166255"/>
                </a:cubicBezTo>
                <a:cubicBezTo>
                  <a:pt x="236590" y="176915"/>
                  <a:pt x="232638" y="195288"/>
                  <a:pt x="221673" y="207819"/>
                </a:cubicBezTo>
                <a:cubicBezTo>
                  <a:pt x="164942" y="272654"/>
                  <a:pt x="167172" y="267243"/>
                  <a:pt x="110837" y="304800"/>
                </a:cubicBezTo>
                <a:cubicBezTo>
                  <a:pt x="106219" y="318655"/>
                  <a:pt x="94917" y="331907"/>
                  <a:pt x="96982" y="346364"/>
                </a:cubicBezTo>
                <a:cubicBezTo>
                  <a:pt x="101839" y="380365"/>
                  <a:pt x="137663" y="413872"/>
                  <a:pt x="152400" y="443346"/>
                </a:cubicBezTo>
                <a:cubicBezTo>
                  <a:pt x="155321" y="449188"/>
                  <a:pt x="145473" y="422564"/>
                  <a:pt x="152400" y="401782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25541" y="214291"/>
            <a:ext cx="923280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 smtClean="0"/>
              <a:t>Наглядно – образное мышление.</a:t>
            </a:r>
          </a:p>
          <a:p>
            <a:pPr algn="ctr"/>
            <a:r>
              <a:rPr lang="ru-RU" sz="3200" b="1" dirty="0" smtClean="0"/>
              <a:t> «На что это похоже?».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уровня наглядно – образного мышления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Ребёнку предъявляются карточки с каким-либо изображением,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он должен сказать, на что это похоже, по его мнению. За каждый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правильный ответ ребёнок получает 1 балл.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ВЫСОКИЙ УРОВЕНЬ – правильных ответов 8-10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ВЫШЕ СРЕДНЕГО – правильных ответов 6-8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СРЕДНИЙ УРОВЕНЬ – правильных ответов 4-6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НИЖЕ СРЕДНЕГО – правильных ответов 2-4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НИЗКИЙ УРОВЕНЬ – правильных ответов 0-2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4714884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</a:rPr>
              <a:t>Задание:</a:t>
            </a:r>
            <a:r>
              <a:rPr lang="ru-RU" sz="2400" b="1" dirty="0" smtClean="0"/>
              <a:t> </a:t>
            </a:r>
            <a:r>
              <a:rPr lang="ru-RU" sz="2400" dirty="0" smtClean="0"/>
              <a:t>надо придумать как можно больше ассоциаций на каждую картинку. Оценивается количество и качество (оригинальность) образов. Упражнение хорошо проводить с группой детей в форме соревнования.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4796624"/>
            <a:ext cx="1432074" cy="13686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" name="Рисунок 1" descr="развитие мышления у детей, упражнения, задачи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9200" y="692696"/>
            <a:ext cx="835069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развитие мышления у детей дошкольного возраста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0199" y="2708920"/>
            <a:ext cx="8188696" cy="182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Арка 3"/>
          <p:cNvSpPr/>
          <p:nvPr/>
        </p:nvSpPr>
        <p:spPr>
          <a:xfrm>
            <a:off x="1068289" y="4986010"/>
            <a:ext cx="928694" cy="857256"/>
          </a:xfrm>
          <a:prstGeom prst="blockArc">
            <a:avLst>
              <a:gd name="adj1" fmla="val 10826645"/>
              <a:gd name="adj2" fmla="val 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Дуга 5"/>
          <p:cNvSpPr/>
          <p:nvPr/>
        </p:nvSpPr>
        <p:spPr>
          <a:xfrm rot="8005598">
            <a:off x="1111106" y="5002676"/>
            <a:ext cx="832230" cy="862581"/>
          </a:xfrm>
          <a:prstGeom prst="arc">
            <a:avLst>
              <a:gd name="adj1" fmla="val 13092884"/>
              <a:gd name="adj2" fmla="val 325805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4831542"/>
            <a:ext cx="1432074" cy="13686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3174653" y="5114864"/>
            <a:ext cx="914400" cy="802035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068289" y="5433966"/>
            <a:ext cx="87618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5572164" cy="4786346"/>
          </a:xfrm>
          <a:prstGeom prst="rect">
            <a:avLst/>
          </a:prstGeom>
          <a:solidFill>
            <a:schemeClr val="bg1"/>
          </a:solidFill>
          <a:ln w="1143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786050" y="2000240"/>
            <a:ext cx="3714776" cy="341473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786182" y="2928934"/>
            <a:ext cx="1714512" cy="164307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2039</TotalTime>
  <Words>1170</Words>
  <Application>Microsoft Office PowerPoint</Application>
  <PresentationFormat>Экран (4:3)</PresentationFormat>
  <Paragraphs>198</Paragraphs>
  <Slides>35</Slides>
  <Notes>33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NewsPrint</vt:lpstr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Люба</dc:creator>
  <cp:lastModifiedBy>Пользователь</cp:lastModifiedBy>
  <cp:revision>133</cp:revision>
  <dcterms:created xsi:type="dcterms:W3CDTF">2013-01-18T07:17:39Z</dcterms:created>
  <dcterms:modified xsi:type="dcterms:W3CDTF">2014-12-10T02:58:51Z</dcterms:modified>
</cp:coreProperties>
</file>