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4" r:id="rId1"/>
  </p:sldMasterIdLst>
  <p:notesMasterIdLst>
    <p:notesMasterId r:id="rId38"/>
  </p:notesMasterIdLst>
  <p:handoutMasterIdLst>
    <p:handoutMasterId r:id="rId39"/>
  </p:handoutMasterIdLst>
  <p:sldIdLst>
    <p:sldId id="292" r:id="rId2"/>
    <p:sldId id="298" r:id="rId3"/>
    <p:sldId id="327" r:id="rId4"/>
    <p:sldId id="333" r:id="rId5"/>
    <p:sldId id="329" r:id="rId6"/>
    <p:sldId id="331" r:id="rId7"/>
    <p:sldId id="332" r:id="rId8"/>
    <p:sldId id="313" r:id="rId9"/>
    <p:sldId id="314" r:id="rId10"/>
    <p:sldId id="335" r:id="rId11"/>
    <p:sldId id="336" r:id="rId12"/>
    <p:sldId id="341" r:id="rId13"/>
    <p:sldId id="342" r:id="rId14"/>
    <p:sldId id="338" r:id="rId15"/>
    <p:sldId id="339" r:id="rId16"/>
    <p:sldId id="340" r:id="rId17"/>
    <p:sldId id="317" r:id="rId18"/>
    <p:sldId id="318" r:id="rId19"/>
    <p:sldId id="320" r:id="rId20"/>
    <p:sldId id="351" r:id="rId21"/>
    <p:sldId id="345" r:id="rId22"/>
    <p:sldId id="346" r:id="rId23"/>
    <p:sldId id="344" r:id="rId24"/>
    <p:sldId id="348" r:id="rId25"/>
    <p:sldId id="343" r:id="rId26"/>
    <p:sldId id="323" r:id="rId27"/>
    <p:sldId id="324" r:id="rId28"/>
    <p:sldId id="352" r:id="rId29"/>
    <p:sldId id="356" r:id="rId30"/>
    <p:sldId id="275" r:id="rId31"/>
    <p:sldId id="330" r:id="rId32"/>
    <p:sldId id="290" r:id="rId33"/>
    <p:sldId id="353" r:id="rId34"/>
    <p:sldId id="300" r:id="rId35"/>
    <p:sldId id="354" r:id="rId36"/>
    <p:sldId id="35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3" autoAdjust="0"/>
    <p:restoredTop sz="94660"/>
  </p:normalViewPr>
  <p:slideViewPr>
    <p:cSldViewPr>
      <p:cViewPr varScale="1">
        <p:scale>
          <a:sx n="68" d="100"/>
          <a:sy n="68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E05228-D702-4090-8608-364E11F370ED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8A3364-B1FC-4D1F-A938-A252B99C5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777A5A-4CAB-47F4-B1F7-7E0CC86F23A6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C68622-BAAA-4A25-B224-3C960350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24313" y="6324600"/>
            <a:ext cx="1157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n-lt"/>
              </a:rPr>
              <a:t>LOGO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EE642C-B48D-4724-A586-FB349B975A92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9C530-9808-4B53-B46A-8E8E3FEA0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381F-DC9F-4164-8C1C-82ADC91EA627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4107-CBCC-43E4-B2DE-84D70AF3E4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727C-B816-433C-8291-25DFD4D87640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7F06-EF14-4AC5-AD77-A57F4E7CD7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5D81-CD73-4D51-90D3-A8E571839203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41D7-40B0-4563-8F75-474C12B0D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94A5937-03A1-45F9-B73C-B11C02105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282191-ECF3-458F-868F-9ED837A30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74DD-ECB9-43CF-AC92-6FB109E2A8D2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F378C-AB0D-4131-87DB-85275C78A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B8A7-4FDD-4C63-AE46-97ECCC35CEB0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03A4E-356F-42B9-BCB1-CDC5573349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000B-838F-48AC-8F21-80C3ECD47379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98C3-974E-46C7-B06A-6CFBE010D3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0EE0-8839-41A3-8031-1F0CEB7A49BD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991D-6BC4-4BA2-986E-26686703F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B7CE-833C-40A9-95E1-6574A460C765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54E8-6C43-4826-978D-85F86405BB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C47F-DEFC-4DEA-928D-8374A4A3DEDE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BD6C-B823-4304-9AA4-3C2AEFAC3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70DB-4EEC-4E3E-A555-374DA1DDF86A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1124-6098-480F-807A-3E6B7FA55E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BEA6-AAA6-437A-97D0-92A8ECA8A18C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52B8-44AE-4F1E-8AEC-C0671BD8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/>
            <a:ahLst/>
            <a:cxnLst>
              <a:cxn ang="0">
                <a:pos x="6" y="1072"/>
              </a:cxn>
              <a:cxn ang="0">
                <a:pos x="0" y="356"/>
              </a:cxn>
              <a:cxn ang="0">
                <a:pos x="1975" y="914"/>
              </a:cxn>
              <a:cxn ang="0">
                <a:pos x="5769" y="0"/>
              </a:cxn>
              <a:cxn ang="0">
                <a:pos x="5766" y="1072"/>
              </a:cxn>
              <a:cxn ang="0">
                <a:pos x="6" y="1072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/>
            <a:ahLst/>
            <a:cxnLst>
              <a:cxn ang="0">
                <a:pos x="6" y="690"/>
              </a:cxn>
              <a:cxn ang="0">
                <a:pos x="0" y="362"/>
              </a:cxn>
              <a:cxn ang="0">
                <a:pos x="1999" y="603"/>
              </a:cxn>
              <a:cxn ang="0">
                <a:pos x="5766" y="0"/>
              </a:cxn>
              <a:cxn ang="0">
                <a:pos x="5766" y="690"/>
              </a:cxn>
              <a:cxn ang="0">
                <a:pos x="6" y="690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86D5D81-CD73-4D51-90D3-A8E571839203}" type="datetime1">
              <a:rPr lang="ru-RU" smtClean="0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77641D7-40B0-4563-8F75-474C12B0D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67544" y="2492896"/>
            <a:ext cx="7990656" cy="1512168"/>
          </a:xfrm>
        </p:spPr>
        <p:txBody>
          <a:bodyPr>
            <a:normAutofit fontScale="90000"/>
          </a:bodyPr>
          <a:lstStyle/>
          <a:p>
            <a:r>
              <a:rPr lang="ru-RU" sz="48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Развитие              речи         на        уроках </a:t>
            </a:r>
            <a:br>
              <a:rPr lang="ru-RU" sz="48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4800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географии</a:t>
            </a:r>
            <a:endParaRPr lang="ru-RU" sz="4800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4005064"/>
            <a:ext cx="3960440" cy="163373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Буракова</a:t>
            </a:r>
            <a:r>
              <a:rPr lang="ru-RU" sz="2800" dirty="0" smtClean="0">
                <a:solidFill>
                  <a:srgbClr val="FFFF00"/>
                </a:solidFill>
              </a:rPr>
              <a:t> Е.В.,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учитель географии ГКОУ «школа-интернат 1-4 видов»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2000250" y="836713"/>
            <a:ext cx="5143500" cy="144016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 normalizeH="1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Проектная работа по теме</a:t>
            </a:r>
            <a:r>
              <a:rPr lang="ru-RU" sz="3600" kern="10" normalizeH="1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>
                        <a:alpha val="92000"/>
                      </a:srgbClr>
                    </a:gs>
                    <a:gs pos="100000">
                      <a:srgbClr val="0099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3936009"/>
            <a:ext cx="3143272" cy="26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Пло</a:t>
            </a:r>
            <a:r>
              <a:rPr lang="ru-RU" dirty="0" smtClean="0"/>
              <a:t>(а)</a:t>
            </a:r>
            <a:r>
              <a:rPr lang="ru-RU" dirty="0" err="1" smtClean="0"/>
              <a:t>ско</a:t>
            </a:r>
            <a:r>
              <a:rPr lang="ru-RU" dirty="0" smtClean="0"/>
              <a:t>(</a:t>
            </a:r>
            <a:r>
              <a:rPr lang="ru-RU" dirty="0" err="1" smtClean="0"/>
              <a:t>а</a:t>
            </a:r>
            <a:r>
              <a:rPr lang="ru-RU" dirty="0" smtClean="0"/>
              <a:t>)</a:t>
            </a:r>
            <a:r>
              <a:rPr lang="ru-RU" dirty="0" err="1" smtClean="0"/>
              <a:t>горье</a:t>
            </a:r>
            <a:endParaRPr lang="ru-RU" dirty="0" smtClean="0"/>
          </a:p>
          <a:p>
            <a:r>
              <a:rPr lang="ru-RU" dirty="0" err="1" smtClean="0"/>
              <a:t>Пл.а___</a:t>
            </a:r>
            <a:r>
              <a:rPr lang="ru-RU" dirty="0" smtClean="0"/>
              <a:t>     </a:t>
            </a:r>
            <a:r>
              <a:rPr lang="ru-RU" dirty="0" err="1" smtClean="0"/>
              <a:t>пло_____</a:t>
            </a:r>
            <a:r>
              <a:rPr lang="ru-RU" dirty="0" smtClean="0"/>
              <a:t>  </a:t>
            </a:r>
            <a:r>
              <a:rPr lang="ru-RU" dirty="0" err="1" smtClean="0"/>
              <a:t>пло___</a:t>
            </a:r>
            <a:endParaRPr lang="ru-RU" dirty="0" smtClean="0"/>
          </a:p>
          <a:p>
            <a:r>
              <a:rPr lang="ru-RU" dirty="0" err="1" smtClean="0"/>
              <a:t>ска___</a:t>
            </a:r>
            <a:r>
              <a:rPr lang="ru-RU" dirty="0" smtClean="0"/>
              <a:t>      </a:t>
            </a:r>
            <a:r>
              <a:rPr lang="ru-RU" dirty="0" err="1" smtClean="0"/>
              <a:t>ско____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_   _ </a:t>
            </a:r>
          </a:p>
          <a:p>
            <a:r>
              <a:rPr lang="ru-RU" dirty="0" smtClean="0"/>
              <a:t>плоскогорье  </a:t>
            </a:r>
          </a:p>
          <a:p>
            <a:r>
              <a:rPr lang="ru-RU" dirty="0" err="1" smtClean="0"/>
              <a:t>Восточно-Африканское</a:t>
            </a:r>
            <a:r>
              <a:rPr lang="ru-RU" dirty="0" smtClean="0"/>
              <a:t> плоскогорье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Словарь.  Словарная работа</a:t>
            </a:r>
            <a:r>
              <a:rPr lang="ru-RU" b="0" dirty="0" smtClean="0"/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12776"/>
            <a:ext cx="8643998" cy="49451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Северный Ледовитый океан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Атлантический    океан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Тихий океан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Индийский океан</a:t>
            </a:r>
          </a:p>
          <a:p>
            <a:pPr>
              <a:buNone/>
            </a:pPr>
            <a:r>
              <a:rPr lang="ru-RU" dirty="0" smtClean="0"/>
              <a:t>Лена , Енисей, Дунай, Рейн, Луара, Инд,  Меконг, </a:t>
            </a:r>
            <a:r>
              <a:rPr lang="ru-RU" dirty="0" err="1" smtClean="0"/>
              <a:t>Хуанхе</a:t>
            </a:r>
            <a:r>
              <a:rPr lang="ru-RU" dirty="0" smtClean="0"/>
              <a:t>, Янцзы, Амур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–крупный участок земли.(словарь)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крупный материк –Евразия. (употребление слова в предложении.)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Низме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.. 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(вставь пропущенные буквы- карточка)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13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042988" y="620713"/>
            <a:ext cx="6842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 smtClean="0"/>
          </a:p>
          <a:p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Работа с учебником  дает образцы правильной речи,  учит выделять в тексте главное, разбивать текст на смысловые части, составлять план, ставить к этим частям вопросы и находить ответы на  вопросы к  тексту. По этому плану готовится домашнее задание. При опросе дети отвечают по этому плану, что значительно облегчает их работу.</a:t>
            </a:r>
            <a:endParaRPr lang="ru-RU" sz="2800" dirty="0"/>
          </a:p>
        </p:txBody>
      </p:sp>
      <p:pic>
        <p:nvPicPr>
          <p:cNvPr id="3074" name="Picture 2" descr="C:\Users\Helena\Desktop\conocimient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2357430"/>
            <a:ext cx="3214678" cy="419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плану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96752"/>
            <a:ext cx="8229600" cy="482453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материка 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 каком полушарии расположен.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Направление от экватора.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Какими океанами омывается?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Крайние точки материка.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5.С чем граничит?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r>
              <a:rPr lang="ru-RU" sz="2400" b="1" dirty="0" smtClean="0"/>
              <a:t>При ответах учащихся сразу требую, чтобы ответ был полным и предложение было правильно построено </a:t>
            </a:r>
          </a:p>
          <a:p>
            <a:r>
              <a:rPr lang="ru-RU" sz="2400" b="1" dirty="0" smtClean="0"/>
              <a:t>( в помощь опорные слова и образцы неполных речевых высказываний и сами вопросы).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elena\Desktop\explore123123-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1857364"/>
            <a:ext cx="242889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текстом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648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 из скобок нужные слова и вставь их в предложение изменяя.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/>
              <a:t>Африка лежит большей частью в пределах древней Африкано-Аравийской платформы, ее рельеф преимущественно (какой?)………..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( гора, вода, равнина, река 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255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8194" name="Picture 2" descr="C:\Users\Helena\Desktop\GirlGlobeBook-18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876"/>
            <a:ext cx="2071702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Вставь в текст пропущенные слова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ru-RU" sz="2800" dirty="0" smtClean="0"/>
              <a:t> </a:t>
            </a:r>
            <a:r>
              <a:rPr lang="ru-RU" sz="2800" dirty="0" err="1" smtClean="0"/>
              <a:t>Hа</a:t>
            </a:r>
            <a:r>
              <a:rPr lang="ru-RU" sz="2800" dirty="0" smtClean="0"/>
              <a:t> северо-западе Африки расположены _____ горы, в Сахаре – нагорья ____ 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На востоке </a:t>
            </a:r>
            <a:r>
              <a:rPr lang="ru-RU" sz="2800" dirty="0" err="1" smtClean="0"/>
              <a:t>____нагорье</a:t>
            </a:r>
            <a:r>
              <a:rPr lang="ru-RU" sz="2800" dirty="0" smtClean="0"/>
              <a:t>, к югу от него </a:t>
            </a:r>
            <a:r>
              <a:rPr lang="ru-RU" sz="2800" dirty="0" err="1" smtClean="0"/>
              <a:t>____плоскогорье</a:t>
            </a:r>
            <a:r>
              <a:rPr lang="ru-RU" sz="2800" dirty="0" smtClean="0"/>
              <a:t>, где находится вулкан _______(5895 м) — высочайшая точка материка. На юге расположены </a:t>
            </a:r>
            <a:r>
              <a:rPr lang="ru-RU" sz="2800" dirty="0" smtClean="0">
                <a:solidFill>
                  <a:srgbClr val="FF0000"/>
                </a:solidFill>
              </a:rPr>
              <a:t>_____  </a:t>
            </a:r>
            <a:r>
              <a:rPr lang="ru-RU" sz="2800" dirty="0" smtClean="0"/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_____</a:t>
            </a:r>
            <a:r>
              <a:rPr lang="ru-RU" sz="2800" dirty="0" smtClean="0"/>
              <a:t> горы.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Капские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Драконовы,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Атлас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Аххагар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Килиманджаро,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Тибести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Эфиопское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Восточно-Африканское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Использую статью учебника, дополни предложения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Индия граничит с _________, _______, _______, _________, __________ и ___________.  Она расположена на полуострове ____________.  На севере возвышаются горы ______________. Климат Индии ___________.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elena\Desktop\geografi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4573588"/>
            <a:ext cx="4057652" cy="228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395536" y="500043"/>
            <a:ext cx="531947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Большого внимания требует обучение устному ответу с использованием географической карты, важно  чтобы  ответ  сочетался с показом объектов на карте.. Глухим детям очень трудно удержать в голове большие текстовые части, поэтому я обучаю их добывать материал из карт атласов и справочного материала содержащегося там. И по плану записанному на карточках или доске они  опираясь на карты находят ответы и получается связный рассказ по новой теме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4" descr="DSCF61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844824"/>
            <a:ext cx="3275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5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Работу по обучению устному рассказу, как трансформирование учеником инструктивного рассказа учителя. Я знакомлю с порядком действий, осуществляемых при измерении расстояний на плане, при определении географических координат и т. д., и затем при опросе контролирую не только практические умения, но и теоретические знания, требуя, чтобы ученик объяснял ход своих действий</a:t>
            </a:r>
            <a:r>
              <a:rPr lang="ru-RU" dirty="0" smtClean="0"/>
              <a:t>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9"/>
            <a:ext cx="8604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Значительного успеха можно достигнуть, обучая учащихся строить свой ответ как рассуждение.. Для развития умения рассуждать предлагаю учащимся высказывать свое мнение, пользуясь такой схемой: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1. Тезис (основное положение).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2. Аргументы (доказательства):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а) …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б) …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3. Вывод.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7171" name="Picture 3" descr="C:\Users\Helena\Desktop\GirlGlobeBook-18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6058"/>
            <a:ext cx="235745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76673"/>
            <a:ext cx="7924800" cy="720080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6444208" cy="51594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800" b="1" dirty="0" smtClean="0">
                <a:cs typeface="Times New Roman" pitchFamily="18" charset="0"/>
              </a:rPr>
              <a:t>В настоящее время актуальна проблема подготовки школьников к жизни и деятельности в новых социально-экономических условиях .Глухие дети, это“дети с ограниченными возможностями здоровья”. Развитие речи у глухих является необходимым условием социальной адаптации и формирования гражданских мировоззренческих позиций.</a:t>
            </a:r>
          </a:p>
          <a:p>
            <a:r>
              <a:rPr lang="ru-RU" sz="2800" b="1" dirty="0" smtClean="0"/>
              <a:t>Сформировать потребность и способность к общению приобретению и использованию знаний - одна из  задач современного коррекционного обучения</a:t>
            </a:r>
            <a:r>
              <a:rPr lang="ru-RU" sz="2000" b="1" dirty="0" smtClean="0"/>
              <a:t>..</a:t>
            </a:r>
          </a:p>
        </p:txBody>
      </p:sp>
      <p:pic>
        <p:nvPicPr>
          <p:cNvPr id="7180" name="Picture 12" descr="bfc3d03f652a4e8a72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300192" y="2708920"/>
            <a:ext cx="2843808" cy="352839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86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Задания в игровой форме повышают интерес к выполнению работы, возникают положительные эмоции к предстоящей деятельности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06896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24944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нём пустыня Калахари,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Миражей полно в Сахаре.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южный материк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 площади велик.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(АФРИКА)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)))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000372"/>
            <a:ext cx="42148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Глобус делит ровная Линия условная. Выше – север, ниже – юг. Назови границу, друг</a:t>
            </a:r>
          </a:p>
          <a:p>
            <a:endParaRPr lang="ru-RU" dirty="0" smtClean="0"/>
          </a:p>
          <a:p>
            <a:r>
              <a:rPr lang="ru-RU" dirty="0" smtClean="0"/>
              <a:t> (</a:t>
            </a:r>
            <a:r>
              <a:rPr lang="ru-RU" sz="2800" b="1" dirty="0" smtClean="0"/>
              <a:t>Экватор)...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Составь из букв на кубиках названия государства и его столицу.</a:t>
            </a:r>
            <a:endParaRPr lang="ru-RU" sz="2400" dirty="0"/>
          </a:p>
        </p:txBody>
      </p:sp>
      <p:sp>
        <p:nvSpPr>
          <p:cNvPr id="6" name="Куб 5"/>
          <p:cNvSpPr/>
          <p:nvPr/>
        </p:nvSpPr>
        <p:spPr>
          <a:xfrm>
            <a:off x="1285852" y="164305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1142976" y="2500306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1928794" y="1571612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2571736" y="2428868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</a:t>
            </a:r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1857356" y="2571744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1142976" y="342900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6357950" y="3643314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" name="Куб 12"/>
          <p:cNvSpPr/>
          <p:nvPr/>
        </p:nvSpPr>
        <p:spPr>
          <a:xfrm>
            <a:off x="2214546" y="342900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14" name="Куб 13"/>
          <p:cNvSpPr/>
          <p:nvPr/>
        </p:nvSpPr>
        <p:spPr>
          <a:xfrm>
            <a:off x="6786578" y="2857496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5" name="Куб 14"/>
          <p:cNvSpPr/>
          <p:nvPr/>
        </p:nvSpPr>
        <p:spPr>
          <a:xfrm>
            <a:off x="7143768" y="378619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</a:p>
        </p:txBody>
      </p:sp>
      <p:sp>
        <p:nvSpPr>
          <p:cNvPr id="16" name="Куб 15"/>
          <p:cNvSpPr/>
          <p:nvPr/>
        </p:nvSpPr>
        <p:spPr>
          <a:xfrm>
            <a:off x="7858148" y="3143248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7" name="Куб 16"/>
          <p:cNvSpPr/>
          <p:nvPr/>
        </p:nvSpPr>
        <p:spPr>
          <a:xfrm>
            <a:off x="7643834" y="235743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6929454" y="200024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19" name="Куб 18"/>
          <p:cNvSpPr/>
          <p:nvPr/>
        </p:nvSpPr>
        <p:spPr>
          <a:xfrm>
            <a:off x="6286512" y="1857364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Куб 19"/>
          <p:cNvSpPr/>
          <p:nvPr/>
        </p:nvSpPr>
        <p:spPr>
          <a:xfrm>
            <a:off x="5929322" y="2714620"/>
            <a:ext cx="571504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5000636"/>
            <a:ext cx="311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Государство     __________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5072074"/>
            <a:ext cx="257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Столица ___________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5643578"/>
            <a:ext cx="756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Проверь с какой буквы ты написал названия государства и столицы.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166"/>
            <a:ext cx="768830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Ребусы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C:\Users\Helena\Desktop\дЛЯ УРОКА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785795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Helena\Desktop\дЛЯ УРОКА\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1329744"/>
            <a:ext cx="2286016" cy="10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Helena\Desktop\дЛЯ УРОКА\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571612"/>
            <a:ext cx="2786083" cy="17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Helena\Desktop\дЛЯ УРОКА\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5357826"/>
            <a:ext cx="25717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Администратор\Рабочий стол\ребусы по географии\ребусы география\rebus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429000"/>
            <a:ext cx="4425874" cy="1928826"/>
          </a:xfrm>
          <a:prstGeom prst="rect">
            <a:avLst/>
          </a:prstGeom>
          <a:noFill/>
        </p:spPr>
      </p:pic>
      <p:pic>
        <p:nvPicPr>
          <p:cNvPr id="14" name="Picture 2" descr="C:\Documents and Settings\Администратор\Рабочий стол\ребусы по географии\ребусы география\rebus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8744" y="3143248"/>
            <a:ext cx="39052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Прочитай по указанному плану. Запиши предложение.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571472" y="4000504"/>
          <a:ext cx="8258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Развернутая стрелка 14"/>
          <p:cNvSpPr/>
          <p:nvPr/>
        </p:nvSpPr>
        <p:spPr>
          <a:xfrm rot="10800000" flipH="1">
            <a:off x="1000100" y="4214818"/>
            <a:ext cx="969930" cy="1098546"/>
          </a:xfrm>
          <a:prstGeom prst="uturnArrow">
            <a:avLst>
              <a:gd name="adj1" fmla="val 9924"/>
              <a:gd name="adj2" fmla="val 25000"/>
              <a:gd name="adj3" fmla="val 60031"/>
              <a:gd name="adj4" fmla="val 25000"/>
              <a:gd name="adj5" fmla="val 7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3000364" y="3714752"/>
            <a:ext cx="928694" cy="1928826"/>
          </a:xfrm>
          <a:prstGeom prst="bentUpArrow">
            <a:avLst>
              <a:gd name="adj1" fmla="val 13858"/>
              <a:gd name="adj2" fmla="val 21631"/>
              <a:gd name="adj3" fmla="val 23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4786314" y="4500570"/>
            <a:ext cx="1571636" cy="857256"/>
          </a:xfrm>
          <a:prstGeom prst="bentConnector3">
            <a:avLst>
              <a:gd name="adj1" fmla="val 30096"/>
            </a:avLst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звернутая стрелка 21"/>
          <p:cNvSpPr/>
          <p:nvPr/>
        </p:nvSpPr>
        <p:spPr>
          <a:xfrm rot="10800000" flipH="1">
            <a:off x="7572396" y="4429132"/>
            <a:ext cx="1071570" cy="928694"/>
          </a:xfrm>
          <a:prstGeom prst="uturnArrow">
            <a:avLst>
              <a:gd name="adj1" fmla="val 13803"/>
              <a:gd name="adj2" fmla="val 25000"/>
              <a:gd name="adj3" fmla="val 25000"/>
              <a:gd name="adj4" fmla="val 40814"/>
              <a:gd name="adj5" fmla="val 65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Шифрограммы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Кроссворды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1" y="1357298"/>
          <a:ext cx="338893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133"/>
                <a:gridCol w="484133"/>
                <a:gridCol w="484133"/>
                <a:gridCol w="484133"/>
                <a:gridCol w="484133"/>
                <a:gridCol w="484133"/>
                <a:gridCol w="484133"/>
              </a:tblGrid>
              <a:tr h="32147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21471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471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7819" y="1571612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Объёмная уменьшенная модель  земного шара. </a:t>
            </a:r>
          </a:p>
          <a:p>
            <a:pPr marL="342900" indent="-342900"/>
            <a:r>
              <a:rPr lang="ru-RU" sz="1600" dirty="0" smtClean="0"/>
              <a:t>2. линия, которая условно делит земной шар пополам.</a:t>
            </a:r>
          </a:p>
          <a:p>
            <a:pPr marL="342900" indent="-342900"/>
            <a:r>
              <a:rPr lang="ru-RU" sz="1600" dirty="0" smtClean="0"/>
              <a:t>3. Место «выхода» земной оси на поверхность глобуса.</a:t>
            </a:r>
          </a:p>
          <a:p>
            <a:pPr marL="342900" indent="-342900"/>
            <a:r>
              <a:rPr lang="ru-RU" sz="1600" dirty="0" smtClean="0"/>
              <a:t>4. Земля вращается в одном направлении вокруг воображаемой линии, которую называют земная ……..</a:t>
            </a:r>
            <a:endParaRPr lang="ru-RU" sz="1600" dirty="0"/>
          </a:p>
        </p:txBody>
      </p:sp>
      <p:pic>
        <p:nvPicPr>
          <p:cNvPr id="10242" name="Picture 2" descr="C:\Users\Helena\Desktop\ERA_whit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3" y="3857628"/>
            <a:ext cx="250033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Сюда я отношу разнообразные творческие задания по составлению устных рассказов </a:t>
            </a:r>
            <a:r>
              <a:rPr lang="ru-RU" dirty="0" smtClean="0">
                <a:latin typeface="+mj-lt"/>
              </a:rPr>
              <a:t>на тему «Путешествие по Волге»,«День в степи» и т. д., продумать в деталях собственное путешествие, с непременным использованием знаний о реальных природных особенностях описываемой территории.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4005262"/>
          <a:ext cx="8215369" cy="2852737"/>
        </p:xfrm>
        <a:graphic>
          <a:graphicData uri="http://schemas.openxmlformats.org/drawingml/2006/table">
            <a:tbl>
              <a:tblPr/>
              <a:tblGrid>
                <a:gridCol w="2259389"/>
                <a:gridCol w="2977990"/>
                <a:gridCol w="2977990"/>
              </a:tblGrid>
              <a:tr h="2852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latin typeface="Book Antiqua"/>
                          <a:ea typeface="Calibri"/>
                          <a:cs typeface="Times New Roman"/>
                        </a:rPr>
                        <a:t>Тропи-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err="1" smtClean="0">
                          <a:latin typeface="Book Antiqua"/>
                          <a:ea typeface="Calibri"/>
                          <a:cs typeface="Times New Roman"/>
                        </a:rPr>
                        <a:t>ческий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Book Antiqua"/>
                          <a:ea typeface="Calibri"/>
                          <a:cs typeface="Times New Roman"/>
                        </a:rPr>
                        <a:t>Пустыни (зима холоднее лета, весь год осадков очень мало).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73" name="Text Box 1"/>
          <p:cNvSpPr txBox="1">
            <a:spLocks noChangeArrowheads="1"/>
          </p:cNvSpPr>
          <p:nvPr/>
        </p:nvSpPr>
        <p:spPr bwMode="auto">
          <a:xfrm>
            <a:off x="342900" y="31750"/>
            <a:ext cx="2047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 rot="10800000" flipV="1">
            <a:off x="755576" y="334752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i="1" dirty="0">
                <a:solidFill>
                  <a:srgbClr val="FF0000"/>
                </a:solidFill>
                <a:latin typeface="Book Antiqua" pitchFamily="18" charset="0"/>
              </a:rPr>
              <a:t>Климатические пояса и природные зоны мира.</a:t>
            </a:r>
            <a:endParaRPr lang="ru-RU" sz="3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1484313"/>
          <a:ext cx="8929717" cy="2338551"/>
        </p:xfrm>
        <a:graphic>
          <a:graphicData uri="http://schemas.openxmlformats.org/drawingml/2006/table">
            <a:tbl>
              <a:tblPr/>
              <a:tblGrid>
                <a:gridCol w="2455849"/>
                <a:gridCol w="3236934"/>
                <a:gridCol w="3236934"/>
              </a:tblGrid>
              <a:tr h="233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Book Antiqua"/>
                          <a:ea typeface="Calibri"/>
                          <a:cs typeface="Times New Roman"/>
                        </a:rPr>
                        <a:t>Субэкватори-альный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Book Antiqua"/>
                          <a:ea typeface="Calibri"/>
                          <a:cs typeface="Times New Roman"/>
                        </a:rPr>
                        <a:t>   Саванны </a:t>
                      </a:r>
                      <a:r>
                        <a:rPr lang="ru-RU" sz="2000" b="1" i="1" dirty="0">
                          <a:latin typeface="Book Antiqua"/>
                          <a:ea typeface="Calibri"/>
                          <a:cs typeface="Times New Roman"/>
                        </a:rPr>
                        <a:t>(лето – жаркое и дождливое, зима – жаркая и сухая).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7" name="Text Box 8"/>
          <p:cNvSpPr txBox="1">
            <a:spLocks noChangeArrowheads="1"/>
          </p:cNvSpPr>
          <p:nvPr/>
        </p:nvSpPr>
        <p:spPr bwMode="auto">
          <a:xfrm>
            <a:off x="295275" y="22225"/>
            <a:ext cx="1981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7" name="Picture 3" descr="C:\Users\Helena\Desktop\md_2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785926"/>
            <a:ext cx="1571636" cy="1857388"/>
          </a:xfrm>
          <a:prstGeom prst="rect">
            <a:avLst/>
          </a:prstGeom>
          <a:noFill/>
        </p:spPr>
      </p:pic>
      <p:pic>
        <p:nvPicPr>
          <p:cNvPr id="6149" name="Picture 5" descr="C:\Users\Helena\Desktop\zhiraf_savanna_pustynya_derevo_2560x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928802"/>
            <a:ext cx="1571636" cy="1803365"/>
          </a:xfrm>
          <a:prstGeom prst="rect">
            <a:avLst/>
          </a:prstGeom>
          <a:noFill/>
        </p:spPr>
      </p:pic>
      <p:pic>
        <p:nvPicPr>
          <p:cNvPr id="6150" name="Picture 6" descr="C:\Users\Helena\Desktop\fonstola.ru-101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643446"/>
            <a:ext cx="1500197" cy="1357322"/>
          </a:xfrm>
          <a:prstGeom prst="rect">
            <a:avLst/>
          </a:prstGeom>
          <a:noFill/>
        </p:spPr>
      </p:pic>
      <p:pic>
        <p:nvPicPr>
          <p:cNvPr id="6151" name="Picture 7" descr="C:\Users\Helena\Desktop\180806-1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4643446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042988" y="332656"/>
            <a:ext cx="7058025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i="1" dirty="0" smtClean="0"/>
              <a:t>Интерес </a:t>
            </a:r>
            <a:r>
              <a:rPr lang="ru-RU" sz="2400" b="1" i="1" dirty="0"/>
              <a:t>у детей вызывают задания по объяснению значений пословиц, интересных высказываний, поговорок</a:t>
            </a:r>
            <a:r>
              <a:rPr lang="ru-RU" sz="2400" b="1" i="1" dirty="0" smtClean="0"/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Ай-ай, месяц май! тепел, да холоден.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Апрель с водой, а май с травой.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Будет ночь - будет и день.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болоте тихо, да жить там лихо.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городе не пашут, да калачи едят.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гору-то семеро тащат, а с горы и один столкнет.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поле за ветром не угоняешься.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Весной ведро воды - ложка грязи; осенью ложка воды - ведро грязи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400" b="1" i="1" dirty="0" smtClean="0"/>
              <a:t>Тут можно поработать и над логическим ударением, и над слитностью и над эмоциональной окраской речи</a:t>
            </a:r>
          </a:p>
          <a:p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Стихотворения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012501"/>
            <a:ext cx="374441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endParaRPr>
          </a:p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</a:rPr>
              <a:t>Карта – глобуса сестрица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Карта – глобуса сестрица,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Очень плоская девица.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Глобус – важный господин,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Гордо кружится один,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Если сели вы за парты,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Изучайте мира карты!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Карты мира, островов,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Стран, посёлков, городов.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Карты разных есть дорог,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Чтоб по ним ты ехать мог.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(И. Агеева)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99992" y="869950"/>
            <a:ext cx="424847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Волга.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Зовут её рекою…Волгой,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Матушкой, кормилицей родной!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Поят её ключи, потоки,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Снега и ливни летних гроз-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течёт она рекой широкой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лесного края в край степной.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(С. Маршак).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defRPr/>
            </a:pPr>
            <a:r>
              <a:rPr lang="ru-RU" sz="3600" b="1" u="sng" dirty="0" smtClean="0">
                <a:solidFill>
                  <a:srgbClr val="FF00FF"/>
                </a:solidFill>
              </a:rPr>
              <a:t>Качества хорошей речи:</a:t>
            </a:r>
          </a:p>
          <a:p>
            <a:pPr>
              <a:defRPr/>
            </a:pPr>
            <a:endParaRPr lang="ru-RU" b="1" i="1" dirty="0" smtClean="0"/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1)   правильность;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2)   содержательность;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3)   чистота;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4)   точность;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5)   уместность;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6)   богатство;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7)   выразительность;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8)   логичность.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6105860" cy="5160636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sz="2400" b="1" i="1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7400" dirty="0" smtClean="0">
                <a:latin typeface="+mj-lt"/>
              </a:rPr>
              <a:t>Обучение глухих детей языку как средству общения, умению полноценно общаться.</a:t>
            </a:r>
            <a:r>
              <a:rPr lang="ru-RU" sz="7400" b="1" dirty="0" smtClean="0">
                <a:latin typeface="+mj-lt"/>
              </a:rPr>
              <a:t> </a:t>
            </a:r>
            <a:r>
              <a:rPr lang="ru-RU" sz="7400" dirty="0" smtClean="0">
                <a:latin typeface="+mj-lt"/>
              </a:rPr>
              <a:t>обучение глухих детей языку как средству общения, умению полноценно общаться.</a:t>
            </a:r>
            <a:r>
              <a:rPr lang="ru-RU" sz="7400" b="1" dirty="0" smtClean="0">
                <a:latin typeface="+mj-lt"/>
              </a:rPr>
              <a:t> </a:t>
            </a:r>
            <a:endParaRPr lang="ru-RU" sz="7400" dirty="0" smtClean="0">
              <a:latin typeface="+mj-lt"/>
            </a:endParaRPr>
          </a:p>
          <a:p>
            <a:pPr lvl="0"/>
            <a:r>
              <a:rPr lang="ru-RU" sz="7400" b="1" dirty="0" smtClean="0">
                <a:latin typeface="+mj-lt"/>
              </a:rPr>
              <a:t> </a:t>
            </a:r>
            <a:r>
              <a:rPr lang="ru-RU" sz="7400" dirty="0" smtClean="0">
                <a:latin typeface="+mj-lt"/>
              </a:rPr>
              <a:t>Использование современных технологий на уроках географии, направленных на развитие, речи,  мышления, памяти и коррекцию слуха и речи учащихся, способствующих усвоению географических знаний, умений и навыков, необходимых в дальнейшей жизни.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b="1" dirty="0" smtClean="0"/>
              <a:t> </a:t>
            </a:r>
            <a:endParaRPr lang="ru-RU" sz="2400" dirty="0" smtClean="0"/>
          </a:p>
          <a:p>
            <a:pPr eaLnBrk="0" hangingPunct="0"/>
            <a:endParaRPr lang="ru-RU" sz="2400" b="1" dirty="0" smtClean="0"/>
          </a:p>
        </p:txBody>
      </p:sp>
      <p:pic>
        <p:nvPicPr>
          <p:cNvPr id="4107" name="Picture 11" descr="2e45182db9b3797b571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715140" y="2571744"/>
            <a:ext cx="2428860" cy="307183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Формы и методы обучения: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4744"/>
            <a:ext cx="5544988" cy="5112567"/>
          </a:xfrm>
        </p:spPr>
        <p:txBody>
          <a:bodyPr/>
          <a:lstStyle/>
          <a:p>
            <a:pPr eaLnBrk="1" hangingPunct="1"/>
            <a:r>
              <a:rPr lang="ru-RU" sz="3600" i="1" dirty="0" smtClean="0"/>
              <a:t>Урок - путешествие</a:t>
            </a:r>
          </a:p>
          <a:p>
            <a:pPr eaLnBrk="1" hangingPunct="1"/>
            <a:endParaRPr lang="ru-RU" sz="3600" i="1" dirty="0" smtClean="0"/>
          </a:p>
          <a:p>
            <a:pPr eaLnBrk="1" hangingPunct="1"/>
            <a:r>
              <a:rPr lang="ru-RU" sz="3600" i="1" dirty="0" smtClean="0"/>
              <a:t>Урок – зачёт</a:t>
            </a:r>
          </a:p>
          <a:p>
            <a:pPr eaLnBrk="1" hangingPunct="1"/>
            <a:endParaRPr lang="ru-RU" sz="3600" i="1" dirty="0" smtClean="0"/>
          </a:p>
          <a:p>
            <a:pPr eaLnBrk="1" hangingPunct="1"/>
            <a:r>
              <a:rPr lang="ru-RU" sz="3600" i="1" dirty="0" smtClean="0"/>
              <a:t>Урок – игра</a:t>
            </a:r>
          </a:p>
          <a:p>
            <a:pPr eaLnBrk="1" hangingPunct="1"/>
            <a:endParaRPr lang="ru-RU" sz="3600" i="1" dirty="0" smtClean="0"/>
          </a:p>
          <a:p>
            <a:pPr eaLnBrk="1" hangingPunct="1"/>
            <a:r>
              <a:rPr lang="ru-RU" sz="3600" i="1" dirty="0" smtClean="0"/>
              <a:t>Урок с применением мультимедиа</a:t>
            </a:r>
          </a:p>
          <a:p>
            <a:pPr eaLnBrk="1" hangingPunct="1">
              <a:buFont typeface="Wingdings" pitchFamily="2" charset="2"/>
              <a:buNone/>
            </a:pPr>
            <a:endParaRPr lang="ru-RU" sz="3600" i="1" dirty="0" smtClean="0"/>
          </a:p>
        </p:txBody>
      </p:sp>
      <p:pic>
        <p:nvPicPr>
          <p:cNvPr id="4" name="Picture 6" descr="DSCF61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916832"/>
            <a:ext cx="17281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syaproza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980728"/>
            <a:ext cx="172819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F606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501008"/>
            <a:ext cx="2376264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6tes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9704" y="479715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48680"/>
            <a:ext cx="57864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По моему мнению, все вышеизложенные приемы работы в сочетании с другими формами устной работы на уроках географии способствуют совершенствованию устной речи учащихся и формируют познавательный интерес к предмету. </a:t>
            </a:r>
            <a:endParaRPr lang="ru-RU" sz="3200" dirty="0"/>
          </a:p>
        </p:txBody>
      </p:sp>
      <p:pic>
        <p:nvPicPr>
          <p:cNvPr id="5122" name="Picture 2" descr="C:\Users\Helena\Desktop\h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42" y="2428868"/>
            <a:ext cx="292895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6429375" y="1857375"/>
            <a:ext cx="2286000" cy="20716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428625" y="1928813"/>
            <a:ext cx="2286000" cy="2071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2786063" y="27860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277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500688" y="27860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1813" y="1500188"/>
            <a:ext cx="2998787" cy="1601787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5" y="571500"/>
            <a:ext cx="5848350" cy="454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200" dirty="0" smtClean="0">
                <a:latin typeface="Georgia" pitchFamily="18" charset="0"/>
              </a:rPr>
              <a:t/>
            </a:r>
            <a:br>
              <a:rPr lang="ru-RU" sz="1200" dirty="0" smtClean="0">
                <a:latin typeface="Georgia" pitchFamily="18" charset="0"/>
              </a:rPr>
            </a:br>
            <a:endParaRPr lang="en-US" dirty="0" smtClean="0"/>
          </a:p>
        </p:txBody>
      </p:sp>
      <p:sp>
        <p:nvSpPr>
          <p:cNvPr id="23" name="Freeform 8"/>
          <p:cNvSpPr>
            <a:spLocks/>
          </p:cNvSpPr>
          <p:nvPr/>
        </p:nvSpPr>
        <p:spPr bwMode="gray">
          <a:xfrm rot="20868928">
            <a:off x="3521075" y="3595688"/>
            <a:ext cx="1073150" cy="16668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4" name="Freeform 10"/>
          <p:cNvSpPr>
            <a:spLocks/>
          </p:cNvSpPr>
          <p:nvPr/>
        </p:nvSpPr>
        <p:spPr bwMode="gray">
          <a:xfrm rot="501584" flipH="1">
            <a:off x="4719638" y="3492500"/>
            <a:ext cx="1012825" cy="18161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2779" name="AutoShape 5"/>
          <p:cNvSpPr>
            <a:spLocks noChangeArrowheads="1"/>
          </p:cNvSpPr>
          <p:nvPr/>
        </p:nvSpPr>
        <p:spPr bwMode="auto">
          <a:xfrm>
            <a:off x="1071563" y="4357688"/>
            <a:ext cx="2286000" cy="2071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2780" name="AutoShape 5"/>
          <p:cNvSpPr>
            <a:spLocks noChangeArrowheads="1"/>
          </p:cNvSpPr>
          <p:nvPr/>
        </p:nvSpPr>
        <p:spPr bwMode="auto">
          <a:xfrm>
            <a:off x="5857875" y="4357688"/>
            <a:ext cx="2286000" cy="2071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2781" name="Прямоугольник 26"/>
          <p:cNvSpPr>
            <a:spLocks noChangeArrowheads="1"/>
          </p:cNvSpPr>
          <p:nvPr/>
        </p:nvSpPr>
        <p:spPr bwMode="auto">
          <a:xfrm>
            <a:off x="428625" y="2214563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Arial Black" pitchFamily="34" charset="0"/>
              </a:rPr>
              <a:t>Повысился познавательный интерес </a:t>
            </a:r>
          </a:p>
          <a:p>
            <a:pPr algn="ctr" eaLnBrk="0" hangingPunct="0"/>
            <a:r>
              <a:rPr lang="ru-RU" sz="1400" b="1" dirty="0">
                <a:latin typeface="Arial Black" pitchFamily="34" charset="0"/>
              </a:rPr>
              <a:t>обучающихся  к </a:t>
            </a:r>
            <a:r>
              <a:rPr lang="ru-RU" sz="1400" b="1" dirty="0" smtClean="0">
                <a:latin typeface="Arial Black" pitchFamily="34" charset="0"/>
              </a:rPr>
              <a:t> урокам географии</a:t>
            </a:r>
            <a:endParaRPr lang="en-US" sz="1400" b="1" dirty="0">
              <a:latin typeface="Arial Black" pitchFamily="34" charset="0"/>
            </a:endParaRPr>
          </a:p>
          <a:p>
            <a:pPr algn="ctr" eaLnBrk="0" hangingPunct="0"/>
            <a:endParaRPr lang="en-US" sz="1400" b="1" dirty="0">
              <a:latin typeface="Verdana" pitchFamily="34" charset="0"/>
            </a:endParaRPr>
          </a:p>
        </p:txBody>
      </p:sp>
      <p:sp>
        <p:nvSpPr>
          <p:cNvPr id="32782" name="Прямоугольник 27"/>
          <p:cNvSpPr>
            <a:spLocks noChangeArrowheads="1"/>
          </p:cNvSpPr>
          <p:nvPr/>
        </p:nvSpPr>
        <p:spPr bwMode="auto">
          <a:xfrm>
            <a:off x="1071563" y="4929188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Arial Black" pitchFamily="34" charset="0"/>
              </a:rPr>
              <a:t>Повысилось качество знаний</a:t>
            </a:r>
            <a:endParaRPr lang="en-US" sz="1400" b="1">
              <a:latin typeface="Arial Black" pitchFamily="34" charset="0"/>
            </a:endParaRPr>
          </a:p>
        </p:txBody>
      </p:sp>
      <p:sp>
        <p:nvSpPr>
          <p:cNvPr id="32783" name="Прямоугольник 28"/>
          <p:cNvSpPr>
            <a:spLocks noChangeArrowheads="1"/>
          </p:cNvSpPr>
          <p:nvPr/>
        </p:nvSpPr>
        <p:spPr bwMode="auto">
          <a:xfrm>
            <a:off x="5857875" y="4643438"/>
            <a:ext cx="2286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Verdana" pitchFamily="34" charset="0"/>
              </a:rPr>
              <a:t>Отсутствие неуспевающих по предмету 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32784" name="Прямоугольник 29"/>
          <p:cNvSpPr>
            <a:spLocks noChangeArrowheads="1"/>
          </p:cNvSpPr>
          <p:nvPr/>
        </p:nvSpPr>
        <p:spPr bwMode="auto">
          <a:xfrm>
            <a:off x="6429375" y="1916832"/>
            <a:ext cx="2214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Arial Black" pitchFamily="34" charset="0"/>
              </a:rPr>
              <a:t>Обогатился </a:t>
            </a:r>
            <a:r>
              <a:rPr lang="ru-RU" sz="1400" b="1" dirty="0" err="1" smtClean="0">
                <a:latin typeface="Arial Black" pitchFamily="34" charset="0"/>
              </a:rPr>
              <a:t>словать</a:t>
            </a:r>
            <a:r>
              <a:rPr lang="ru-RU" sz="1400" b="1" dirty="0" smtClean="0">
                <a:latin typeface="Arial Black" pitchFamily="34" charset="0"/>
              </a:rPr>
              <a:t>, речь стала более  внятной, слитной и эмоционально окрашенной, ответы на вопросы стали полными  и осмысленными</a:t>
            </a:r>
            <a:endParaRPr lang="en-US" sz="1400" b="1" dirty="0">
              <a:latin typeface="Arial Black" pitchFamily="34" charset="0"/>
            </a:endParaRPr>
          </a:p>
        </p:txBody>
      </p:sp>
      <p:sp>
        <p:nvSpPr>
          <p:cNvPr id="32785" name="Прямоугольник 40"/>
          <p:cNvSpPr>
            <a:spLocks noChangeArrowheads="1"/>
          </p:cNvSpPr>
          <p:nvPr/>
        </p:nvSpPr>
        <p:spPr bwMode="auto">
          <a:xfrm>
            <a:off x="3429000" y="1714500"/>
            <a:ext cx="221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Достигнутые результаты: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ФОТОГАЛЕРЕЯ</a:t>
            </a:r>
          </a:p>
        </p:txBody>
      </p:sp>
      <p:pic>
        <p:nvPicPr>
          <p:cNvPr id="122882" name="Picture 2" descr="C:\Users\Helena\Searches\Desktop\проект222\IMG_20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37009" y="1600200"/>
            <a:ext cx="3278982" cy="2185988"/>
          </a:xfrm>
          <a:prstGeom prst="rect">
            <a:avLst/>
          </a:prstGeom>
          <a:noFill/>
        </p:spPr>
      </p:pic>
      <p:pic>
        <p:nvPicPr>
          <p:cNvPr id="122883" name="Picture 3" descr="C:\Users\Helena\Searches\Desktop\проект222\121123-12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847754" y="1600200"/>
            <a:ext cx="1639491" cy="2185988"/>
          </a:xfrm>
          <a:prstGeom prst="rect">
            <a:avLst/>
          </a:prstGeom>
          <a:noFill/>
        </p:spPr>
      </p:pic>
      <p:pic>
        <p:nvPicPr>
          <p:cNvPr id="122884" name="Picture 4" descr="C:\Users\Helena\Searches\Desktop\проект222\IMG_209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835818" y="3938588"/>
            <a:ext cx="3281363" cy="2187575"/>
          </a:xfrm>
          <a:prstGeom prst="rect">
            <a:avLst/>
          </a:prstGeom>
          <a:noFill/>
        </p:spPr>
      </p:pic>
      <p:pic>
        <p:nvPicPr>
          <p:cNvPr id="122885" name="Picture 5" descr="C:\Users\Helena\Searches\Desktop\проект222\IMG_20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5026818" y="3938588"/>
            <a:ext cx="3281363" cy="2187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ФОТОГАЛЕРЕЯ</a:t>
            </a:r>
          </a:p>
        </p:txBody>
      </p:sp>
      <p:pic>
        <p:nvPicPr>
          <p:cNvPr id="121865" name="Picture 9" descr="C:\Users\Helena\Searches\Desktop\ученики\IMG_56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37009" y="1600200"/>
            <a:ext cx="3278982" cy="2185988"/>
          </a:xfrm>
          <a:prstGeom prst="rect">
            <a:avLst/>
          </a:prstGeom>
          <a:noFill/>
        </p:spPr>
      </p:pic>
      <p:pic>
        <p:nvPicPr>
          <p:cNvPr id="121866" name="Picture 10" descr="C:\Users\Helena\Searches\Desktop\ученики\P10007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210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121867" name="Picture 11" descr="C:\Users\Helena\Searches\Desktop\ученики\P100076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1018116" y="3938588"/>
            <a:ext cx="2916767" cy="2187575"/>
          </a:xfrm>
          <a:prstGeom prst="rect">
            <a:avLst/>
          </a:prstGeom>
          <a:noFill/>
        </p:spPr>
      </p:pic>
      <p:pic>
        <p:nvPicPr>
          <p:cNvPr id="121868" name="Picture 12" descr="C:\Users\Helena\Searches\Desktop\ученики\P10007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5209116" y="3938588"/>
            <a:ext cx="2916767" cy="2187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Источники информации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 </a:t>
            </a:r>
          </a:p>
          <a:p>
            <a:r>
              <a:rPr lang="ru-RU" sz="1800" b="1" u="sng" dirty="0" smtClean="0"/>
              <a:t>Литератур</a:t>
            </a:r>
            <a:r>
              <a:rPr lang="ru-RU" sz="1600" dirty="0" smtClean="0"/>
              <a:t>а.</a:t>
            </a:r>
          </a:p>
          <a:p>
            <a:r>
              <a:rPr lang="ru-RU" sz="1600" dirty="0" smtClean="0"/>
              <a:t>1.Пустовалов, Сенкевич «Пособие по развитию речи», глава «Развитие устной речи».</a:t>
            </a:r>
          </a:p>
          <a:p>
            <a:r>
              <a:rPr lang="ru-RU" sz="1600" dirty="0" smtClean="0"/>
              <a:t>2.Коляденко, Сенкевич «Развитие речи с  элементами  стилистики», глава « Развитие устной речи».</a:t>
            </a:r>
          </a:p>
          <a:p>
            <a:r>
              <a:rPr lang="ru-RU" sz="1600" dirty="0" smtClean="0"/>
              <a:t>3.Колтуненко, </a:t>
            </a:r>
            <a:r>
              <a:rPr lang="ru-RU" sz="1600" dirty="0" err="1" smtClean="0"/>
              <a:t>Носкова</a:t>
            </a:r>
            <a:r>
              <a:rPr lang="ru-RU" sz="1600" dirty="0" smtClean="0"/>
              <a:t> «Обучение  русскому языку в 5 -7 классах»</a:t>
            </a:r>
          </a:p>
          <a:p>
            <a:r>
              <a:rPr lang="ru-RU" sz="1600" dirty="0" smtClean="0"/>
              <a:t>4.Глебова «Обучение  глухих  школьников русскому языку в 5 – 7 классах»</a:t>
            </a:r>
          </a:p>
          <a:p>
            <a:r>
              <a:rPr lang="ru-RU" sz="1600" dirty="0" smtClean="0"/>
              <a:t>5.Быкова «Развитие связной речи глухих учащихся начальных классов» </a:t>
            </a:r>
          </a:p>
          <a:p>
            <a:r>
              <a:rPr lang="ru-RU" sz="1600" dirty="0" smtClean="0"/>
              <a:t>6.Т. С.Зыкова ,  М.А. Зыкова  Развитие речи в школе для глухих детей.    Методическое пособие</a:t>
            </a:r>
          </a:p>
          <a:p>
            <a:r>
              <a:rPr lang="ru-RU" sz="1600" dirty="0" smtClean="0"/>
              <a:t>7.Щукина Г.И. Активизация познавательной деятельности учащихся в учебном процессе. М.: Просвещение, 1979.</a:t>
            </a:r>
          </a:p>
          <a:p>
            <a:r>
              <a:rPr lang="ru-RU" sz="1600" dirty="0" smtClean="0"/>
              <a:t> 8. Зыков С.А. Методика обучения глухих детей языку. - </a:t>
            </a:r>
            <a:r>
              <a:rPr lang="ru-RU" sz="1600" dirty="0" err="1" smtClean="0"/>
              <a:t>М.:Просвещение</a:t>
            </a:r>
            <a:r>
              <a:rPr lang="ru-RU" sz="1600" dirty="0" smtClean="0"/>
              <a:t>, 1977.</a:t>
            </a:r>
          </a:p>
          <a:p>
            <a:r>
              <a:rPr lang="ru-RU" sz="1600" dirty="0" smtClean="0"/>
              <a:t>9.  Кузьмичёва Е.П., Яхнина Е.З., Шевцова О.В. Развитие устной речи у глухих школьников. М.: Академия, 2001.</a:t>
            </a:r>
          </a:p>
          <a:p>
            <a:r>
              <a:rPr lang="ru-RU" sz="1600" dirty="0" smtClean="0"/>
              <a:t>10. </a:t>
            </a:r>
            <a:r>
              <a:rPr lang="ru-RU" sz="1600" dirty="0" err="1" smtClean="0"/>
              <a:t>Леонгард</a:t>
            </a:r>
            <a:r>
              <a:rPr lang="ru-RU" sz="1600" dirty="0" smtClean="0"/>
              <a:t> Э.И. Устная речь глухих и слабослышащих детей. - </a:t>
            </a:r>
            <a:r>
              <a:rPr lang="ru-RU" sz="1600" dirty="0" err="1" smtClean="0"/>
              <a:t>М.:Просвещение</a:t>
            </a:r>
            <a:r>
              <a:rPr lang="ru-RU" sz="1600" dirty="0" smtClean="0"/>
              <a:t>, 1965.</a:t>
            </a:r>
          </a:p>
          <a:p>
            <a:r>
              <a:rPr lang="ru-RU" sz="1600" dirty="0" smtClean="0"/>
              <a:t>11.Дейкина А. Ю. Познавательный интерес: сущность и проблемы изучения, 2002 г.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en-US" sz="12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7"/>
          <p:cNvSpPr>
            <a:spLocks noChangeArrowheads="1" noChangeShapeType="1" noTextEdit="1"/>
          </p:cNvSpPr>
          <p:nvPr/>
        </p:nvSpPr>
        <p:spPr bwMode="gray">
          <a:xfrm>
            <a:off x="1357313" y="2286000"/>
            <a:ext cx="6786562" cy="2571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</a:t>
            </a:r>
            <a:r>
              <a:rPr lang="ru-RU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931224" cy="44253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Развитие географической речи.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Уточнение, обогащение и активизация словарного запаса.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Развитие умения правильно строить предложения.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слитностью, ударением и эмоциональной окраской речи.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Коррекция недостатков произношения и совершенствование диалогической и монологической форм устной речи.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Выработка умения связно и логично излагать свои мысли в письменной форме.</a:t>
            </a:r>
          </a:p>
          <a:p>
            <a:endParaRPr lang="ru-R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3" y="476673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Ожидаемые результаты:</a:t>
            </a:r>
            <a:endParaRPr lang="en-US" dirty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00063" y="1500188"/>
            <a:ext cx="8143875" cy="5143500"/>
            <a:chOff x="399" y="1087"/>
            <a:chExt cx="5123" cy="2479"/>
          </a:xfrm>
        </p:grpSpPr>
        <p:sp>
          <p:nvSpPr>
            <p:cNvPr id="11268" name="Freeform 45"/>
            <p:cNvSpPr>
              <a:spLocks/>
            </p:cNvSpPr>
            <p:nvPr/>
          </p:nvSpPr>
          <p:spPr bwMode="gray">
            <a:xfrm>
              <a:off x="5096" y="1087"/>
              <a:ext cx="421" cy="630"/>
            </a:xfrm>
            <a:custGeom>
              <a:avLst/>
              <a:gdLst>
                <a:gd name="T0" fmla="*/ 421 w 308"/>
                <a:gd name="T1" fmla="*/ 170 h 444"/>
                <a:gd name="T2" fmla="*/ 0 w 308"/>
                <a:gd name="T3" fmla="*/ 630 h 444"/>
                <a:gd name="T4" fmla="*/ 0 w 308"/>
                <a:gd name="T5" fmla="*/ 406 h 444"/>
                <a:gd name="T6" fmla="*/ 421 w 308"/>
                <a:gd name="T7" fmla="*/ 0 h 444"/>
                <a:gd name="T8" fmla="*/ 421 w 308"/>
                <a:gd name="T9" fmla="*/ 17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46"/>
            <p:cNvSpPr>
              <a:spLocks/>
            </p:cNvSpPr>
            <p:nvPr/>
          </p:nvSpPr>
          <p:spPr bwMode="gray">
            <a:xfrm>
              <a:off x="3080" y="1087"/>
              <a:ext cx="2442" cy="413"/>
            </a:xfrm>
            <a:custGeom>
              <a:avLst/>
              <a:gdLst>
                <a:gd name="T0" fmla="*/ 2021 w 1786"/>
                <a:gd name="T1" fmla="*/ 413 h 284"/>
                <a:gd name="T2" fmla="*/ 0 w 1786"/>
                <a:gd name="T3" fmla="*/ 413 h 284"/>
                <a:gd name="T4" fmla="*/ 610 w 1786"/>
                <a:gd name="T5" fmla="*/ 0 h 284"/>
                <a:gd name="T6" fmla="*/ 2442 w 1786"/>
                <a:gd name="T7" fmla="*/ 0 h 284"/>
                <a:gd name="T8" fmla="*/ 2021 w 1786"/>
                <a:gd name="T9" fmla="*/ 41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>
                  <a:solidFill>
                    <a:schemeClr val="bg1"/>
                  </a:solidFill>
                </a:rPr>
                <a:t>   </a:t>
              </a:r>
              <a:r>
                <a:rPr lang="ru-RU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Повышение качества </a:t>
              </a:r>
            </a:p>
            <a:p>
              <a:pPr algn="ctr"/>
              <a:r>
                <a:rPr lang="ru-RU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знаний</a:t>
              </a:r>
            </a:p>
          </p:txBody>
        </p:sp>
        <p:sp>
          <p:nvSpPr>
            <p:cNvPr id="11270" name="Freeform 47"/>
            <p:cNvSpPr>
              <a:spLocks/>
            </p:cNvSpPr>
            <p:nvPr/>
          </p:nvSpPr>
          <p:spPr bwMode="gray">
            <a:xfrm>
              <a:off x="4673" y="1712"/>
              <a:ext cx="420" cy="626"/>
            </a:xfrm>
            <a:custGeom>
              <a:avLst/>
              <a:gdLst>
                <a:gd name="T0" fmla="*/ 420 w 308"/>
                <a:gd name="T1" fmla="*/ 170 h 442"/>
                <a:gd name="T2" fmla="*/ 0 w 308"/>
                <a:gd name="T3" fmla="*/ 626 h 442"/>
                <a:gd name="T4" fmla="*/ 0 w 308"/>
                <a:gd name="T5" fmla="*/ 405 h 442"/>
                <a:gd name="T6" fmla="*/ 420 w 308"/>
                <a:gd name="T7" fmla="*/ 0 h 442"/>
                <a:gd name="T8" fmla="*/ 420 w 308"/>
                <a:gd name="T9" fmla="*/ 17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48"/>
            <p:cNvSpPr>
              <a:spLocks/>
            </p:cNvSpPr>
            <p:nvPr/>
          </p:nvSpPr>
          <p:spPr bwMode="gray">
            <a:xfrm>
              <a:off x="2372" y="1704"/>
              <a:ext cx="2763" cy="486"/>
            </a:xfrm>
            <a:custGeom>
              <a:avLst/>
              <a:gdLst>
                <a:gd name="T0" fmla="*/ 2205 w 1920"/>
                <a:gd name="T1" fmla="*/ 402 h 284"/>
                <a:gd name="T2" fmla="*/ 0 w 1920"/>
                <a:gd name="T3" fmla="*/ 402 h 284"/>
                <a:gd name="T4" fmla="*/ 610 w 1920"/>
                <a:gd name="T5" fmla="*/ 0 h 284"/>
                <a:gd name="T6" fmla="*/ 2626 w 1920"/>
                <a:gd name="T7" fmla="*/ 0 h 284"/>
                <a:gd name="T8" fmla="*/ 2205 w 1920"/>
                <a:gd name="T9" fmla="*/ 40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 smtClean="0"/>
                <a:t>Развитие разговорной речи, накопление словаря</a:t>
              </a:r>
              <a:endParaRPr lang="ru-RU" sz="1600" b="1" i="1" dirty="0"/>
            </a:p>
          </p:txBody>
        </p:sp>
        <p:sp>
          <p:nvSpPr>
            <p:cNvPr id="11272" name="Freeform 49"/>
            <p:cNvSpPr>
              <a:spLocks/>
            </p:cNvSpPr>
            <p:nvPr/>
          </p:nvSpPr>
          <p:spPr bwMode="gray">
            <a:xfrm>
              <a:off x="4248" y="2331"/>
              <a:ext cx="419" cy="629"/>
            </a:xfrm>
            <a:custGeom>
              <a:avLst/>
              <a:gdLst>
                <a:gd name="T0" fmla="*/ 419 w 306"/>
                <a:gd name="T1" fmla="*/ 173 h 444"/>
                <a:gd name="T2" fmla="*/ 0 w 306"/>
                <a:gd name="T3" fmla="*/ 629 h 444"/>
                <a:gd name="T4" fmla="*/ 0 w 306"/>
                <a:gd name="T5" fmla="*/ 405 h 444"/>
                <a:gd name="T6" fmla="*/ 419 w 306"/>
                <a:gd name="T7" fmla="*/ 0 h 444"/>
                <a:gd name="T8" fmla="*/ 419 w 306"/>
                <a:gd name="T9" fmla="*/ 17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50"/>
            <p:cNvSpPr>
              <a:spLocks/>
            </p:cNvSpPr>
            <p:nvPr/>
          </p:nvSpPr>
          <p:spPr bwMode="gray">
            <a:xfrm>
              <a:off x="3826" y="2906"/>
              <a:ext cx="422" cy="630"/>
            </a:xfrm>
            <a:custGeom>
              <a:avLst/>
              <a:gdLst>
                <a:gd name="T0" fmla="*/ 422 w 308"/>
                <a:gd name="T1" fmla="*/ 173 h 444"/>
                <a:gd name="T2" fmla="*/ 0 w 308"/>
                <a:gd name="T3" fmla="*/ 630 h 444"/>
                <a:gd name="T4" fmla="*/ 0 w 308"/>
                <a:gd name="T5" fmla="*/ 406 h 444"/>
                <a:gd name="T6" fmla="*/ 422 w 308"/>
                <a:gd name="T7" fmla="*/ 0 h 444"/>
                <a:gd name="T8" fmla="*/ 422 w 308"/>
                <a:gd name="T9" fmla="*/ 17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gray">
            <a:xfrm>
              <a:off x="1298" y="2912"/>
              <a:ext cx="2982" cy="402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+mn-lt"/>
                </a:rPr>
                <a:t>   </a:t>
              </a:r>
              <a:r>
                <a:rPr lang="ru-RU" sz="1600" b="1" i="1" dirty="0">
                  <a:cs typeface="Arial" pitchFamily="34" charset="0"/>
                </a:rPr>
                <a:t>Повышение интереса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>
                  <a:cs typeface="Arial" pitchFamily="34" charset="0"/>
                </a:rPr>
                <a:t> обучающихся к изучению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 smtClean="0">
                  <a:cs typeface="Arial" pitchFamily="34" charset="0"/>
                </a:rPr>
                <a:t>географии</a:t>
              </a:r>
              <a:endParaRPr lang="ru-RU" sz="1600" b="1" i="1" dirty="0">
                <a:cs typeface="Arial" pitchFamily="34" charset="0"/>
              </a:endParaRPr>
            </a:p>
          </p:txBody>
        </p:sp>
        <p:sp>
          <p:nvSpPr>
            <p:cNvPr id="11275" name="Line 52"/>
            <p:cNvSpPr>
              <a:spLocks noChangeShapeType="1"/>
            </p:cNvSpPr>
            <p:nvPr/>
          </p:nvSpPr>
          <p:spPr bwMode="auto">
            <a:xfrm flipH="1">
              <a:off x="399" y="3533"/>
              <a:ext cx="8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Line 53"/>
            <p:cNvSpPr>
              <a:spLocks noChangeShapeType="1"/>
            </p:cNvSpPr>
            <p:nvPr/>
          </p:nvSpPr>
          <p:spPr bwMode="auto">
            <a:xfrm flipH="1">
              <a:off x="399" y="2946"/>
              <a:ext cx="147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Line 54"/>
            <p:cNvSpPr>
              <a:spLocks noChangeShapeType="1"/>
            </p:cNvSpPr>
            <p:nvPr/>
          </p:nvSpPr>
          <p:spPr bwMode="auto">
            <a:xfrm flipH="1">
              <a:off x="399" y="2334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Line 55"/>
            <p:cNvSpPr>
              <a:spLocks noChangeShapeType="1"/>
            </p:cNvSpPr>
            <p:nvPr/>
          </p:nvSpPr>
          <p:spPr bwMode="auto">
            <a:xfrm flipH="1">
              <a:off x="399" y="1718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Line 56"/>
            <p:cNvSpPr>
              <a:spLocks noChangeShapeType="1"/>
            </p:cNvSpPr>
            <p:nvPr/>
          </p:nvSpPr>
          <p:spPr bwMode="auto">
            <a:xfrm flipH="1">
              <a:off x="399" y="1091"/>
              <a:ext cx="32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Line 57"/>
            <p:cNvSpPr>
              <a:spLocks noChangeShapeType="1"/>
            </p:cNvSpPr>
            <p:nvPr/>
          </p:nvSpPr>
          <p:spPr bwMode="auto">
            <a:xfrm>
              <a:off x="531" y="1087"/>
              <a:ext cx="0" cy="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Line 58"/>
            <p:cNvSpPr>
              <a:spLocks noChangeShapeType="1"/>
            </p:cNvSpPr>
            <p:nvPr/>
          </p:nvSpPr>
          <p:spPr bwMode="auto">
            <a:xfrm>
              <a:off x="531" y="1736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Line 59"/>
            <p:cNvSpPr>
              <a:spLocks noChangeShapeType="1"/>
            </p:cNvSpPr>
            <p:nvPr/>
          </p:nvSpPr>
          <p:spPr bwMode="auto">
            <a:xfrm>
              <a:off x="531" y="2343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Line 60"/>
            <p:cNvSpPr>
              <a:spLocks noChangeShapeType="1"/>
            </p:cNvSpPr>
            <p:nvPr/>
          </p:nvSpPr>
          <p:spPr bwMode="auto">
            <a:xfrm>
              <a:off x="530" y="2927"/>
              <a:ext cx="0" cy="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Freeform 61"/>
            <p:cNvSpPr>
              <a:spLocks/>
            </p:cNvSpPr>
            <p:nvPr/>
          </p:nvSpPr>
          <p:spPr bwMode="gray">
            <a:xfrm rot="275123">
              <a:off x="1599" y="1135"/>
              <a:ext cx="1343" cy="2026"/>
            </a:xfrm>
            <a:custGeom>
              <a:avLst/>
              <a:gdLst>
                <a:gd name="T0" fmla="*/ 9 w 1824"/>
                <a:gd name="T1" fmla="*/ 1885 h 2648"/>
                <a:gd name="T2" fmla="*/ 41 w 1824"/>
                <a:gd name="T3" fmla="*/ 1622 h 2648"/>
                <a:gd name="T4" fmla="*/ 91 w 1824"/>
                <a:gd name="T5" fmla="*/ 1383 h 2648"/>
                <a:gd name="T6" fmla="*/ 156 w 1824"/>
                <a:gd name="T7" fmla="*/ 1166 h 2648"/>
                <a:gd name="T8" fmla="*/ 233 w 1824"/>
                <a:gd name="T9" fmla="*/ 972 h 2648"/>
                <a:gd name="T10" fmla="*/ 317 w 1824"/>
                <a:gd name="T11" fmla="*/ 799 h 2648"/>
                <a:gd name="T12" fmla="*/ 405 w 1824"/>
                <a:gd name="T13" fmla="*/ 647 h 2648"/>
                <a:gd name="T14" fmla="*/ 495 w 1824"/>
                <a:gd name="T15" fmla="*/ 516 h 2648"/>
                <a:gd name="T16" fmla="*/ 583 w 1824"/>
                <a:gd name="T17" fmla="*/ 404 h 2648"/>
                <a:gd name="T18" fmla="*/ 667 w 1824"/>
                <a:gd name="T19" fmla="*/ 312 h 2648"/>
                <a:gd name="T20" fmla="*/ 744 w 1824"/>
                <a:gd name="T21" fmla="*/ 237 h 2648"/>
                <a:gd name="T22" fmla="*/ 807 w 1824"/>
                <a:gd name="T23" fmla="*/ 181 h 2648"/>
                <a:gd name="T24" fmla="*/ 857 w 1824"/>
                <a:gd name="T25" fmla="*/ 141 h 2648"/>
                <a:gd name="T26" fmla="*/ 889 w 1824"/>
                <a:gd name="T27" fmla="*/ 118 h 2648"/>
                <a:gd name="T28" fmla="*/ 901 w 1824"/>
                <a:gd name="T29" fmla="*/ 110 h 2648"/>
                <a:gd name="T30" fmla="*/ 1272 w 1824"/>
                <a:gd name="T31" fmla="*/ 43 h 2648"/>
                <a:gd name="T32" fmla="*/ 1155 w 1824"/>
                <a:gd name="T33" fmla="*/ 251 h 2648"/>
                <a:gd name="T34" fmla="*/ 1144 w 1824"/>
                <a:gd name="T35" fmla="*/ 254 h 2648"/>
                <a:gd name="T36" fmla="*/ 1115 w 1824"/>
                <a:gd name="T37" fmla="*/ 265 h 2648"/>
                <a:gd name="T38" fmla="*/ 1069 w 1824"/>
                <a:gd name="T39" fmla="*/ 283 h 2648"/>
                <a:gd name="T40" fmla="*/ 1009 w 1824"/>
                <a:gd name="T41" fmla="*/ 314 h 2648"/>
                <a:gd name="T42" fmla="*/ 935 w 1824"/>
                <a:gd name="T43" fmla="*/ 357 h 2648"/>
                <a:gd name="T44" fmla="*/ 853 w 1824"/>
                <a:gd name="T45" fmla="*/ 413 h 2648"/>
                <a:gd name="T46" fmla="*/ 761 w 1824"/>
                <a:gd name="T47" fmla="*/ 487 h 2648"/>
                <a:gd name="T48" fmla="*/ 666 w 1824"/>
                <a:gd name="T49" fmla="*/ 578 h 2648"/>
                <a:gd name="T50" fmla="*/ 567 w 1824"/>
                <a:gd name="T51" fmla="*/ 689 h 2648"/>
                <a:gd name="T52" fmla="*/ 465 w 1824"/>
                <a:gd name="T53" fmla="*/ 823 h 2648"/>
                <a:gd name="T54" fmla="*/ 367 w 1824"/>
                <a:gd name="T55" fmla="*/ 979 h 2648"/>
                <a:gd name="T56" fmla="*/ 272 w 1824"/>
                <a:gd name="T57" fmla="*/ 1161 h 2648"/>
                <a:gd name="T58" fmla="*/ 183 w 1824"/>
                <a:gd name="T59" fmla="*/ 1371 h 2648"/>
                <a:gd name="T60" fmla="*/ 102 w 1824"/>
                <a:gd name="T61" fmla="*/ 1610 h 2648"/>
                <a:gd name="T62" fmla="*/ 31 w 1824"/>
                <a:gd name="T63" fmla="*/ 1879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Rectangle 62"/>
            <p:cNvSpPr>
              <a:spLocks noChangeArrowheads="1"/>
            </p:cNvSpPr>
            <p:nvPr/>
          </p:nvSpPr>
          <p:spPr bwMode="gray">
            <a:xfrm>
              <a:off x="3084" y="1490"/>
              <a:ext cx="2022" cy="226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286" name="Rectangle 63"/>
            <p:cNvSpPr>
              <a:spLocks noChangeArrowheads="1"/>
            </p:cNvSpPr>
            <p:nvPr/>
          </p:nvSpPr>
          <p:spPr bwMode="gray">
            <a:xfrm>
              <a:off x="2473" y="2114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287" name="Freeform 64"/>
            <p:cNvSpPr>
              <a:spLocks/>
            </p:cNvSpPr>
            <p:nvPr/>
          </p:nvSpPr>
          <p:spPr bwMode="gray">
            <a:xfrm>
              <a:off x="1870" y="2331"/>
              <a:ext cx="2802" cy="406"/>
            </a:xfrm>
            <a:custGeom>
              <a:avLst/>
              <a:gdLst>
                <a:gd name="T0" fmla="*/ 2383 w 2048"/>
                <a:gd name="T1" fmla="*/ 406 h 286"/>
                <a:gd name="T2" fmla="*/ 0 w 2048"/>
                <a:gd name="T3" fmla="*/ 406 h 286"/>
                <a:gd name="T4" fmla="*/ 610 w 2048"/>
                <a:gd name="T5" fmla="*/ 0 h 286"/>
                <a:gd name="T6" fmla="*/ 2802 w 2048"/>
                <a:gd name="T7" fmla="*/ 0 h 286"/>
                <a:gd name="T8" fmla="*/ 2383 w 2048"/>
                <a:gd name="T9" fmla="*/ 40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 dirty="0"/>
                <a:t>Отсутствие </a:t>
              </a:r>
            </a:p>
            <a:p>
              <a:pPr algn="ctr"/>
              <a:r>
                <a:rPr lang="ru-RU" sz="1600" b="1" i="1" dirty="0"/>
                <a:t>неуспевающих по предмету</a:t>
              </a:r>
            </a:p>
          </p:txBody>
        </p:sp>
        <p:sp>
          <p:nvSpPr>
            <p:cNvPr id="11288" name="Rectangle 65"/>
            <p:cNvSpPr>
              <a:spLocks noChangeArrowheads="1"/>
            </p:cNvSpPr>
            <p:nvPr/>
          </p:nvSpPr>
          <p:spPr bwMode="gray">
            <a:xfrm>
              <a:off x="1872" y="2736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289" name="Rectangle 66"/>
            <p:cNvSpPr>
              <a:spLocks noChangeArrowheads="1"/>
            </p:cNvSpPr>
            <p:nvPr/>
          </p:nvSpPr>
          <p:spPr bwMode="gray">
            <a:xfrm>
              <a:off x="1265" y="3314"/>
              <a:ext cx="2571" cy="252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ПОДГОТОВИТЕЛЬНЫЙ ЭТАП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1. Изучить методическую и  психолого-педагогическую литературу по данной теме.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</a:rPr>
              <a:t> 2. Изучение передового опыта в печатных изданиях и Интернет ресурсах по теме проекта.</a:t>
            </a:r>
            <a:endParaRPr lang="ru-RU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ru-RU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3. 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Инструментарий для реализации проекта: наглядные пособия, карточки, географические карты, контурные карты, схемы, таблицы с географическими названиями, объемные пособия и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др</a:t>
            </a:r>
            <a:endParaRPr lang="ru-RU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Основной этап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На  уроках географии применяю различные дидактические приемы, специальные упражнения, игры, занятия на развитие речи и коррекцию мыслительных операций, слухового и зрительного восприятия, внимания. Применение разнообразных видов деятельности на уроках  способствуют коррекции эмоционально – волевой сферы учащихся с нарушениями слуха и речи, моторики, пространственной ориентировки, активизации познавательной деятельности, расширению кругозора, словаря.</a:t>
            </a:r>
            <a:endParaRPr lang="ru-RU" sz="2800" b="1" i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214678" y="214290"/>
            <a:ext cx="567780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Чт</a:t>
            </a:r>
            <a:r>
              <a:rPr lang="ru-RU" sz="2800" b="1" i="1" dirty="0" smtClean="0">
                <a:latin typeface="Calibri" pitchFamily="34" charset="0"/>
                <a:cs typeface="Times New Roman" pitchFamily="18" charset="0"/>
              </a:rPr>
              <a:t>обы учащиеся хорошо усваивали географические знания, умения и навыки надо для них создать условия работы на уроке (наглядные пособия, карточки, географические карты, контурные карты, схемы, таблицы с географическими названиями, объемные пособия и др.),  подобрать такие методы и приемы, которые способствуют преодолению возникающих трудностей в развитии речи на уроках географии.</a:t>
            </a:r>
            <a:endParaRPr lang="ru-RU" sz="2800" b="1" i="1" dirty="0" smtClean="0"/>
          </a:p>
          <a:p>
            <a:pPr eaLnBrk="0" hangingPunct="0"/>
            <a:endParaRPr lang="ru-RU" sz="2400" b="1" i="1" dirty="0"/>
          </a:p>
        </p:txBody>
      </p:sp>
      <p:pic>
        <p:nvPicPr>
          <p:cNvPr id="2050" name="Picture 2" descr="C:\Users\Helena\Desktop\countr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92895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286000" y="692150"/>
            <a:ext cx="64627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/>
              <a:t>Примерами </a:t>
            </a:r>
            <a:r>
              <a:rPr lang="ru-RU" sz="2800" b="1" i="1" dirty="0" smtClean="0"/>
              <a:t> работ, развивающими общение и речь </a:t>
            </a:r>
            <a:r>
              <a:rPr lang="ru-RU" sz="2800" b="1" i="1" dirty="0"/>
              <a:t>являются: работы с календарями природы, с условными знаками и цветами, измерение расстояний и вычисления по масштабу на планах и картах, работы по ориентированию на местности, работы с географическими и контурными картами, с таблицами, схемами</a:t>
            </a:r>
          </a:p>
        </p:txBody>
      </p:sp>
      <p:pic>
        <p:nvPicPr>
          <p:cNvPr id="1027" name="Picture 3" descr="C:\Users\Helena\Desktop\0003-002-Igrovye-tekhnolog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3116"/>
            <a:ext cx="1857388" cy="293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proekt Varzaeva T.V. (2)</Template>
  <TotalTime>1457</TotalTime>
  <Words>1422</Words>
  <Application>Microsoft Office PowerPoint</Application>
  <PresentationFormat>Экран (4:3)</PresentationFormat>
  <Paragraphs>255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9</vt:lpstr>
      <vt:lpstr>Развитие              речи         на        уроках  географии</vt:lpstr>
      <vt:lpstr>Актуальность проекта</vt:lpstr>
      <vt:lpstr>Цель проекта</vt:lpstr>
      <vt:lpstr>Задачи:</vt:lpstr>
      <vt:lpstr>Ожидаемые результаты:</vt:lpstr>
      <vt:lpstr>ПОДГОТОВИТЕЛЬНЫЙ ЭТАП</vt:lpstr>
      <vt:lpstr>Основной этап</vt:lpstr>
      <vt:lpstr>Слайд 8</vt:lpstr>
      <vt:lpstr>Слайд 9</vt:lpstr>
      <vt:lpstr>Фонетическая зарядка</vt:lpstr>
      <vt:lpstr>Словарь.  Словарная работа . </vt:lpstr>
      <vt:lpstr>Слайд 12</vt:lpstr>
      <vt:lpstr>Работа по плану  </vt:lpstr>
      <vt:lpstr>Работа с текстом </vt:lpstr>
      <vt:lpstr>Вставь в текст пропущенные слова</vt:lpstr>
      <vt:lpstr>Использую статью учебника, дополни предложения</vt:lpstr>
      <vt:lpstr>Слайд 17</vt:lpstr>
      <vt:lpstr>Слайд 18</vt:lpstr>
      <vt:lpstr>Слайд 19</vt:lpstr>
      <vt:lpstr>Загадки: </vt:lpstr>
      <vt:lpstr>Составь из букв на кубиках названия государства и его столицу.</vt:lpstr>
      <vt:lpstr>Ребусы </vt:lpstr>
      <vt:lpstr>Прочитай по указанному плану. Запиши предложение.</vt:lpstr>
      <vt:lpstr>Кроссворды </vt:lpstr>
      <vt:lpstr>Слайд 25</vt:lpstr>
      <vt:lpstr>Слайд 26</vt:lpstr>
      <vt:lpstr>Слайд 27</vt:lpstr>
      <vt:lpstr>Стихотворения </vt:lpstr>
      <vt:lpstr>Слайд 29</vt:lpstr>
      <vt:lpstr>Формы и методы обучения:</vt:lpstr>
      <vt:lpstr>Слайд 31</vt:lpstr>
      <vt:lpstr> </vt:lpstr>
      <vt:lpstr>ФОТОГАЛЕРЕЯ</vt:lpstr>
      <vt:lpstr>ФОТОГАЛЕРЕЯ</vt:lpstr>
      <vt:lpstr>Источники информации</vt:lpstr>
      <vt:lpstr>Слайд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на уроках географии</dc:title>
  <dc:subject>Шаблоны презентаций</dc:subject>
  <dc:creator>Zver</dc:creator>
  <cp:keywords>http:/aida.ucoz.ru</cp:keywords>
  <dc:description>http://aida.ucoz.ru</dc:description>
  <cp:lastModifiedBy>Helena</cp:lastModifiedBy>
  <cp:revision>132</cp:revision>
  <dcterms:created xsi:type="dcterms:W3CDTF">2013-02-25T11:05:50Z</dcterms:created>
  <dcterms:modified xsi:type="dcterms:W3CDTF">2014-12-12T19:29:10Z</dcterms:modified>
</cp:coreProperties>
</file>