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8" r:id="rId3"/>
    <p:sldId id="299" r:id="rId4"/>
    <p:sldId id="30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5" r:id="rId14"/>
    <p:sldId id="296" r:id="rId15"/>
    <p:sldId id="258" r:id="rId16"/>
    <p:sldId id="266" r:id="rId17"/>
    <p:sldId id="267" r:id="rId18"/>
    <p:sldId id="268" r:id="rId19"/>
    <p:sldId id="279" r:id="rId20"/>
    <p:sldId id="277" r:id="rId21"/>
    <p:sldId id="280" r:id="rId22"/>
    <p:sldId id="281" r:id="rId23"/>
    <p:sldId id="269" r:id="rId24"/>
    <p:sldId id="297" r:id="rId25"/>
    <p:sldId id="276" r:id="rId26"/>
    <p:sldId id="278" r:id="rId27"/>
    <p:sldId id="257" r:id="rId28"/>
    <p:sldId id="284" r:id="rId29"/>
    <p:sldId id="287" r:id="rId30"/>
    <p:sldId id="286" r:id="rId31"/>
    <p:sldId id="283" r:id="rId32"/>
    <p:sldId id="282" r:id="rId33"/>
    <p:sldId id="285" r:id="rId34"/>
    <p:sldId id="271" r:id="rId35"/>
    <p:sldId id="272" r:id="rId36"/>
    <p:sldId id="273" r:id="rId37"/>
    <p:sldId id="274" r:id="rId38"/>
    <p:sldId id="288" r:id="rId39"/>
    <p:sldId id="289" r:id="rId40"/>
    <p:sldId id="290" r:id="rId41"/>
    <p:sldId id="291" r:id="rId42"/>
    <p:sldId id="293" r:id="rId43"/>
    <p:sldId id="295" r:id="rId44"/>
    <p:sldId id="294" r:id="rId45"/>
    <p:sldId id="292" r:id="rId4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17EDD-5684-42C7-AE4F-BA48E578B89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B3D9-BF1A-496C-9CE2-4F759F058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B3D9-BF1A-496C-9CE2-4F759F058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4723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Виктор Некрасов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«В окопах Сталинграда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Яковлева Татьяна Алексеевна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Учитель русского языка и литературы 1 категории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МКОУ СОШ №4 города Миньяра Челябинской области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Сталинградская битва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24012"/>
            <a:ext cx="5715000" cy="4371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Однако замысел врага - овладеть сходу Сталинградом - потерпел крах.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133600"/>
            <a:ext cx="5715000" cy="4314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 середине августа Сталинградскому и Юго-Восточному фронтам противостояли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6-я пехотная и 4-я танковая армии вермахта, а также 8-я итальянская армия. Всего 39 дивизий.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4648200" cy="28956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34000" y="1600200"/>
            <a:ext cx="3432048" cy="4724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23 августа 1942 г. немецкие самолёты подвергли варварской бомбардировке Сталинград.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 день противник совершил более 2000 </a:t>
            </a:r>
            <a:r>
              <a:rPr lang="ru-RU" sz="2400" b="1" dirty="0" err="1" smtClean="0">
                <a:solidFill>
                  <a:srgbClr val="002060"/>
                </a:solidFill>
              </a:rPr>
              <a:t>самолёто-вылетов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Несмотря на противодействие советской авиации и зенитной артиллерии, сумевших сбить 120 фашистских самолётов, город был превращён в руины. Погибло </a:t>
            </a:r>
            <a:r>
              <a:rPr lang="ru-RU" sz="3200" b="1" dirty="0" smtClean="0">
                <a:solidFill>
                  <a:srgbClr val="FF0000"/>
                </a:solidFill>
              </a:rPr>
              <a:t>свыше 40 тысяч </a:t>
            </a:r>
            <a:r>
              <a:rPr lang="ru-RU" sz="3200" b="1" dirty="0" smtClean="0">
                <a:solidFill>
                  <a:srgbClr val="002060"/>
                </a:solidFill>
              </a:rPr>
              <a:t>мирных жителей.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talingrad_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3200400"/>
            <a:ext cx="4059238" cy="3037663"/>
          </a:xfrm>
        </p:spPr>
      </p:pic>
      <p:pic>
        <p:nvPicPr>
          <p:cNvPr id="6" name="Содержимое 5" descr="stalingrad_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276600"/>
            <a:ext cx="4059238" cy="299030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u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1000" y="990600"/>
            <a:ext cx="5715000" cy="42767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48400" y="1600200"/>
            <a:ext cx="2517648" cy="373380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Горели не только здания: горели земля и Волга, поскольку были разрушены резервуары с нефтью.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133600"/>
            <a:ext cx="5715000" cy="43529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23 августа 1942 года </a:t>
            </a:r>
            <a:r>
              <a:rPr lang="ru-RU" sz="3200" dirty="0" smtClean="0">
                <a:solidFill>
                  <a:srgbClr val="C00000"/>
                </a:solidFill>
              </a:rPr>
              <a:t>– самая скорбная дата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в истории Сталинграда.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133600"/>
            <a:ext cx="5715000" cy="4286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Непосредственную оборону Сталинграда выполняли две армии – 62-я и 64-я.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Они приняли на себя основной удар.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57150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24600" y="1600200"/>
            <a:ext cx="2441448" cy="4343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15 сентября 1942 г. Немецкие войска начали штурм города, но основную задачу – захват всего берега Волги в районе Сталинграда – не выполнили.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5715000" cy="429577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1600200"/>
            <a:ext cx="2593848" cy="4572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Бои не прекращались даже в ночное время. К середине ноября немецкие войска утрачивают инициативу и окончательно переходят  к обороне.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19 ноября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началось контрнаступление советских войск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в районе Сталинграда.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talingrad_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95600"/>
            <a:ext cx="4059238" cy="3017367"/>
          </a:xfrm>
        </p:spPr>
      </p:pic>
      <p:pic>
        <p:nvPicPr>
          <p:cNvPr id="6" name="Содержимое 5" descr="stalingrad_2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981200"/>
            <a:ext cx="3406291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	Сталинградская битва – одно из самых тяжёлых кровопролитных сражений за всю историю второй мировой войны.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4059238" cy="3030898"/>
          </a:xfrm>
        </p:spPr>
      </p:pic>
      <p:pic>
        <p:nvPicPr>
          <p:cNvPr id="6" name="Содержимое 5" descr="stalingrad_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3276600"/>
            <a:ext cx="4059238" cy="305119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3429000" cy="4572000"/>
          </a:xfrm>
        </p:spPr>
      </p:pic>
      <p:pic>
        <p:nvPicPr>
          <p:cNvPr id="6" name="Содержимое 5" descr="stalingrad_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2369" y="1524000"/>
            <a:ext cx="339090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4059238" cy="2976775"/>
          </a:xfrm>
        </p:spPr>
      </p:pic>
      <p:pic>
        <p:nvPicPr>
          <p:cNvPr id="6" name="Содержимое 5" descr="stalingrad_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3429000"/>
            <a:ext cx="4059238" cy="29767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143001"/>
            <a:ext cx="5105400" cy="33528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38800" y="1600200"/>
            <a:ext cx="3352800" cy="434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ноября </a:t>
            </a:r>
            <a:r>
              <a:rPr lang="ru-RU" sz="2400" b="1" dirty="0" smtClean="0">
                <a:solidFill>
                  <a:srgbClr val="002060"/>
                </a:solidFill>
              </a:rPr>
              <a:t>группировка противника  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(330 тыс. человек)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 многочисленной техникой попала в окружение.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1828800"/>
            <a:ext cx="5715000" cy="39243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838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Защита Сталинграда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Защита Сталинграда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talingrad_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75736"/>
            <a:ext cx="4059238" cy="2868528"/>
          </a:xfrm>
        </p:spPr>
      </p:pic>
      <p:pic>
        <p:nvPicPr>
          <p:cNvPr id="6" name="Содержимое 5" descr="stalingrad_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04699"/>
            <a:ext cx="4059238" cy="301060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В начале января началась операция по ликвидации окружённой группировки.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talingrad_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7079" y="1524000"/>
            <a:ext cx="3459480" cy="4572000"/>
          </a:xfrm>
        </p:spPr>
      </p:pic>
      <p:pic>
        <p:nvPicPr>
          <p:cNvPr id="6" name="Содержимое 5" descr="stalingrad_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08082"/>
            <a:ext cx="4059238" cy="300383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19287"/>
            <a:ext cx="5715000" cy="3781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Надпись на стене: </a:t>
            </a:r>
            <a:r>
              <a:rPr lang="ru-RU" b="1" i="1" dirty="0" smtClean="0">
                <a:solidFill>
                  <a:srgbClr val="C00000"/>
                </a:solidFill>
              </a:rPr>
              <a:t>« Мы возродим тебя, родной Сталинград!»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5791200" cy="3810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24600" y="1600200"/>
            <a:ext cx="2667000" cy="37338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2 февраля 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1943 года 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в 16 часов </a:t>
            </a:r>
            <a:r>
              <a:rPr lang="ru-RU" sz="2400" b="1" dirty="0" smtClean="0">
                <a:solidFill>
                  <a:srgbClr val="C00000"/>
                </a:solidFill>
              </a:rPr>
              <a:t>закончилась Сталинградская битва.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4314825" cy="5715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29200" y="1600200"/>
            <a:ext cx="3736848" cy="4495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Были и минуты затишья между боями: покурить, обсушиться, привести в порядок форму, пообедать, написать письмо домой, просто поговорить с товарищами.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077200" cy="38862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Его оборонный потенциал</a:t>
            </a:r>
          </a:p>
          <a:p>
            <a:pPr marL="514350" indent="-514350" algn="l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Географическое положение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6763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Стратегическое значение Сталинграда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457200"/>
            <a:ext cx="4267200" cy="5715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943600" y="1600200"/>
            <a:ext cx="2822448" cy="3733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Обобщался боевой опыт.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1219200"/>
            <a:ext cx="5715000" cy="43053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4403"/>
            <a:ext cx="4059238" cy="3051194"/>
          </a:xfrm>
        </p:spPr>
      </p:pic>
      <p:pic>
        <p:nvPicPr>
          <p:cNvPr id="6" name="Содержимое 5" descr="stalingrad_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77637"/>
            <a:ext cx="4059238" cy="30647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2200" y="533400"/>
            <a:ext cx="4286250" cy="5715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3900" y="1190625"/>
            <a:ext cx="5715000" cy="424815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Тяжёлые будни войны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3900" y="1271587"/>
            <a:ext cx="5715000" cy="40862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Тяжёлые будни войны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371601"/>
            <a:ext cx="5715000" cy="35814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48400" y="533400"/>
            <a:ext cx="2517648" cy="56388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Военные действия уничтожили почти весь жилой фонд города – </a:t>
            </a:r>
            <a:r>
              <a:rPr lang="ru-RU" sz="1800" b="1" dirty="0" smtClean="0">
                <a:solidFill>
                  <a:srgbClr val="C00000"/>
                </a:solidFill>
              </a:rPr>
              <a:t>около 42 тыс. зданий</a:t>
            </a:r>
            <a:r>
              <a:rPr lang="ru-RU" sz="1800" b="1" dirty="0" smtClean="0">
                <a:solidFill>
                  <a:srgbClr val="002060"/>
                </a:solidFill>
              </a:rPr>
              <a:t>. Многие иностранные государственные деятели и журналисты, посетившие Сталинград, искренне полагали, что он не подлежит восстановлению.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5715000" cy="41624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0" y="609600"/>
            <a:ext cx="2670048" cy="5486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Город был практически пуст. </a:t>
            </a:r>
            <a:r>
              <a:rPr lang="ru-RU" sz="2000" b="1" dirty="0" smtClean="0">
                <a:solidFill>
                  <a:srgbClr val="002060"/>
                </a:solidFill>
              </a:rPr>
              <a:t>В шести городских районах, в которых до войны проживало около полумиллиона человек, </a:t>
            </a:r>
            <a:r>
              <a:rPr lang="ru-RU" sz="2000" b="1" dirty="0" smtClean="0">
                <a:solidFill>
                  <a:srgbClr val="C00000"/>
                </a:solidFill>
              </a:rPr>
              <a:t>на 2 февраля 1943 года </a:t>
            </a:r>
            <a:r>
              <a:rPr lang="ru-RU" sz="2000" b="1" dirty="0" smtClean="0">
                <a:solidFill>
                  <a:srgbClr val="002060"/>
                </a:solidFill>
              </a:rPr>
              <a:t>насчитывалось </a:t>
            </a:r>
            <a:r>
              <a:rPr lang="ru-RU" sz="2000" b="1" dirty="0" smtClean="0">
                <a:solidFill>
                  <a:srgbClr val="C00000"/>
                </a:solidFill>
              </a:rPr>
              <a:t>1500 человек.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3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3900" y="1200150"/>
            <a:ext cx="5715000" cy="42291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Жизнь  в городе едва теплилась.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3900" y="1162050"/>
            <a:ext cx="5715000" cy="43053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77000" y="1600200"/>
            <a:ext cx="2289048" cy="3733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Люди жили в подвалах, блиндажах, землянках, в развалинах домов.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	В городе работал знаменитый в 30-е годы тракторный завод, который давал стране  50%  тракторов. В 1940 году на его базе начинается производство танков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Т-34.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	Важное оборонное значение имела  и продукция заводов «Красный Октябрь», «Баррикады», «Судоверфь» и др.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5715000" cy="431482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381000"/>
            <a:ext cx="2819400" cy="6019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Территория города была напичкана минами, снарядами, неразорвавшимися авиабомбами. За 2,5 года после завершения битвы сапёрами обезврежено свыше </a:t>
            </a:r>
            <a:r>
              <a:rPr lang="ru-RU" sz="2000" b="1" dirty="0" smtClean="0">
                <a:solidFill>
                  <a:srgbClr val="C00000"/>
                </a:solidFill>
              </a:rPr>
              <a:t>300 тыс. бомб.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Эти последствия и в настоящее время напоминают о себе.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5715000" cy="43053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381000"/>
            <a:ext cx="2593848" cy="6096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После завершения битвы население Сталинграда стало быстро увеличиваться за счёт горожан, возвратившихся к родным пепелищам, и отрядов строителей -добровольцев.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5715000" cy="43053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990600"/>
            <a:ext cx="2593848" cy="434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марте 1943 г. В Сталинграде проживало 5,5 тыс. человек, в июне – 150 тыс., в сентябре – 210 тыс. человек.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5715000" cy="405765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48400" y="533400"/>
            <a:ext cx="2517648" cy="5791200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Горожанам пришлось столкнуться с огромными трудностями. Отсутствовало не только жильё, но и пища, одежда, обувь, топливо. Были разрушены все коммуникации, больницы, поликлиники. За водой приходилось ходить на Волгу.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5715000" cy="432435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2200" y="685800"/>
            <a:ext cx="2667000" cy="4572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Но люди не впали в отчаяние, так как обрели главное – </a:t>
            </a:r>
            <a:r>
              <a:rPr lang="ru-RU" sz="3200" b="1" u="sng" dirty="0" smtClean="0">
                <a:solidFill>
                  <a:srgbClr val="C00000"/>
                </a:solidFill>
              </a:rPr>
              <a:t>право на жизнь.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lingrad_4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143000"/>
            <a:ext cx="5715000" cy="4295775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48400" y="1600200"/>
            <a:ext cx="2517648" cy="4343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Я знаю – город будет!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Я знаю – саду </a:t>
            </a:r>
            <a:r>
              <a:rPr lang="ru-RU" sz="2000" b="1" dirty="0" err="1" smtClean="0">
                <a:solidFill>
                  <a:srgbClr val="FFFF00"/>
                </a:solidFill>
              </a:rPr>
              <a:t>цвесть</a:t>
            </a:r>
            <a:r>
              <a:rPr lang="ru-RU" sz="2000" b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Когда такие люди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В стране советской есть!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В.В.Маяковский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685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Аэросъёмка города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5715000" cy="4324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Сталинград  являлся и крупным транспортным узлом с магистралями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Среднюю Азию и на Урал.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52600"/>
            <a:ext cx="5715000" cy="4114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 Волге велась транспортировка </a:t>
            </a:r>
            <a:r>
              <a:rPr lang="ru-RU" sz="3200" b="1" dirty="0" err="1" smtClean="0">
                <a:solidFill>
                  <a:srgbClr val="002060"/>
                </a:solidFill>
              </a:rPr>
              <a:t>бакинской</a:t>
            </a:r>
            <a:r>
              <a:rPr lang="ru-RU" sz="3200" b="1" dirty="0" smtClean="0">
                <a:solidFill>
                  <a:srgbClr val="002060"/>
                </a:solidFill>
              </a:rPr>
              <a:t> нефти в центр страны.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286000"/>
            <a:ext cx="5715000" cy="42767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17 июля 1942г. части 6-й немецкой армии вступили в бой с частями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62-й и 64-й армий.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Историческая битва началась.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209800"/>
            <a:ext cx="5715000" cy="4343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На стороне вермахта было преимущество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авиации, танках, автотранспорте и общей численности войск. Советская сторона несла тяжёлые потери.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_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133600"/>
            <a:ext cx="5715000" cy="4238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период с 5 по 10 августа противник добивается серьёзного  успеха. Он прорывает оборону советских войск и выходит на ближайшие подступы к Сталинграду.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</TotalTime>
  <Words>584</Words>
  <PresentationFormat>Экран (4:3)</PresentationFormat>
  <Paragraphs>59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Бумажная</vt:lpstr>
      <vt:lpstr>Сталинградская битва</vt:lpstr>
      <vt:lpstr> Сталинградская битва – одно из самых тяжёлых кровопролитных сражений за всю историю второй мировой войны.</vt:lpstr>
      <vt:lpstr>Стратегическое значение Сталинграда</vt:lpstr>
      <vt:lpstr> В городе работал знаменитый в 30-е годы тракторный завод, который давал стране  50%  тракторов. В 1940 году на его базе начинается производство танков  Т-34.  Важное оборонное значение имела  и продукция заводов «Красный Октябрь», «Баррикады», «Судоверфь» и др. </vt:lpstr>
      <vt:lpstr>Сталинград  являлся и крупным транспортным узлом с магистралями  в Среднюю Азию и на Урал.</vt:lpstr>
      <vt:lpstr>По Волге велась транспортировка бакинской нефти в центр страны.</vt:lpstr>
      <vt:lpstr>17 июля 1942г. части 6-й немецкой армии вступили в бой с частями  62-й и 64-й армий. Историческая битва началась.</vt:lpstr>
      <vt:lpstr>На стороне вермахта было преимущество  в авиации, танках, автотранспорте и общей численности войск. Советская сторона несла тяжёлые потери.</vt:lpstr>
      <vt:lpstr>В период с 5 по 10 августа противник добивается серьёзного  успеха. Он прорывает оборону советских войск и выходит на ближайшие подступы к Сталинграду.</vt:lpstr>
      <vt:lpstr>Однако замысел врага - овладеть сходу Сталинградом - потерпел крах.</vt:lpstr>
      <vt:lpstr>К середине августа Сталинградскому и Юго-Восточному фронтам противостояли  6-я пехотная и 4-я танковая армии вермахта, а также 8-я итальянская армия. Всего 39 дивизий.</vt:lpstr>
      <vt:lpstr>Слайд 12</vt:lpstr>
      <vt:lpstr>Несмотря на противодействие советской авиации и зенитной артиллерии, сумевших сбить 120 фашистских самолётов, город был превращён в руины. Погибло свыше 40 тысяч мирных жителей.</vt:lpstr>
      <vt:lpstr>Слайд 14</vt:lpstr>
      <vt:lpstr>23 августа 1942 года – самая скорбная дата  в истории Сталинграда.</vt:lpstr>
      <vt:lpstr>Непосредственную оборону Сталинграда выполняли две армии – 62-я и 64-я.  Они приняли на себя основной удар.</vt:lpstr>
      <vt:lpstr>Слайд 17</vt:lpstr>
      <vt:lpstr>Слайд 18</vt:lpstr>
      <vt:lpstr>19 ноября  началось контрнаступление советских войск  в районе Сталинграда.</vt:lpstr>
      <vt:lpstr>Слайд 20</vt:lpstr>
      <vt:lpstr>Слайд 21</vt:lpstr>
      <vt:lpstr>Слайд 22</vt:lpstr>
      <vt:lpstr>Слайд 23</vt:lpstr>
      <vt:lpstr>Защита Сталинграда</vt:lpstr>
      <vt:lpstr>Защита Сталинграда</vt:lpstr>
      <vt:lpstr>В начале января началась операция по ликвидации окружённой группировки.</vt:lpstr>
      <vt:lpstr>Надпись на стене: « Мы возродим тебя, родной Сталинград!»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Аэросъёмка города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</dc:title>
  <cp:lastModifiedBy>ТАТЬЯНА</cp:lastModifiedBy>
  <cp:revision>19</cp:revision>
  <dcterms:modified xsi:type="dcterms:W3CDTF">2014-04-07T10:23:41Z</dcterms:modified>
</cp:coreProperties>
</file>