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7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8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  <p:sldMasterId id="2147483699" r:id="rId5"/>
    <p:sldMasterId id="2147483713" r:id="rId6"/>
    <p:sldMasterId id="2147483727" r:id="rId7"/>
    <p:sldMasterId id="2147483741" r:id="rId8"/>
    <p:sldMasterId id="2147483755" r:id="rId9"/>
  </p:sldMasterIdLst>
  <p:sldIdLst>
    <p:sldId id="260" r:id="rId10"/>
    <p:sldId id="261" r:id="rId11"/>
    <p:sldId id="256" r:id="rId12"/>
    <p:sldId id="257" r:id="rId13"/>
    <p:sldId id="258" r:id="rId14"/>
    <p:sldId id="259" r:id="rId15"/>
    <p:sldId id="262" r:id="rId16"/>
    <p:sldId id="263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6C2A-BC4E-4F26-B2C9-18E5886D7155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CFB0-1977-4B49-837A-81AA141568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249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6C2A-BC4E-4F26-B2C9-18E5886D7155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CFB0-1977-4B49-837A-81AA141568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73076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77A20-6248-4B53-8A08-718BFC186FB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03163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E69F8-AAF7-40D9-BAB0-7C926EDE9EF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59112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ACA5E-E838-4B02-87D5-91CDAC7E66E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23911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586F6-0C18-49CF-B9EB-A1D734767A2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91998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BCE51-F323-4F79-ADCA-CB030BBBB4B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65627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A7C9D-55BB-4CC2-A61A-30F5027B7A9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25435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1B6F5-C98D-467C-B0BE-39B1298CFBC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90068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28DCB-2CFE-40AD-B22F-22077EFF83F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41150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C00C1-4A9F-41CF-8049-C222933B7A2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19144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25B5D-1775-4483-98D9-8320C79442B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39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6C2A-BC4E-4F26-B2C9-18E5886D7155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CFB0-1977-4B49-837A-81AA141568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01897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B3B40-4B28-4DD3-923E-6922E15CF05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54057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672D5429-ECB7-4BD4-B680-5302651A3B0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45632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BA99505-CA5E-41AB-A67B-3605701A8BA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903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9EEB1-7916-4460-B4BD-3E999572907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624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C81E2-659B-475B-AE77-F158AECDCFA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053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E4D37-FEA5-44C7-BCA8-9AB77436063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737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2DEB3-45EB-464E-B2DC-1A2BCE343C9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926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571B7-45E4-4EA4-A96B-35682139815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017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E0616-0846-49A3-BC53-E50846B9460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580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2D6A5-FCCD-44E8-898C-BF9AC4DD92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0649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9AAB4-16B2-41D5-802D-77750FF8482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9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6C2A-BC4E-4F26-B2C9-18E5886D7155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CFB0-1977-4B49-837A-81AA141568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1392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E7F30-129F-49C4-B02E-321E04F7EC0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2705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E05A2-60DA-4056-B4CF-384521D8318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8292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41AFA-DD77-4C49-88AE-DEC4F19C9CE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8140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66E8EAC0-44FA-4234-97ED-B26C8DFAEEC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3997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9EEB1-7916-4460-B4BD-3E999572907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7807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C81E2-659B-475B-AE77-F158AECDCFA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3393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E4D37-FEA5-44C7-BCA8-9AB77436063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344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2DEB3-45EB-464E-B2DC-1A2BCE343C9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8737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571B7-45E4-4EA4-A96B-35682139815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3062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E0616-0846-49A3-BC53-E50846B9460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104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6C2A-BC4E-4F26-B2C9-18E5886D7155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CFB0-1977-4B49-837A-81AA141568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246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2D6A5-FCCD-44E8-898C-BF9AC4DD92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0085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9AAB4-16B2-41D5-802D-77750FF8482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3520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E7F30-129F-49C4-B02E-321E04F7EC0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925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E05A2-60DA-4056-B4CF-384521D8318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392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41AFA-DD77-4C49-88AE-DEC4F19C9CE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6996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66E8EAC0-44FA-4234-97ED-B26C8DFAEEC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87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9EEB1-7916-4460-B4BD-3E999572907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2643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C81E2-659B-475B-AE77-F158AECDCFA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0476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E4D37-FEA5-44C7-BCA8-9AB77436063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9467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2DEB3-45EB-464E-B2DC-1A2BCE343C9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545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6C2A-BC4E-4F26-B2C9-18E5886D7155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CFB0-1977-4B49-837A-81AA141568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826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571B7-45E4-4EA4-A96B-35682139815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9110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E0616-0846-49A3-BC53-E50846B9460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6998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2D6A5-FCCD-44E8-898C-BF9AC4DD92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2820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9AAB4-16B2-41D5-802D-77750FF8482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5554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E7F30-129F-49C4-B02E-321E04F7EC0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162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E05A2-60DA-4056-B4CF-384521D8318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58121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41AFA-DD77-4C49-88AE-DEC4F19C9CE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501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66E8EAC0-44FA-4234-97ED-B26C8DFAEEC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97160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77A20-6248-4B53-8A08-718BFC186FB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336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E69F8-AAF7-40D9-BAB0-7C926EDE9EF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260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6C2A-BC4E-4F26-B2C9-18E5886D7155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CFB0-1977-4B49-837A-81AA141568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8290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ACA5E-E838-4B02-87D5-91CDAC7E66E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77535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586F6-0C18-49CF-B9EB-A1D734767A2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4966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BCE51-F323-4F79-ADCA-CB030BBBB4B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28293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A7C9D-55BB-4CC2-A61A-30F5027B7A9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53536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1B6F5-C98D-467C-B0BE-39B1298CFBC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82259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28DCB-2CFE-40AD-B22F-22077EFF83F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56502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C00C1-4A9F-41CF-8049-C222933B7A2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0684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25B5D-1775-4483-98D9-8320C79442B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97658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B3B40-4B28-4DD3-923E-6922E15CF05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64467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672D5429-ECB7-4BD4-B680-5302651A3B0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680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6C2A-BC4E-4F26-B2C9-18E5886D7155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CFB0-1977-4B49-837A-81AA141568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26859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BA99505-CA5E-41AB-A67B-3605701A8BA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12873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77A20-6248-4B53-8A08-718BFC186FB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89638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E69F8-AAF7-40D9-BAB0-7C926EDE9EF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85268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ACA5E-E838-4B02-87D5-91CDAC7E66E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59354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586F6-0C18-49CF-B9EB-A1D734767A2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1473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BCE51-F323-4F79-ADCA-CB030BBBB4B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63260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A7C9D-55BB-4CC2-A61A-30F5027B7A9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98382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1B6F5-C98D-467C-B0BE-39B1298CFBC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39916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28DCB-2CFE-40AD-B22F-22077EFF83F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17568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C00C1-4A9F-41CF-8049-C222933B7A2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461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6C2A-BC4E-4F26-B2C9-18E5886D7155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CFB0-1977-4B49-837A-81AA141568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78018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25B5D-1775-4483-98D9-8320C79442B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72668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B3B40-4B28-4DD3-923E-6922E15CF05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2379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672D5429-ECB7-4BD4-B680-5302651A3B0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92162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BA99505-CA5E-41AB-A67B-3605701A8BA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94818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77A20-6248-4B53-8A08-718BFC186FB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60609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E69F8-AAF7-40D9-BAB0-7C926EDE9EF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34643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ACA5E-E838-4B02-87D5-91CDAC7E66E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1599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586F6-0C18-49CF-B9EB-A1D734767A2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95933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BCE51-F323-4F79-ADCA-CB030BBBB4B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95154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A7C9D-55BB-4CC2-A61A-30F5027B7A9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202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6C2A-BC4E-4F26-B2C9-18E5886D7155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CFB0-1977-4B49-837A-81AA141568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4208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1B6F5-C98D-467C-B0BE-39B1298CFBC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91209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28DCB-2CFE-40AD-B22F-22077EFF83F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75950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C00C1-4A9F-41CF-8049-C222933B7A2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97599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25B5D-1775-4483-98D9-8320C79442B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54840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B3B40-4B28-4DD3-923E-6922E15CF05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3646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672D5429-ECB7-4BD4-B680-5302651A3B0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27793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BA99505-CA5E-41AB-A67B-3605701A8BA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6760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77A20-6248-4B53-8A08-718BFC186FB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41835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E69F8-AAF7-40D9-BAB0-7C926EDE9EF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31989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ACA5E-E838-4B02-87D5-91CDAC7E66E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553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6C2A-BC4E-4F26-B2C9-18E5886D7155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CFB0-1977-4B49-837A-81AA141568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65663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586F6-0C18-49CF-B9EB-A1D734767A2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00055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BCE51-F323-4F79-ADCA-CB030BBBB4B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4566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A7C9D-55BB-4CC2-A61A-30F5027B7A9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23145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1B6F5-C98D-467C-B0BE-39B1298CFBC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48229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28DCB-2CFE-40AD-B22F-22077EFF83F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60406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C00C1-4A9F-41CF-8049-C222933B7A2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96812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25B5D-1775-4483-98D9-8320C79442B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95466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B3B40-4B28-4DD3-923E-6922E15CF05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60105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672D5429-ECB7-4BD4-B680-5302651A3B0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34699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BA99505-CA5E-41AB-A67B-3605701A8BA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151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slideLayout" Target="../slideLayouts/slideLayout73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13" Type="http://schemas.openxmlformats.org/officeDocument/2006/relationships/slideLayout" Target="../slideLayouts/slideLayout86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slideLayout" Target="../slideLayouts/slideLayout85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D6C2A-BC4E-4F26-B2C9-18E5886D7155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DCFB0-1977-4B49-837A-81AA141568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433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4204AE6-1941-4188-AA4A-8FBB13DAE600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482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4204AE6-1941-4188-AA4A-8FBB13DAE600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26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4204AE6-1941-4188-AA4A-8FBB13DAE600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94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E84C99-82B0-426A-B70C-25C679FC66C9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70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E84C99-82B0-426A-B70C-25C679FC66C9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42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E84C99-82B0-426A-B70C-25C679FC66C9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01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E84C99-82B0-426A-B70C-25C679FC66C9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44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E84C99-82B0-426A-B70C-25C679FC66C9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7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0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0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b="1">
              <a:solidFill>
                <a:srgbClr val="808000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19288" y="1628775"/>
            <a:ext cx="4038600" cy="4464050"/>
          </a:xfrm>
          <a:solidFill>
            <a:srgbClr val="FFFF00"/>
          </a:solidFill>
          <a:ln w="28575">
            <a:solidFill>
              <a:srgbClr val="009900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ru-RU" sz="1800" b="1" i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Эзоп – древнегреческий баснописец (</a:t>
            </a:r>
            <a:r>
              <a:rPr lang="en-US" sz="1800" b="1" i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VI</a:t>
            </a:r>
            <a:r>
              <a:rPr lang="ru-RU" sz="1800" b="1" i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век до н. э.), считавшийся создателем басни. </a:t>
            </a:r>
          </a:p>
          <a:p>
            <a:pPr algn="ctr">
              <a:buFontTx/>
              <a:buNone/>
            </a:pPr>
            <a:endParaRPr lang="ru-RU" sz="1800" b="1" i="1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86020" name="Rectangle 4"/>
          <p:cNvSpPr>
            <a:spLocks noGrp="1" noChangeArrowheads="1"/>
          </p:cNvSpPr>
          <p:nvPr>
            <p:ph sz="half" idx="2"/>
          </p:nvPr>
        </p:nvSpPr>
        <p:spPr>
          <a:solidFill>
            <a:srgbClr val="FFFF00"/>
          </a:solidFill>
          <a:ln w="28575">
            <a:solidFill>
              <a:srgbClr val="009900"/>
            </a:solidFill>
          </a:ln>
        </p:spPr>
        <p:txBody>
          <a:bodyPr/>
          <a:lstStyle/>
          <a:p>
            <a:endParaRPr lang="ru-RU" sz="2800"/>
          </a:p>
        </p:txBody>
      </p:sp>
      <p:pic>
        <p:nvPicPr>
          <p:cNvPr id="8602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29413" y="1628775"/>
            <a:ext cx="30416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6167439" y="4941889"/>
            <a:ext cx="41052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 i="1">
                <a:solidFill>
                  <a:srgbClr val="000000"/>
                </a:solidFill>
                <a:latin typeface="Tahoma" pitchFamily="34" charset="0"/>
              </a:rPr>
              <a:t>Лафонтен Жан де (1621 – 1695) – французский поэт, прославившийся как баснописец</a:t>
            </a:r>
          </a:p>
        </p:txBody>
      </p:sp>
      <p:sp>
        <p:nvSpPr>
          <p:cNvPr id="86023" name="WordArt 7"/>
          <p:cNvSpPr>
            <a:spLocks noChangeArrowheads="1" noChangeShapeType="1" noTextEdit="1"/>
          </p:cNvSpPr>
          <p:nvPr/>
        </p:nvSpPr>
        <p:spPr bwMode="auto">
          <a:xfrm>
            <a:off x="2711450" y="476251"/>
            <a:ext cx="705643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ahoma"/>
                <a:cs typeface="Tahoma"/>
              </a:rPr>
              <a:t>У истоков басенного жанра</a:t>
            </a:r>
          </a:p>
        </p:txBody>
      </p:sp>
      <p:pic>
        <p:nvPicPr>
          <p:cNvPr id="8602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1088" y="2781300"/>
            <a:ext cx="3313112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328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2314" y="1412875"/>
            <a:ext cx="220027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67664" y="4149725"/>
            <a:ext cx="2111375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93050" y="1412876"/>
            <a:ext cx="2135188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00250" y="4221164"/>
            <a:ext cx="219868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992313" y="3860801"/>
            <a:ext cx="215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CC"/>
                </a:solidFill>
              </a:rPr>
              <a:t>М. В. Ломоносов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2063751" y="6515101"/>
            <a:ext cx="2087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CC"/>
                </a:solidFill>
              </a:rPr>
              <a:t>И. И. Хемницер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7967664" y="3789363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CC"/>
                </a:solidFill>
              </a:rPr>
              <a:t>В. И. Майков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8040689" y="6453188"/>
            <a:ext cx="2232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CC"/>
                </a:solidFill>
              </a:rPr>
              <a:t>А. П. Сумароков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4800600" y="6491288"/>
            <a:ext cx="2590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CC"/>
                </a:solidFill>
              </a:rPr>
              <a:t>И. А. Крылов</a:t>
            </a:r>
          </a:p>
        </p:txBody>
      </p:sp>
      <p:sp>
        <p:nvSpPr>
          <p:cNvPr id="37899" name="WordArt 11"/>
          <p:cNvSpPr>
            <a:spLocks noChangeArrowheads="1" noChangeShapeType="1" noTextEdit="1"/>
          </p:cNvSpPr>
          <p:nvPr/>
        </p:nvSpPr>
        <p:spPr bwMode="auto">
          <a:xfrm>
            <a:off x="2135189" y="404814"/>
            <a:ext cx="7781925" cy="668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ahoma"/>
                <a:cs typeface="Tahoma"/>
              </a:rPr>
              <a:t>Басни в русской литературе писали:</a:t>
            </a:r>
          </a:p>
        </p:txBody>
      </p:sp>
      <p:pic>
        <p:nvPicPr>
          <p:cNvPr id="37900" name="Picture 12" descr="lit41-0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67213" y="1412876"/>
            <a:ext cx="3351212" cy="5040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9335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/>
      <p:bldP spid="37895" grpId="0"/>
      <p:bldP spid="37896" grpId="0"/>
      <p:bldP spid="37897" grpId="0"/>
      <p:bldP spid="378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z="4000" b="1">
              <a:solidFill>
                <a:srgbClr val="009900"/>
              </a:solidFill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880100" y="1484313"/>
            <a:ext cx="4249738" cy="518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Кто не слыхал его живого слова?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Кто в жизни с ним не встретился своей?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Бессмертные творения Крылова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Мы с каждым годом любим все сильней.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Со школьной парты с ними мы сживались,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В те дни букварь постигшие едва.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И в памяти навеки оставались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Крылатые крыловские слова.</a:t>
            </a:r>
          </a:p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М. Исаковский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i="1">
              <a:solidFill>
                <a:srgbClr val="000000"/>
              </a:solidFill>
            </a:endParaRPr>
          </a:p>
        </p:txBody>
      </p:sp>
      <p:sp>
        <p:nvSpPr>
          <p:cNvPr id="19461" name="WordArt 5"/>
          <p:cNvSpPr>
            <a:spLocks noChangeArrowheads="1" noChangeShapeType="1" noTextEdit="1"/>
          </p:cNvSpPr>
          <p:nvPr/>
        </p:nvSpPr>
        <p:spPr bwMode="auto">
          <a:xfrm>
            <a:off x="2495550" y="476250"/>
            <a:ext cx="72390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ahoma"/>
                <a:cs typeface="Tahoma"/>
              </a:rPr>
              <a:t>Иван Андреевич Крылов (1769 - 1844)</a:t>
            </a:r>
          </a:p>
        </p:txBody>
      </p:sp>
      <p:pic>
        <p:nvPicPr>
          <p:cNvPr id="19463" name="Picture 7" descr="lit41-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7850" y="1341438"/>
            <a:ext cx="3906838" cy="5281612"/>
          </a:xfrm>
          <a:prstGeom prst="rect">
            <a:avLst/>
          </a:prstGeom>
          <a:noFill/>
        </p:spPr>
      </p:pic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774825" y="6308726"/>
            <a:ext cx="4033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>
                <a:solidFill>
                  <a:srgbClr val="FFFFFF"/>
                </a:solidFill>
              </a:rPr>
              <a:t>К. Брюллов. Портрет И. А. Крылова</a:t>
            </a:r>
          </a:p>
        </p:txBody>
      </p:sp>
    </p:spTree>
    <p:extLst>
      <p:ext uri="{BB962C8B-B14F-4D97-AF65-F5344CB8AC3E}">
        <p14:creationId xmlns:p14="http://schemas.microsoft.com/office/powerpoint/2010/main" val="352916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9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9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9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200"/>
              <a:t>        Иван Андреевич Крылов родился в бедной дворянской семье и поэтому не получил никакого образования.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/>
              <a:t>     Первоначально письму и чтению обучал Ивана Андреевича отец, а затем у него появилась охота к литературе благодаря матери.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>
                <a:latin typeface="Tahoma" pitchFamily="34" charset="0"/>
              </a:rPr>
              <a:t>       Учение давалось Крылову легко. Особенно были заметны с детства разнообразные способности Ивана Андреевича.   После смерти отца заботы о воспитании и образовании сыновей Ивана и Льва взяла на себя мать. Так как отец был единственным кормильцем семьи, Иван с детства начал работать в Калязинском земском суде, затем в Тверском магистрате. Из-за нехватки денег Крылов работал у Львовых, а платой за труд стала учеба. </a:t>
            </a:r>
          </a:p>
          <a:p>
            <a:pPr>
              <a:lnSpc>
                <a:spcPct val="80000"/>
              </a:lnSpc>
            </a:pPr>
            <a:endParaRPr lang="ru-RU" sz="2200"/>
          </a:p>
          <a:p>
            <a:pPr>
              <a:lnSpc>
                <a:spcPct val="80000"/>
              </a:lnSpc>
            </a:pPr>
            <a:endParaRPr lang="ru-RU" sz="200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ru-RU" b="1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84996" name="WordArt 4"/>
          <p:cNvSpPr>
            <a:spLocks noChangeArrowheads="1" noChangeShapeType="1" noTextEdit="1"/>
          </p:cNvSpPr>
          <p:nvPr/>
        </p:nvSpPr>
        <p:spPr bwMode="auto">
          <a:xfrm>
            <a:off x="4367214" y="620713"/>
            <a:ext cx="3381375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ahoma"/>
                <a:cs typeface="Tahoma"/>
              </a:rPr>
              <a:t>Из биографии</a:t>
            </a:r>
          </a:p>
        </p:txBody>
      </p:sp>
    </p:spTree>
    <p:extLst>
      <p:ext uri="{BB962C8B-B14F-4D97-AF65-F5344CB8AC3E}">
        <p14:creationId xmlns:p14="http://schemas.microsoft.com/office/powerpoint/2010/main" val="318974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   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75275" y="1844675"/>
            <a:ext cx="5113338" cy="4281488"/>
          </a:xfrm>
        </p:spPr>
        <p:txBody>
          <a:bodyPr/>
          <a:lstStyle/>
          <a:p>
            <a:pPr marL="88900" indent="-88900">
              <a:lnSpc>
                <a:spcPct val="80000"/>
              </a:lnSpc>
              <a:buNone/>
            </a:pPr>
            <a:r>
              <a:rPr lang="ru-RU" sz="1800"/>
              <a:t>     </a:t>
            </a:r>
            <a:r>
              <a:rPr lang="ru-RU" sz="2000">
                <a:latin typeface="Tahoma" pitchFamily="34" charset="0"/>
              </a:rPr>
              <a:t>В Петербург Крылов переехал в 1782 с Львовыми. С 1783 служил в Казенной палате в Петербурге, активно занимался самообразованием. Кроме французского, он выучился читать и писать по-немецки и по-итальянски. Хорошо играл на скрипке, выучил теорию музыки, разбирался в математике. У Львовых и, возможно, у драматурга Я. Б. Княжнина, Крылов познакомился практически со всем, довольно узким кругом литераторов и знатоков искусств того времени, в числе которых был и Г. Р. Державин с женой, покровительствовавшей Крылову.</a:t>
            </a:r>
          </a:p>
        </p:txBody>
      </p:sp>
      <p:pic>
        <p:nvPicPr>
          <p:cNvPr id="25604" name="Picture 4" descr="Группа писателей в Летнем сад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9575" y="1196976"/>
            <a:ext cx="3652838" cy="5472113"/>
          </a:xfrm>
          <a:prstGeom prst="rect">
            <a:avLst/>
          </a:prstGeom>
          <a:noFill/>
        </p:spPr>
      </p:pic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774826" y="6092825"/>
            <a:ext cx="35290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Группа писателей в Летнем саду. Слева: И. А. Крылов</a:t>
            </a:r>
          </a:p>
        </p:txBody>
      </p:sp>
      <p:sp>
        <p:nvSpPr>
          <p:cNvPr id="25607" name="WordArt 7"/>
          <p:cNvSpPr>
            <a:spLocks noChangeArrowheads="1" noChangeShapeType="1" noTextEdit="1"/>
          </p:cNvSpPr>
          <p:nvPr/>
        </p:nvSpPr>
        <p:spPr bwMode="auto">
          <a:xfrm>
            <a:off x="4151314" y="404813"/>
            <a:ext cx="431482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ahoma"/>
                <a:cs typeface="Tahoma"/>
              </a:rPr>
              <a:t>В Санкт-Петербурге</a:t>
            </a:r>
          </a:p>
        </p:txBody>
      </p:sp>
    </p:spTree>
    <p:extLst>
      <p:ext uri="{BB962C8B-B14F-4D97-AF65-F5344CB8AC3E}">
        <p14:creationId xmlns:p14="http://schemas.microsoft.com/office/powerpoint/2010/main" val="294780515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256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2063750" y="274639"/>
            <a:ext cx="8147050" cy="922337"/>
          </a:xfrm>
        </p:spPr>
        <p:txBody>
          <a:bodyPr/>
          <a:lstStyle/>
          <a:p>
            <a:endParaRPr lang="ru-RU" sz="4000" b="1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135188" y="1412876"/>
            <a:ext cx="4038600" cy="4752975"/>
          </a:xfrm>
          <a:solidFill>
            <a:srgbClr val="FFFF66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В 1855 году в Летнем саду Петербурга был установлен памятник великому баснописцу в бронзе. В конкурсе на лучший проект победил барон Петр Карлович Клодт. Он работал над памятником вместе с художниками К.Брюлловым и Агиным. </a:t>
            </a:r>
          </a:p>
          <a:p>
            <a:pPr>
              <a:lnSpc>
                <a:spcPct val="90000"/>
              </a:lnSpc>
            </a:pPr>
            <a:r>
              <a:rPr lang="ru-RU" sz="2000"/>
              <a:t>Крылов изображен сидящим в кресле, задумчивым. На каждой стороне постамента – барельефные изображения персонажей наиболее известных басен Крылова.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clipArt" sz="half" idx="2"/>
          </p:nvPr>
        </p:nvSpPr>
        <p:spPr/>
      </p:sp>
      <p:pic>
        <p:nvPicPr>
          <p:cNvPr id="33801" name="Picture 9" descr="Памятник Крылов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3338" y="1412876"/>
            <a:ext cx="3816350" cy="4752975"/>
          </a:xfrm>
          <a:prstGeom prst="rect">
            <a:avLst/>
          </a:prstGeom>
          <a:noFill/>
        </p:spPr>
      </p:pic>
      <p:sp>
        <p:nvSpPr>
          <p:cNvPr id="33802" name="WordArt 10"/>
          <p:cNvSpPr>
            <a:spLocks noChangeArrowheads="1" noChangeShapeType="1" noTextEdit="1"/>
          </p:cNvSpPr>
          <p:nvPr/>
        </p:nvSpPr>
        <p:spPr bwMode="auto">
          <a:xfrm>
            <a:off x="3648075" y="476250"/>
            <a:ext cx="5143500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ahoma"/>
                <a:cs typeface="Tahoma"/>
              </a:rPr>
              <a:t>Памятник И. А. Крылову</a:t>
            </a:r>
          </a:p>
        </p:txBody>
      </p:sp>
    </p:spTree>
    <p:extLst>
      <p:ext uri="{BB962C8B-B14F-4D97-AF65-F5344CB8AC3E}">
        <p14:creationId xmlns:p14="http://schemas.microsoft.com/office/powerpoint/2010/main" val="215245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7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379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79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5951538" y="1412876"/>
            <a:ext cx="431800" cy="48244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992314" y="1412876"/>
            <a:ext cx="3959225" cy="4824413"/>
          </a:xfrm>
          <a:prstGeom prst="rect">
            <a:avLst/>
          </a:prstGeom>
          <a:gradFill rotWithShape="1">
            <a:gsLst>
              <a:gs pos="0">
                <a:srgbClr val="C49F00"/>
              </a:gs>
              <a:gs pos="50000">
                <a:schemeClr val="bg1"/>
              </a:gs>
              <a:gs pos="100000">
                <a:srgbClr val="C49F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6383339" y="1412876"/>
            <a:ext cx="3959225" cy="4824413"/>
          </a:xfrm>
          <a:prstGeom prst="rect">
            <a:avLst/>
          </a:prstGeom>
          <a:gradFill rotWithShape="1">
            <a:gsLst>
              <a:gs pos="0">
                <a:srgbClr val="C49F00"/>
              </a:gs>
              <a:gs pos="50000">
                <a:schemeClr val="bg1"/>
              </a:gs>
              <a:gs pos="100000">
                <a:srgbClr val="C49F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2063750" y="1628776"/>
            <a:ext cx="3887788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dirty="0">
                <a:solidFill>
                  <a:srgbClr val="CC3300"/>
                </a:solidFill>
                <a:cs typeface="Arial" charset="0"/>
              </a:rPr>
              <a:t>■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</a:rPr>
              <a:t>Краткий рассказ, часто стихотворный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CC3300"/>
                </a:solidFill>
                <a:cs typeface="Arial" charset="0"/>
              </a:rPr>
              <a:t>■</a:t>
            </a:r>
            <a:r>
              <a:rPr lang="ru-RU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</a:rPr>
              <a:t>2 части: основное повествование и мораль (нравоучение)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CC3300"/>
                </a:solidFill>
                <a:cs typeface="Arial" charset="0"/>
              </a:rPr>
              <a:t>■</a:t>
            </a:r>
            <a:r>
              <a:rPr lang="ru-RU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</a:rPr>
              <a:t>Аллегория (иносказание)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CC3300"/>
                </a:solidFill>
                <a:cs typeface="Arial" charset="0"/>
              </a:rPr>
              <a:t>■</a:t>
            </a:r>
            <a:r>
              <a:rPr lang="ru-RU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</a:rPr>
              <a:t>Сатирическое изображение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CC3300"/>
                </a:solidFill>
                <a:cs typeface="Arial" charset="0"/>
              </a:rPr>
              <a:t>■</a:t>
            </a:r>
            <a:r>
              <a:rPr lang="ru-RU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</a:rPr>
              <a:t>Герои – чаще животные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6456364" y="1628776"/>
            <a:ext cx="3887787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>
                <a:solidFill>
                  <a:srgbClr val="CC3300"/>
                </a:solidFill>
                <a:cs typeface="Arial" charset="0"/>
              </a:rPr>
              <a:t>■</a:t>
            </a:r>
            <a:r>
              <a:rPr lang="ru-RU" sz="2000" b="1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2000" b="1">
                <a:solidFill>
                  <a:srgbClr val="000000"/>
                </a:solidFill>
              </a:rPr>
              <a:t>Диалог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>
                <a:solidFill>
                  <a:srgbClr val="CC3300"/>
                </a:solidFill>
                <a:cs typeface="Arial" charset="0"/>
              </a:rPr>
              <a:t>■ </a:t>
            </a:r>
            <a:r>
              <a:rPr lang="ru-RU" sz="2000" b="1">
                <a:solidFill>
                  <a:srgbClr val="000000"/>
                </a:solidFill>
              </a:rPr>
              <a:t>Использование просторечной лексики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>
                <a:solidFill>
                  <a:srgbClr val="CC3300"/>
                </a:solidFill>
                <a:cs typeface="Arial" charset="0"/>
              </a:rPr>
              <a:t>■</a:t>
            </a:r>
            <a:r>
              <a:rPr lang="ru-RU" sz="2000" b="1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2000" b="1">
                <a:solidFill>
                  <a:srgbClr val="000000"/>
                </a:solidFill>
              </a:rPr>
              <a:t>Лаконизм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>
                <a:solidFill>
                  <a:srgbClr val="CC3300"/>
                </a:solidFill>
                <a:cs typeface="Arial" charset="0"/>
              </a:rPr>
              <a:t>■</a:t>
            </a:r>
            <a:r>
              <a:rPr lang="ru-RU" sz="2000" b="1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2000" b="1">
                <a:solidFill>
                  <a:srgbClr val="000000"/>
                </a:solidFill>
              </a:rPr>
              <a:t>Афористичность языка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>
                <a:solidFill>
                  <a:srgbClr val="CC3300"/>
                </a:solidFill>
                <a:cs typeface="Arial" charset="0"/>
              </a:rPr>
              <a:t>■</a:t>
            </a:r>
            <a:r>
              <a:rPr lang="ru-RU" sz="2000" b="1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2000" b="1">
                <a:solidFill>
                  <a:srgbClr val="000000"/>
                </a:solidFill>
              </a:rPr>
              <a:t>Особый басенный стих (строчки разной длины), передающий разговорную речь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>
                <a:solidFill>
                  <a:srgbClr val="CC3300"/>
                </a:solidFill>
                <a:cs typeface="Arial" charset="0"/>
              </a:rPr>
              <a:t>■</a:t>
            </a:r>
            <a:r>
              <a:rPr lang="ru-RU" sz="2000" b="1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2000" b="1">
                <a:solidFill>
                  <a:srgbClr val="000000"/>
                </a:solidFill>
              </a:rPr>
              <a:t>Олицетворения</a:t>
            </a:r>
          </a:p>
        </p:txBody>
      </p:sp>
      <p:sp>
        <p:nvSpPr>
          <p:cNvPr id="38919" name="WordArt 7"/>
          <p:cNvSpPr>
            <a:spLocks noChangeArrowheads="1" noChangeShapeType="1" noTextEdit="1"/>
          </p:cNvSpPr>
          <p:nvPr/>
        </p:nvSpPr>
        <p:spPr bwMode="auto">
          <a:xfrm>
            <a:off x="4583113" y="404813"/>
            <a:ext cx="3276600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ahoma"/>
                <a:cs typeface="Tahoma"/>
              </a:rPr>
              <a:t>Басня как жанр</a:t>
            </a:r>
          </a:p>
        </p:txBody>
      </p:sp>
    </p:spTree>
    <p:extLst>
      <p:ext uri="{BB962C8B-B14F-4D97-AF65-F5344CB8AC3E}">
        <p14:creationId xmlns:p14="http://schemas.microsoft.com/office/powerpoint/2010/main" val="124056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8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8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89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89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89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89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9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89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>
              <a:solidFill>
                <a:srgbClr val="CC3300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628776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5735638" y="2133600"/>
            <a:ext cx="446405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Басни И. А. Крылова учат быть добрыми, честными, справедливыми. Хотя в баснях действуют животные, птицы или предметы, мы понимаем, что речь идет о людях. Автор помогает нам оценить их поступки. </a:t>
            </a:r>
          </a:p>
        </p:txBody>
      </p:sp>
      <p:sp>
        <p:nvSpPr>
          <p:cNvPr id="60422" name="WordArt 6"/>
          <p:cNvSpPr>
            <a:spLocks noChangeArrowheads="1" noChangeShapeType="1" noTextEdit="1"/>
          </p:cNvSpPr>
          <p:nvPr/>
        </p:nvSpPr>
        <p:spPr bwMode="auto">
          <a:xfrm>
            <a:off x="3287714" y="620713"/>
            <a:ext cx="580072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ahoma"/>
                <a:cs typeface="Tahoma"/>
              </a:rPr>
              <a:t>Чему учат басни Крылова?</a:t>
            </a:r>
          </a:p>
        </p:txBody>
      </p:sp>
      <p:pic>
        <p:nvPicPr>
          <p:cNvPr id="60424" name="Picture 8" descr="Крыл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2314" y="1844675"/>
            <a:ext cx="3705225" cy="40338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9962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525</Words>
  <Application>Microsoft Office PowerPoint</Application>
  <PresentationFormat>Широкоэкранный</PresentationFormat>
  <Paragraphs>45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9</vt:i4>
      </vt:variant>
      <vt:variant>
        <vt:lpstr>Заголовки слайдов</vt:lpstr>
      </vt:variant>
      <vt:variant>
        <vt:i4>8</vt:i4>
      </vt:variant>
    </vt:vector>
  </HeadingPairs>
  <TitlesOfParts>
    <vt:vector size="21" baseType="lpstr">
      <vt:lpstr>Arial</vt:lpstr>
      <vt:lpstr>Calibri</vt:lpstr>
      <vt:lpstr>Calibri Light</vt:lpstr>
      <vt:lpstr>Tahoma</vt:lpstr>
      <vt:lpstr>Тема Office</vt:lpstr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5_Оформление по умолчанию</vt:lpstr>
      <vt:lpstr>6_Оформление по умолчанию</vt:lpstr>
      <vt:lpstr>7_Оформление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      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Erdyneeva Sveta</dc:creator>
  <cp:lastModifiedBy>Erdyneeva Sveta</cp:lastModifiedBy>
  <cp:revision>1</cp:revision>
  <dcterms:created xsi:type="dcterms:W3CDTF">2014-04-05T13:11:30Z</dcterms:created>
  <dcterms:modified xsi:type="dcterms:W3CDTF">2014-04-05T13:14:27Z</dcterms:modified>
</cp:coreProperties>
</file>