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260649"/>
            <a:ext cx="7198568" cy="23762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Человек и природа в произведении </a:t>
            </a:r>
            <a:br>
              <a:rPr lang="ru-RU" dirty="0" smtClean="0"/>
            </a:br>
            <a:r>
              <a:rPr lang="ru-RU" dirty="0" smtClean="0"/>
              <a:t>Э. Хемингуэя «Старик и море»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6576040"/>
            <a:ext cx="6552728" cy="45719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</p:txBody>
      </p:sp>
      <p:pic>
        <p:nvPicPr>
          <p:cNvPr id="4" name="Рисунок 3" descr="http://900igr.net/datas/literatura/KHeminguej-1/0001-001-Starik-i-mor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996952"/>
            <a:ext cx="4002715" cy="3002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amelieblog.ru/wp-content/uploads/2008/09/300px-d0a5d0b5d0bcd0b8d0bdd0b3d183d18dd0b9_d0bcd0b5d0bdd18c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2780928"/>
            <a:ext cx="2788032" cy="3747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3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Есть ли в этой реалистической повести элементы романтического произведения? Как проявилось мастерство Хемингуэя при описании природы?</a:t>
            </a:r>
          </a:p>
          <a:p>
            <a:endParaRPr lang="ru-RU" dirty="0"/>
          </a:p>
        </p:txBody>
      </p:sp>
      <p:pic>
        <p:nvPicPr>
          <p:cNvPr id="4" name="Рисунок 3" descr="http://img1.liveinternet.ru/images/attach/c/2/64/164/64164955_1284803431_23568184_bg33yx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645024"/>
            <a:ext cx="3955415" cy="2689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4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 основные мотивы, звучащие в повести, и объясните их.</a:t>
            </a:r>
            <a:endParaRPr lang="ru-RU" dirty="0"/>
          </a:p>
        </p:txBody>
      </p:sp>
      <p:pic>
        <p:nvPicPr>
          <p:cNvPr id="4" name="Рисунок 3" descr="http://www.podsekai.tv/images/articles/1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3501008"/>
            <a:ext cx="5805170" cy="2902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5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 символы, присутствующие в повести, дайте им объяснение.</a:t>
            </a:r>
          </a:p>
          <a:p>
            <a:endParaRPr lang="ru-RU" dirty="0"/>
          </a:p>
        </p:txBody>
      </p:sp>
      <p:pic>
        <p:nvPicPr>
          <p:cNvPr id="4" name="Рисунок 3" descr="http://akos-aniva.ru/pics/e-heminguey-starik-i-more-skachat-knigu-15336-larg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2708920"/>
            <a:ext cx="5231224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6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Можно ли назвать это произведение притчей и почему?</a:t>
            </a:r>
          </a:p>
          <a:p>
            <a:endParaRPr lang="ru-RU" dirty="0"/>
          </a:p>
        </p:txBody>
      </p:sp>
      <p:pic>
        <p:nvPicPr>
          <p:cNvPr id="4" name="Рисунок 3" descr="http://voshojdenie.org.ua/wp-content/uploads/2011/06/oldman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708920"/>
            <a:ext cx="3328035" cy="3763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Общее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чем, по мнению писателя, смысл жизни, счастье?</a:t>
            </a:r>
            <a:endParaRPr lang="ru-RU" dirty="0"/>
          </a:p>
        </p:txBody>
      </p:sp>
      <p:pic>
        <p:nvPicPr>
          <p:cNvPr id="4" name="Рисунок 3" descr="http://img0.liveinternet.ru/images/attach/c/1/49/897/49897009_25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7944" y="3429000"/>
            <a:ext cx="4476115" cy="296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0"/>
          <p:cNvSpPr>
            <a:spLocks noGrp="1"/>
          </p:cNvSpPr>
          <p:nvPr>
            <p:ph type="title"/>
          </p:nvPr>
        </p:nvSpPr>
        <p:spPr>
          <a:xfrm flipV="1">
            <a:off x="467544" y="228919"/>
            <a:ext cx="7457256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539552" y="188641"/>
            <a:ext cx="8147248" cy="424847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«Я попытался дать настоящего старика и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настоящего </a:t>
            </a:r>
            <a:r>
              <a:rPr lang="ru-RU" dirty="0" smtClean="0"/>
              <a:t>мальчика, настоящее </a:t>
            </a:r>
            <a:r>
              <a:rPr lang="ru-RU" dirty="0" smtClean="0"/>
              <a:t>море и настоящую </a:t>
            </a:r>
            <a:r>
              <a:rPr lang="ru-RU" dirty="0" smtClean="0"/>
              <a:t>рыбу, </a:t>
            </a:r>
            <a:r>
              <a:rPr lang="ru-RU" dirty="0" smtClean="0"/>
              <a:t>настоящих </a:t>
            </a:r>
            <a:r>
              <a:rPr lang="ru-RU" dirty="0" smtClean="0"/>
              <a:t>акул. И если мне удалось сделать это </a:t>
            </a:r>
            <a:r>
              <a:rPr lang="ru-RU" dirty="0" smtClean="0"/>
              <a:t>достаточно </a:t>
            </a:r>
            <a:r>
              <a:rPr lang="ru-RU" dirty="0" smtClean="0"/>
              <a:t>хорошо и </a:t>
            </a:r>
            <a:r>
              <a:rPr lang="ru-RU" dirty="0" smtClean="0"/>
              <a:t>правдиво, они</a:t>
            </a:r>
            <a:r>
              <a:rPr lang="ru-RU" dirty="0" smtClean="0"/>
              <a:t>, конечно, могут быть истолкованы по-разному». </a:t>
            </a:r>
          </a:p>
          <a:p>
            <a:endParaRPr lang="ru-RU" dirty="0"/>
          </a:p>
        </p:txBody>
      </p:sp>
      <p:pic>
        <p:nvPicPr>
          <p:cNvPr id="13" name="Рисунок 12" descr="http://saitegor13.ru/wp-content/uploads/2013/08/rep_112_021_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9952" y="3501008"/>
            <a:ext cx="4284980" cy="291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4882554"/>
          </a:xfrm>
        </p:spPr>
        <p:txBody>
          <a:bodyPr>
            <a:noAutofit/>
          </a:bodyPr>
          <a:lstStyle/>
          <a:p>
            <a:r>
              <a:rPr lang="ru-RU" sz="3200" dirty="0" smtClean="0"/>
              <a:t>«</a:t>
            </a:r>
            <a:r>
              <a:rPr lang="ru-RU" sz="3200" dirty="0" smtClean="0"/>
              <a:t>За повествовательное мастерство, в очередной раз продемонстрированное в «Старике и море», а также за влияние на современную прозу» «В этом рассказе, где речь идет о простом рыбаке, перед нами открывается человеческая судьба, прославляется дух борьбы... это гимн моральной победе, которую одерживает потерпевший поражение человек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5373216"/>
            <a:ext cx="8219256" cy="75294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Андерс </a:t>
            </a:r>
            <a:r>
              <a:rPr lang="ru-RU" dirty="0" err="1" smtClean="0"/>
              <a:t>Эстерлинг</a:t>
            </a:r>
            <a:r>
              <a:rPr lang="ru-RU" dirty="0" smtClean="0"/>
              <a:t>, член Шведской академии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«Принцип айсберга»,</a:t>
            </a:r>
            <a:r>
              <a:rPr lang="ru-RU" i="1" dirty="0" smtClean="0"/>
              <a:t> провозглашённый Хемингуэем.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. </a:t>
            </a:r>
            <a:r>
              <a:rPr lang="ru-RU" dirty="0" smtClean="0"/>
              <a:t>Согласно этому принципу в тексте должна быть выражена одна десятая смысла, девять десятых — в подтексте. «Принцип айсберга» по собственному определению писателя: художественный текст произведения подобен той часть айсберга, которую видно над поверхностью воды. Писатель широко использует намёки, подтекст, рассчитывая на читательский домысел.</a:t>
            </a:r>
          </a:p>
          <a:p>
            <a:r>
              <a:rPr lang="ru-RU" dirty="0" smtClean="0"/>
              <a:t>На поверхности айсберга - старик и море, их поединок. В невидимой подводной части айсберга скрываются размышления автора про важнейшие проблемы жизни.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Притча как жанр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000" dirty="0" smtClean="0"/>
              <a:t>Словарь В. Даля толкует слово «притча» как «поучение в примере». Это весьма близко к толкованию современного литературоведения: </a:t>
            </a:r>
            <a:r>
              <a:rPr lang="ru-RU" sz="4000" i="1" dirty="0" smtClean="0"/>
              <a:t>Притча </a:t>
            </a:r>
            <a:r>
              <a:rPr lang="ru-RU" sz="4000" dirty="0" smtClean="0"/>
              <a:t>— небольшой нравоучительный рассказ в иносказательной форме.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Символ </a:t>
            </a:r>
            <a:r>
              <a:rPr lang="ru-RU" dirty="0" smtClean="0"/>
              <a:t>(от греческого </a:t>
            </a:r>
            <a:r>
              <a:rPr lang="ru-RU" b="1" i="1" dirty="0" err="1" smtClean="0"/>
              <a:t>symbolon</a:t>
            </a:r>
            <a:r>
              <a:rPr lang="ru-RU" b="1" dirty="0" smtClean="0"/>
              <a:t> — </a:t>
            </a:r>
            <a:r>
              <a:rPr lang="ru-RU" dirty="0" smtClean="0"/>
              <a:t>условный знак, намёк)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предметный или словесный знак, который непосредственно выражает суть некоторого явления (лотос - символ божества у индийцев, хлеб-соль – </a:t>
            </a:r>
            <a:r>
              <a:rPr lang="ru-RU" dirty="0" err="1" smtClean="0"/>
              <a:t>гостепреимство</a:t>
            </a:r>
            <a:r>
              <a:rPr lang="ru-RU" dirty="0" smtClean="0"/>
              <a:t> у украинцев, голубой цвет – символ </a:t>
            </a:r>
            <a:r>
              <a:rPr lang="ru-RU" dirty="0" err="1" smtClean="0"/>
              <a:t>надеждыи</a:t>
            </a:r>
            <a:r>
              <a:rPr lang="ru-RU" dirty="0" smtClean="0"/>
              <a:t> т.п.), имеет философскую смысловую </a:t>
            </a:r>
            <a:r>
              <a:rPr lang="ru-RU" dirty="0" err="1" smtClean="0"/>
              <a:t>наполненость</a:t>
            </a:r>
            <a:r>
              <a:rPr lang="ru-RU" dirty="0" smtClean="0"/>
              <a:t>, поэтому не тождественный знаку. Символ тесно связан с наукой, мифом, верой, поэзией, но не сводится к ним, тянется до </a:t>
            </a:r>
            <a:r>
              <a:rPr lang="ru-RU" dirty="0" err="1" smtClean="0"/>
              <a:t>соответсвующего</a:t>
            </a:r>
            <a:r>
              <a:rPr lang="ru-RU" dirty="0" smtClean="0"/>
              <a:t> обобщения, в отличие от аллегории, которая проявляется в конкретном образе. Символ существует в бесконечно означающей роли, тяготея к общей идее, стараясь расширить её содержание, а не полного определения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Мотив </a:t>
            </a:r>
            <a:r>
              <a:rPr lang="ru-RU" dirty="0" smtClean="0"/>
              <a:t>(от </a:t>
            </a:r>
            <a:r>
              <a:rPr lang="ru-RU" dirty="0" err="1" smtClean="0"/>
              <a:t>французкого</a:t>
            </a:r>
            <a:r>
              <a:rPr lang="ru-RU" dirty="0" smtClean="0"/>
              <a:t> </a:t>
            </a:r>
            <a:r>
              <a:rPr lang="ru-RU" b="1" i="1" dirty="0" err="1" smtClean="0"/>
              <a:t>motif</a:t>
            </a:r>
            <a:r>
              <a:rPr lang="ru-RU" dirty="0" smtClean="0"/>
              <a:t>, </a:t>
            </a:r>
            <a:r>
              <a:rPr lang="ru-RU" dirty="0" err="1" smtClean="0"/>
              <a:t>от</a:t>
            </a:r>
            <a:r>
              <a:rPr lang="ru-RU" dirty="0" smtClean="0"/>
              <a:t> латинского</a:t>
            </a:r>
            <a:r>
              <a:rPr lang="ru-RU" i="1" dirty="0" smtClean="0"/>
              <a:t> </a:t>
            </a:r>
            <a:r>
              <a:rPr lang="ru-RU" b="1" i="1" dirty="0" err="1" smtClean="0"/>
              <a:t>motus</a:t>
            </a:r>
            <a:r>
              <a:rPr lang="ru-RU" dirty="0" smtClean="0"/>
              <a:t> – «движение»)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в литературоведении – тема лирического сочинения или нераздельная смысловая единица, с которой складывается фабула (сюжет): мотив преданности отчизне, жертвенности, измены любимому и т.п. Мотивы двигают поступками персонажей, возбуждают их переживания и мысли, особенно тонко </a:t>
            </a:r>
            <a:r>
              <a:rPr lang="ru-RU" sz="2400" dirty="0" err="1" smtClean="0"/>
              <a:t>динамизируют</a:t>
            </a:r>
            <a:r>
              <a:rPr lang="ru-RU" sz="2400" dirty="0" smtClean="0"/>
              <a:t> внутренний мир лирического субъекта. Поэтому в анализе лирики термины «тема» и «мотив» часто перекрещиваются. Тогда появляются оттенки мотива (лейтмотив – ведущий мотив, </a:t>
            </a:r>
            <a:r>
              <a:rPr lang="ru-RU" sz="2400" dirty="0" err="1" smtClean="0"/>
              <a:t>надмотив</a:t>
            </a:r>
            <a:r>
              <a:rPr lang="ru-RU" sz="2400" dirty="0" smtClean="0"/>
              <a:t>). </a:t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1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 какой манере работал Хемингуэй? Можно ли назвать эту повесть реалистической? Для ответа на вопрос проанализируйте портрет Сантьяго. Что мы можем сказать о нем, прочитав портрет? Почему автор называет его «необыкновенным стариком»? Какой прием применяет Хемингуэй, используя эпитеты «изможденный – могучие»?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2 группы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Что мы можем сказать о характере Сантьяго? На какие детали обращает внимание Хемингуэй? Найдите цитату, подтверждающую, что для Сантьяго море – нечто любимое. Какой «друг» появился у Сантьяго в море и что он олицетворяет? Почему старику снятся сны о львах? Можно ли считать одиночество Сантьяго всепоглощающим, безысходным?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</TotalTime>
  <Words>615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Техническая</vt:lpstr>
      <vt:lpstr>Человек и природа в произведении  Э. Хемингуэя «Старик и море»</vt:lpstr>
      <vt:lpstr>Слайд 2</vt:lpstr>
      <vt:lpstr>«За повествовательное мастерство, в очередной раз продемонстрированное в «Старике и море», а также за влияние на современную прозу» «В этом рассказе, где речь идет о простом рыбаке, перед нами открывается человеческая судьба, прославляется дух борьбы... это гимн моральной победе, которую одерживает потерпевший поражение человек»</vt:lpstr>
      <vt:lpstr>«Принцип айсберга», провозглашённый Хемингуэем.</vt:lpstr>
      <vt:lpstr>Притча как жанр</vt:lpstr>
      <vt:lpstr>Символ (от греческого symbolon — условный знак, намёк)</vt:lpstr>
      <vt:lpstr>Мотив (от французкого motif, от латинского motus – «движение»)</vt:lpstr>
      <vt:lpstr>Задание 1 группы</vt:lpstr>
      <vt:lpstr>Задание 2 группы</vt:lpstr>
      <vt:lpstr>Задание 3 группы</vt:lpstr>
      <vt:lpstr>Задание 4 группы</vt:lpstr>
      <vt:lpstr>Задание 5 группы</vt:lpstr>
      <vt:lpstr>Задание 6 группы</vt:lpstr>
      <vt:lpstr>Общее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Человек и природа в произведении Э. Хемингуэя «Старик и море»</dc:title>
  <dc:creator>Илья</dc:creator>
  <cp:lastModifiedBy>Илья</cp:lastModifiedBy>
  <cp:revision>4</cp:revision>
  <dcterms:created xsi:type="dcterms:W3CDTF">2014-02-02T11:38:48Z</dcterms:created>
  <dcterms:modified xsi:type="dcterms:W3CDTF">2014-02-02T12:03:14Z</dcterms:modified>
</cp:coreProperties>
</file>