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39AC8A-5533-40D5-8CE8-4477892066D6}" type="datetimeFigureOut">
              <a:rPr lang="ru-RU" smtClean="0"/>
              <a:pPr/>
              <a:t>24.03.2012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D13371-8E0B-48E9-A420-15BC7365BA70}" type="slidenum">
              <a:rPr lang="ru-RU" smtClean="0"/>
              <a:pPr/>
              <a:t>‹#›</a:t>
            </a:fld>
            <a:endParaRPr lang="ru-RU"/>
          </a:p>
        </p:txBody>
      </p:sp>
    </p:spTree>
    <p:extLst>
      <p:ext uri="{BB962C8B-B14F-4D97-AF65-F5344CB8AC3E}">
        <p14:creationId xmlns:p14="http://schemas.microsoft.com/office/powerpoint/2010/main" val="314014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0D13371-8E0B-48E9-A420-15BC7365BA70}" type="slidenum">
              <a:rPr lang="ru-RU" smtClean="0"/>
              <a:pPr/>
              <a:t>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25A6CBC9-ED72-4D02-AD37-8377497E2A1F}" type="datetimeFigureOut">
              <a:rPr lang="ru-RU" smtClean="0"/>
              <a:pPr/>
              <a:t>24.03.2012</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3A39A581-BB19-4D72-AB6B-E118ED55E3F3}"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5A6CBC9-ED72-4D02-AD37-8377497E2A1F}" type="datetimeFigureOut">
              <a:rPr lang="ru-RU" smtClean="0"/>
              <a:pPr/>
              <a:t>24.03.2012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A39A581-BB19-4D72-AB6B-E118ED55E3F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5A6CBC9-ED72-4D02-AD37-8377497E2A1F}" type="datetimeFigureOut">
              <a:rPr lang="ru-RU" smtClean="0"/>
              <a:pPr/>
              <a:t>24.03.2012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A39A581-BB19-4D72-AB6B-E118ED55E3F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5A6CBC9-ED72-4D02-AD37-8377497E2A1F}" type="datetimeFigureOut">
              <a:rPr lang="ru-RU" smtClean="0"/>
              <a:pPr/>
              <a:t>24.03.2012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A39A581-BB19-4D72-AB6B-E118ED55E3F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25A6CBC9-ED72-4D02-AD37-8377497E2A1F}" type="datetimeFigureOut">
              <a:rPr lang="ru-RU" smtClean="0"/>
              <a:pPr/>
              <a:t>24.03.2012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A39A581-BB19-4D72-AB6B-E118ED55E3F3}"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5A6CBC9-ED72-4D02-AD37-8377497E2A1F}" type="datetimeFigureOut">
              <a:rPr lang="ru-RU" smtClean="0"/>
              <a:pPr/>
              <a:t>24.03.2012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A39A581-BB19-4D72-AB6B-E118ED55E3F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25A6CBC9-ED72-4D02-AD37-8377497E2A1F}" type="datetimeFigureOut">
              <a:rPr lang="ru-RU" smtClean="0"/>
              <a:pPr/>
              <a:t>24.03.2012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3A39A581-BB19-4D72-AB6B-E118ED55E3F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25A6CBC9-ED72-4D02-AD37-8377497E2A1F}" type="datetimeFigureOut">
              <a:rPr lang="ru-RU" smtClean="0"/>
              <a:pPr/>
              <a:t>24.03.2012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3A39A581-BB19-4D72-AB6B-E118ED55E3F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25A6CBC9-ED72-4D02-AD37-8377497E2A1F}" type="datetimeFigureOut">
              <a:rPr lang="ru-RU" smtClean="0"/>
              <a:pPr/>
              <a:t>24.03.2012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3A39A581-BB19-4D72-AB6B-E118ED55E3F3}"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5A6CBC9-ED72-4D02-AD37-8377497E2A1F}" type="datetimeFigureOut">
              <a:rPr lang="ru-RU" smtClean="0"/>
              <a:pPr/>
              <a:t>24.03.2012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A39A581-BB19-4D72-AB6B-E118ED55E3F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25A6CBC9-ED72-4D02-AD37-8377497E2A1F}" type="datetimeFigureOut">
              <a:rPr lang="ru-RU" smtClean="0"/>
              <a:pPr/>
              <a:t>24.03.2012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A39A581-BB19-4D72-AB6B-E118ED55E3F3}"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5A6CBC9-ED72-4D02-AD37-8377497E2A1F}" type="datetimeFigureOut">
              <a:rPr lang="ru-RU" smtClean="0"/>
              <a:pPr/>
              <a:t>24.03.2012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A39A581-BB19-4D72-AB6B-E118ED55E3F3}"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ru.wikipedia.org/wiki/%D0%A1%D0%BE%D0%B1%D0%BE%D1%80_(%D1%85%D1%80%D0%B0%D0%BC)" TargetMode="Externa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pokrovhram.narod.ru/texts/history/images/hram1.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pokrovhram.narod.ru/texts/history/images/hram2.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pokrovhram.narod.ru/texts/history/images/hram3.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pokrovhram.narod.ru/texts/history/images/hram4.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pokrovhram.narod.ru/texts/history/images/hram5.jpg" TargetMode="Externa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ru.wikipedia.org/wiki/%D0%97%D1%8B%D0%B1%D0%B8%D0%BD,_%D0%9F%D1%91%D1%82%D1%80_%D0%9C%D0%B8%D1%82%D1%80%D0%BE%D1%84%D0%B0%D0%BD%D0%BE%D0%B2%D0%B8%D1%87" TargetMode="Externa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hyperlink" Target="http://ru.wikipedia.org/wiki/%D0%A4%D0%B0%D0%B9%D0%BB:%D0%A1%D0%B0%D1%80%D0%B0%D1%82%D0%BE%D0%B2_%D0%BF%D1%80%D0%B0%D0%B2%D0%BE%D1%81%D0%BB%D0%B0%D0%B2%D0%BD%D1%8B%D0%B9_%D1%85%D1%80%D0%B0%D0%BC_%D0%A3%D1%82%D0%BE%D0%BB%D0%B8_%D0%BC%D0%BE%D1%8F_%D0%BF%D0%B5%D1%87%D0%B0%D0%BB%D0%B8.jpg" TargetMode="External"/><Relationship Id="rId2" Type="http://schemas.openxmlformats.org/officeDocument/2006/relationships/hyperlink" Target="http://ru.wikipedia.org/wiki/%D0%A1%D0%B0%D1%80%D0%B0%D1%82%D0%BE%D0%B2%D1%81%D0%BA%D0%B8%D0%B9_%D0%BF%D0%BB%D0%B0%D0%BD%D0%B5%D1%82%D0%B0%D1%80%D0%B8%D0%B9" TargetMode="Externa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obory.ru/photo/?photo=103840" TargetMode="Externa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hyperlink" Target="http://sobory.ru/photo/?photo=103841" TargetMode="Externa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obory.ru/photo/?photo=77054" TargetMode="Externa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hyperlink" Target="http://sobory.ru/photo/?photo=77056"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obory.ru/photo/?photo=77047"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obory.ru/photo/?photo=77048" TargetMode="Externa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hyperlink" Target="http://sobory.ru/photo/?photo=7705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obory.ru/photo/?photo=77049" TargetMode="Externa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hyperlink" Target="http://sobory.ru/photo/?photo=7705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obory.ru/photo/?photo=30247" TargetMode="Externa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ru.wikipedia.org/wiki/%D0%A4%D0%B0%D0%B9%D0%BB:%D0%9F%D0%B5%D1%80%D0%B2%D0%BE%D0%BD%D0%B0%D1%87%D0%B0%D0%BB%D1%8C%D0%BD%D1%8B%D0%B9_%D0%B2%D0%B8%D0%B4.jpg"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ru.wikipedia.org/wiki/%D0%A4%D0%B0%D0%B9%D0%BB:%D0%92%D0%B8%D0%B4_%D1%81%D1%82%D0%B0%D1%80%D0%BE%D0%B3%D0%BE_%D1%81%D0%BE%D0%B1%D0%BE%D1%80%D0%B0_%D0%B8_%D0%B3%D0%BE%D1%81%D1%82%D0%B8%D0%BD%D0%BE%D0%B3%D0%BE_%D0%B4%D0%B2%D0%BE%D1%80%D0%B0_%D1%81%D0%BE_%D1%81%D1%82%D0%BE%D1%80%D0%BE%D0%BD%D1%8B_%D0%A2%D1%80%D0%BE%D0%B8%D1%86%D0%BA%D0%BE%D0%B3%D0%BE_%D0%B2%D0%B7%D0%B2%D0%BE%D0%B7%D0%B0_1880-1890%D0%B3..jp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ru.wikipedia.org/wiki/%D0%A4%D0%B0%D0%B9%D0%BB:Saratov-old_Catholic_Cathedral.jpg" TargetMode="External"/><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ru.wikipedia.org/wiki/%D0%A4%D0%B0%D0%B9%D0%BB:%D0%A1%D0%BE%D0%B1%D0%BE%D1%80_%D0%A1%D0%B2%D1%8F%D1%82%D1%8B%D1%85_%D0%90%D0%BF%D0%BE%D1%81%D1%82%D0%BE%D0%BB%D0%BE%D0%B2_%D0%9F%D0%B5%D1%82%D1%80%D0%B0_%D0%B8_%D0%9F%D0%B0%D0%B2%D0%BB%D0%B0_(%D0%A1%D0%B0%D1%80%D0%B0%D1%82%D0%BE%D0%B2)_1.jpg" TargetMode="External"/><Relationship Id="rId3" Type="http://schemas.openxmlformats.org/officeDocument/2006/relationships/hyperlink" Target="http://ru.wikipedia.org/wiki/1992_%D0%B3%D0%BE%D0%B4" TargetMode="External"/><Relationship Id="rId7" Type="http://schemas.openxmlformats.org/officeDocument/2006/relationships/hyperlink" Target="http://ru.wikipedia.org/wiki/2002_%D0%B3%D0%BE%D0%B4" TargetMode="External"/><Relationship Id="rId2" Type="http://schemas.openxmlformats.org/officeDocument/2006/relationships/hyperlink" Target="http://ru.wikipedia.org/wiki/14_%D0%B0%D0%BF%D1%80%D0%B5%D0%BB%D1%8F" TargetMode="External"/><Relationship Id="rId1" Type="http://schemas.openxmlformats.org/officeDocument/2006/relationships/slideLayout" Target="../slideLayouts/slideLayout2.xml"/><Relationship Id="rId6" Type="http://schemas.openxmlformats.org/officeDocument/2006/relationships/hyperlink" Target="http://ru.wikipedia.org/wiki/%D0%A4%D0%B0%D1%81%D0%B0%D0%B4" TargetMode="External"/><Relationship Id="rId5" Type="http://schemas.openxmlformats.org/officeDocument/2006/relationships/hyperlink" Target="http://ru.wikipedia.org/wiki/%D0%9C%D0%BE%D0%B4%D0%B5%D1%80%D0%BD" TargetMode="External"/><Relationship Id="rId10" Type="http://schemas.openxmlformats.org/officeDocument/2006/relationships/image" Target="../media/image57.jpeg"/><Relationship Id="rId4" Type="http://schemas.openxmlformats.org/officeDocument/2006/relationships/hyperlink" Target="http://ru.wikipedia.org/wiki/%D0%9C%D0%B5%D1%81%D1%81%D0%B0" TargetMode="External"/><Relationship Id="rId9" Type="http://schemas.openxmlformats.org/officeDocument/2006/relationships/image" Target="../media/image5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ru.wikipedia.org/wiki/%D0%A4%D0%B0%D0%B9%D0%BB:%D0%A1%D0%B2%D1%8F%D1%82%D0%BE-%D0%A2%D1%80%D0%BE%D0%B8%D1%86%D0%BA%D0%B8%D0%B9_%D1%81%D0%BE%D0%B1%D0%BE%D1%80_(%D0%A1%D0%B0%D1%80%D0%B0%D1%82%D0%BE%D0%B2).jpg"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ru.wikipedia.org/wiki/%D0%A4%D0%B0%D0%B9%D0%BB:%D0%A1%D0%B2%D1%8F%D1%82%D0%BE-%D0%A2%D1%80%D0%BE%D0%B8%D1%86%D0%BA%D0%B8%D0%B9_%D1%81%D0%BE%D0%B1%D0%BE%D1%80_(%D0%A1%D0%B0%D1%80%D0%B0%D1%82%D0%BE%D0%B2)1980.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upload.wikimedia.org/wikipedia/commons/d/d2/%D0%A1%D0%BF%D0%B0%D1%81_%D0%9D%D0%B5%D1%80%D1%83%D0%BA%D0%BE%D1%82%D0%B2%D0%BE%D1%80%D0%BD%D1%8B%D0%B9_(%D0%A1%D0%B2%D1%8F%D1%82%D0%BE-%D0%A2%D1%80%D0%BE%D0%B8%D1%86%D0%BA%D0%B8%D0%B9_%D1%81%D0%BE%D0%B1%D0%BE%D1%80).jpe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ru.wikipedia.org/wiki/%D0%A4%D0%B0%D0%B9%D0%BB:%D0%9A%D0%B0%D0%B7%D0%B0%D0%BD%D1%81%D0%BA%D0%B0%D1%8F_%D0%B8%D0%BA%D0%BE%D0%BD%D0%B0_%D0%91%D0%BE%D0%B3%D0%BE%D1%80%D0%BE%D0%B4%D0%B8%D1%86%D1%8B_(%D0%A1%D0%B2%D1%8F%D1%82%D0%BE-%D0%A2%D1%80%D0%BE%D0%B8%D1%86%D0%BA%D0%B8%D0%B9_%D1%81%D0%BE%D0%B1%D0%BE%D1%80).jpeg"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ru.wikipedia.org/wiki/%D0%A4%D0%B0%D0%B9%D0%BB:%D0%9C%D0%BE%D1%89%D0%B5%D0%B2%D0%B8%D0%BA.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359898"/>
            <a:ext cx="7406640" cy="2781070"/>
          </a:xfrm>
        </p:spPr>
        <p:txBody>
          <a:bodyPr>
            <a:normAutofit fontScale="90000"/>
          </a:bodyPr>
          <a:lstStyle/>
          <a:p>
            <a:pPr algn="ct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a:latin typeface="Times New Roman" pitchFamily="18" charset="0"/>
                <a:cs typeface="Times New Roman" pitchFamily="18" charset="0"/>
              </a:rPr>
              <a:t/>
            </a:r>
            <a:br>
              <a:rPr lang="ru-RU" sz="3600" dirty="0">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a:latin typeface="Times New Roman" pitchFamily="18" charset="0"/>
                <a:cs typeface="Times New Roman" pitchFamily="18" charset="0"/>
              </a:rPr>
              <a:t/>
            </a:r>
            <a:br>
              <a:rPr lang="ru-RU" sz="3600" dirty="0">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Культовые сооружения Саратовской области</a:t>
            </a:r>
            <a:endParaRPr lang="ru-RU" sz="36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32560" y="5429264"/>
            <a:ext cx="7406640" cy="928694"/>
          </a:xfrm>
        </p:spPr>
        <p:txBody>
          <a:bodyPr>
            <a:normAutofit fontScale="47500" lnSpcReduction="20000"/>
          </a:bodyPr>
          <a:lstStyle/>
          <a:p>
            <a:pPr algn="r"/>
            <a:r>
              <a:rPr lang="ru-RU" dirty="0" err="1" smtClean="0"/>
              <a:t>Бикчураева</a:t>
            </a:r>
            <a:r>
              <a:rPr lang="ru-RU" dirty="0" smtClean="0"/>
              <a:t> Е.В.</a:t>
            </a:r>
          </a:p>
          <a:p>
            <a:pPr algn="r"/>
            <a:r>
              <a:rPr lang="ru-RU" dirty="0" smtClean="0"/>
              <a:t>учитель географии </a:t>
            </a:r>
          </a:p>
          <a:p>
            <a:pPr algn="r"/>
            <a:r>
              <a:rPr lang="ru-RU" dirty="0" smtClean="0"/>
              <a:t>МБОУ </a:t>
            </a:r>
            <a:r>
              <a:rPr lang="ru-RU" dirty="0" smtClean="0"/>
              <a:t>«Основная школа №14»</a:t>
            </a:r>
          </a:p>
          <a:p>
            <a:pPr algn="r"/>
            <a:r>
              <a:rPr lang="ru-RU" dirty="0" smtClean="0"/>
              <a:t>г.Балаково</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ДУХОСОШЕСТВЕНСКИЙ СОБОР </a:t>
            </a:r>
            <a:endParaRPr lang="ru-RU" dirty="0"/>
          </a:p>
        </p:txBody>
      </p:sp>
      <p:sp>
        <p:nvSpPr>
          <p:cNvPr id="3" name="Содержимое 2"/>
          <p:cNvSpPr>
            <a:spLocks noGrp="1"/>
          </p:cNvSpPr>
          <p:nvPr>
            <p:ph idx="1"/>
          </p:nvPr>
        </p:nvSpPr>
        <p:spPr>
          <a:xfrm>
            <a:off x="1435608" y="1447800"/>
            <a:ext cx="4493714" cy="4800600"/>
          </a:xfrm>
        </p:spPr>
        <p:txBody>
          <a:bodyPr>
            <a:normAutofit fontScale="85000" lnSpcReduction="20000"/>
          </a:bodyPr>
          <a:lstStyle/>
          <a:p>
            <a:r>
              <a:rPr lang="ru-RU" dirty="0" smtClean="0"/>
              <a:t>В 1855 году на улице Соколовой (в пересечении с улицей Веселой) вместо старой, деревянной была возведена большая каменная церковь, получившая название </a:t>
            </a:r>
            <a:r>
              <a:rPr lang="ru-RU" dirty="0" err="1" smtClean="0"/>
              <a:t>Духосошественской</a:t>
            </a:r>
            <a:r>
              <a:rPr lang="ru-RU" dirty="0" smtClean="0"/>
              <a:t>. Средства на строительство церкви пожертвовал почетный гражданин Саратова купец первой гильдии Петр Федорович </a:t>
            </a:r>
            <a:r>
              <a:rPr lang="ru-RU" dirty="0" err="1" smtClean="0"/>
              <a:t>Тюльпин</a:t>
            </a:r>
            <a:r>
              <a:rPr lang="ru-RU" dirty="0" smtClean="0"/>
              <a:t>.</a:t>
            </a:r>
            <a:endParaRPr lang="ru-RU" dirty="0"/>
          </a:p>
        </p:txBody>
      </p:sp>
      <p:pic>
        <p:nvPicPr>
          <p:cNvPr id="24582" name="Picture 6" descr="http://www.sarrest.ru/tourism/ch/ch01a.jpg"/>
          <p:cNvPicPr>
            <a:picLocks noChangeAspect="1" noChangeArrowheads="1"/>
          </p:cNvPicPr>
          <p:nvPr/>
        </p:nvPicPr>
        <p:blipFill>
          <a:blip r:embed="rId2"/>
          <a:srcRect/>
          <a:stretch>
            <a:fillRect/>
          </a:stretch>
        </p:blipFill>
        <p:spPr bwMode="auto">
          <a:xfrm>
            <a:off x="5857884" y="1857364"/>
            <a:ext cx="3143272" cy="364333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ДУХОСОШЕСТВЕНСКИЙ СОБОР </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В конце 20-х годов XX века </a:t>
            </a:r>
            <a:r>
              <a:rPr lang="ru-RU" dirty="0" err="1" smtClean="0"/>
              <a:t>Духосошественская</a:t>
            </a:r>
            <a:r>
              <a:rPr lang="ru-RU" dirty="0" smtClean="0"/>
              <a:t> церковь была захвачена обновленцами, но спустя полгода клир храма принес покаяние. Предположительно после закрытия в Саратове </a:t>
            </a:r>
            <a:r>
              <a:rPr lang="ru-RU" dirty="0" err="1" smtClean="0"/>
              <a:t>Александро-Невского</a:t>
            </a:r>
            <a:r>
              <a:rPr lang="ru-RU" dirty="0" smtClean="0"/>
              <a:t> кафедрального собора </a:t>
            </a:r>
            <a:r>
              <a:rPr lang="ru-RU" dirty="0" err="1" smtClean="0"/>
              <a:t>Духосошественская</a:t>
            </a:r>
            <a:r>
              <a:rPr lang="ru-RU" dirty="0" smtClean="0"/>
              <a:t> церковь получила статус </a:t>
            </a:r>
            <a:r>
              <a:rPr lang="ru-RU" dirty="0" smtClean="0">
                <a:hlinkClick r:id="rId2" tooltip="Собор (храм)"/>
              </a:rPr>
              <a:t>соборной</a:t>
            </a:r>
            <a:r>
              <a:rPr lang="ru-RU" dirty="0" smtClean="0"/>
              <a:t>. На 4-х ярусной колокольне размещалось 13 колоколов.</a:t>
            </a:r>
          </a:p>
          <a:p>
            <a:r>
              <a:rPr lang="ru-RU" dirty="0" smtClean="0"/>
              <a:t>В 1931 году колокола собора </a:t>
            </a:r>
            <a:r>
              <a:rPr lang="ru-RU" dirty="0" err="1" smtClean="0"/>
              <a:t>изъли</a:t>
            </a:r>
            <a:r>
              <a:rPr lang="ru-RU" dirty="0" smtClean="0"/>
              <a:t> для нужд промышленности. В 1939 году храм был закрыт и с того времени использовался как зернохранилище. Храм вновь был открыт в </a:t>
            </a:r>
            <a:r>
              <a:rPr lang="ru-RU" dirty="0" err="1" smtClean="0"/>
              <a:t>декарбре</a:t>
            </a:r>
            <a:r>
              <a:rPr lang="ru-RU" dirty="0" smtClean="0"/>
              <a:t> 1947 года. Стены были заново расписаны, а в остальном помещение почти не пострадало. В 1948 году главный придел был заново освящен </a:t>
            </a:r>
            <a:r>
              <a:rPr lang="ru-RU" dirty="0" err="1" smtClean="0"/>
              <a:t>Преосвященнейшим</a:t>
            </a:r>
            <a:r>
              <a:rPr lang="ru-RU" dirty="0" smtClean="0"/>
              <a:t> Борисом и в нем начались регулярные богослужения.</a:t>
            </a:r>
          </a:p>
          <a:p>
            <a:endParaRPr lang="ru-RU" dirty="0"/>
          </a:p>
        </p:txBody>
      </p:sp>
      <p:pic>
        <p:nvPicPr>
          <p:cNvPr id="25602" name="Picture 2" descr="http://im6-tub-ru.yandex.net/i?id=452369251-14-72"/>
          <p:cNvPicPr>
            <a:picLocks noChangeAspect="1" noChangeArrowheads="1"/>
          </p:cNvPicPr>
          <p:nvPr/>
        </p:nvPicPr>
        <p:blipFill>
          <a:blip r:embed="rId3"/>
          <a:srcRect/>
          <a:stretch>
            <a:fillRect/>
          </a:stretch>
        </p:blipFill>
        <p:spPr bwMode="auto">
          <a:xfrm>
            <a:off x="142844" y="2000240"/>
            <a:ext cx="1428750" cy="1085850"/>
          </a:xfrm>
          <a:prstGeom prst="rect">
            <a:avLst/>
          </a:prstGeom>
          <a:noFill/>
        </p:spPr>
      </p:pic>
      <p:pic>
        <p:nvPicPr>
          <p:cNvPr id="25604" name="Picture 4" descr="http://im5-tub-ru.yandex.net/i?id=444057468-51-72"/>
          <p:cNvPicPr>
            <a:picLocks noChangeAspect="1" noChangeArrowheads="1"/>
          </p:cNvPicPr>
          <p:nvPr/>
        </p:nvPicPr>
        <p:blipFill>
          <a:blip r:embed="rId4"/>
          <a:srcRect/>
          <a:stretch>
            <a:fillRect/>
          </a:stretch>
        </p:blipFill>
        <p:spPr bwMode="auto">
          <a:xfrm>
            <a:off x="357158" y="4071942"/>
            <a:ext cx="1200150" cy="1428750"/>
          </a:xfrm>
          <a:prstGeom prst="rect">
            <a:avLst/>
          </a:prstGeom>
          <a:noFill/>
        </p:spPr>
      </p:pic>
      <p:pic>
        <p:nvPicPr>
          <p:cNvPr id="25606" name="Picture 6" descr="http://im0-tub-ru.yandex.net/i?id=482696931-60-72"/>
          <p:cNvPicPr>
            <a:picLocks noChangeAspect="1" noChangeArrowheads="1"/>
          </p:cNvPicPr>
          <p:nvPr/>
        </p:nvPicPr>
        <p:blipFill>
          <a:blip r:embed="rId5"/>
          <a:srcRect/>
          <a:stretch>
            <a:fillRect/>
          </a:stretch>
        </p:blipFill>
        <p:spPr bwMode="auto">
          <a:xfrm>
            <a:off x="6143636" y="5286388"/>
            <a:ext cx="1200150" cy="1428750"/>
          </a:xfrm>
          <a:prstGeom prst="rect">
            <a:avLst/>
          </a:prstGeom>
          <a:noFill/>
        </p:spPr>
      </p:pic>
      <p:pic>
        <p:nvPicPr>
          <p:cNvPr id="25608" name="Picture 8" descr="http://im4-tub-ru.yandex.net/i?id=322495932-02-72"/>
          <p:cNvPicPr>
            <a:picLocks noChangeAspect="1" noChangeArrowheads="1"/>
          </p:cNvPicPr>
          <p:nvPr/>
        </p:nvPicPr>
        <p:blipFill>
          <a:blip r:embed="rId6"/>
          <a:srcRect/>
          <a:stretch>
            <a:fillRect/>
          </a:stretch>
        </p:blipFill>
        <p:spPr bwMode="auto">
          <a:xfrm>
            <a:off x="7500958" y="5572140"/>
            <a:ext cx="1428750" cy="101917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Покровский собор</a:t>
            </a:r>
            <a:endParaRPr lang="ru-RU" dirty="0"/>
          </a:p>
        </p:txBody>
      </p:sp>
      <p:sp>
        <p:nvSpPr>
          <p:cNvPr id="3" name="Содержимое 2"/>
          <p:cNvSpPr>
            <a:spLocks noGrp="1"/>
          </p:cNvSpPr>
          <p:nvPr>
            <p:ph idx="1"/>
          </p:nvPr>
        </p:nvSpPr>
        <p:spPr/>
        <p:txBody>
          <a:bodyPr/>
          <a:lstStyle/>
          <a:p>
            <a:r>
              <a:rPr lang="ru-RU" dirty="0" smtClean="0"/>
              <a:t>В 1859 году на площади при пересечении улиц Александровской (современ­ной М. Горького) и Большой Горной тщанием саратовского купца Воронова возводится деревянный </a:t>
            </a:r>
            <a:r>
              <a:rPr lang="ru-RU" dirty="0" err="1" smtClean="0"/>
              <a:t>трехпрестольный</a:t>
            </a:r>
            <a:r>
              <a:rPr lang="ru-RU" dirty="0" smtClean="0"/>
              <a:t> храм.</a:t>
            </a:r>
            <a:endParaRPr lang="ru-RU" dirty="0"/>
          </a:p>
        </p:txBody>
      </p:sp>
      <p:pic>
        <p:nvPicPr>
          <p:cNvPr id="26626" name="Picture 2" descr="План фасада Покровской деревянной церкви">
            <a:hlinkClick r:id="rId2"/>
          </p:cNvPr>
          <p:cNvPicPr>
            <a:picLocks noChangeAspect="1" noChangeArrowheads="1"/>
          </p:cNvPicPr>
          <p:nvPr/>
        </p:nvPicPr>
        <p:blipFill>
          <a:blip r:embed="rId3"/>
          <a:srcRect/>
          <a:stretch>
            <a:fillRect/>
          </a:stretch>
        </p:blipFill>
        <p:spPr bwMode="auto">
          <a:xfrm>
            <a:off x="5429256" y="4357694"/>
            <a:ext cx="2943225" cy="224790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Покровский </a:t>
            </a:r>
            <a:br>
              <a:rPr lang="ru-RU" dirty="0" smtClean="0"/>
            </a:br>
            <a:r>
              <a:rPr lang="ru-RU" dirty="0" smtClean="0"/>
              <a:t>собор</a:t>
            </a:r>
            <a:endParaRPr lang="ru-RU" dirty="0"/>
          </a:p>
        </p:txBody>
      </p:sp>
      <p:sp>
        <p:nvSpPr>
          <p:cNvPr id="3" name="Содержимое 2"/>
          <p:cNvSpPr>
            <a:spLocks noGrp="1"/>
          </p:cNvSpPr>
          <p:nvPr>
            <p:ph idx="1"/>
          </p:nvPr>
        </p:nvSpPr>
        <p:spPr>
          <a:xfrm>
            <a:off x="1435608" y="2214554"/>
            <a:ext cx="7498080" cy="4033846"/>
          </a:xfrm>
        </p:spPr>
        <p:txBody>
          <a:bodyPr>
            <a:normAutofit fontScale="92500"/>
          </a:bodyPr>
          <a:lstStyle/>
          <a:p>
            <a:r>
              <a:rPr lang="ru-RU" dirty="0" smtClean="0"/>
              <a:t>Спустя 24 года (в 1883 году) было выстроено каменное здание Покровской церкви, и началась его внутренняя отделка, продолжавшаяся до конца 1884 года. На пожертвования По­кровская церковь была богато украшена. 20 января 1885 года храм был освящен. В 1895 году построена колокольня.</a:t>
            </a:r>
          </a:p>
          <a:p>
            <a:endParaRPr lang="ru-RU" dirty="0"/>
          </a:p>
        </p:txBody>
      </p:sp>
      <p:pic>
        <p:nvPicPr>
          <p:cNvPr id="29698" name="Picture 2" descr="Церковь Покрова Пресвятой Богородицы">
            <a:hlinkClick r:id="rId2"/>
          </p:cNvPr>
          <p:cNvPicPr>
            <a:picLocks noChangeAspect="1" noChangeArrowheads="1"/>
          </p:cNvPicPr>
          <p:nvPr/>
        </p:nvPicPr>
        <p:blipFill>
          <a:blip r:embed="rId3"/>
          <a:srcRect/>
          <a:stretch>
            <a:fillRect/>
          </a:stretch>
        </p:blipFill>
        <p:spPr bwMode="auto">
          <a:xfrm>
            <a:off x="5500694" y="285728"/>
            <a:ext cx="3333750" cy="20383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Покровский собор</a:t>
            </a:r>
            <a:endParaRPr lang="ru-RU" dirty="0"/>
          </a:p>
        </p:txBody>
      </p:sp>
      <p:sp>
        <p:nvSpPr>
          <p:cNvPr id="3" name="Содержимое 2"/>
          <p:cNvSpPr>
            <a:spLocks noGrp="1"/>
          </p:cNvSpPr>
          <p:nvPr>
            <p:ph idx="1"/>
          </p:nvPr>
        </p:nvSpPr>
        <p:spPr>
          <a:xfrm>
            <a:off x="2000232" y="1447800"/>
            <a:ext cx="6933456" cy="4800600"/>
          </a:xfrm>
        </p:spPr>
        <p:txBody>
          <a:bodyPr>
            <a:normAutofit fontScale="70000" lnSpcReduction="20000"/>
          </a:bodyPr>
          <a:lstStyle/>
          <a:p>
            <a:r>
              <a:rPr lang="ru-RU" dirty="0" smtClean="0"/>
              <a:t>По состоянию на 1912 год в храме служили три священника. Приход составляли 1159 домов, в которых проживали 5839 прихожан обоего пола. Капитал церкви составлял на 1912 год 5680 рублей. Церковь имела в 15 верстах от Саратова ферму и хутор в 12 домов со 108-ю жителями.</a:t>
            </a:r>
          </a:p>
          <a:p>
            <a:r>
              <a:rPr lang="ru-RU" dirty="0" smtClean="0"/>
              <a:t>При храме имелась церковно-приходская школа, которая помещалась на втором этаже большого каменного дома, стоящего рядом с храмом (в настоящее время – средняя школа №30). Здесь же позднее находились и женские Покровские рукодельные классы. Нижний этаж здания занимала городская богадельня. Кроме этого, церковь имела еще 3 здания, где жили церковнослужители.</a:t>
            </a:r>
          </a:p>
          <a:p>
            <a:endParaRPr lang="ru-RU" dirty="0"/>
          </a:p>
        </p:txBody>
      </p:sp>
      <p:pic>
        <p:nvPicPr>
          <p:cNvPr id="28674" name="Picture 2" descr="Каменная Ново-Покровская Церковь">
            <a:hlinkClick r:id="rId2"/>
          </p:cNvPr>
          <p:cNvPicPr>
            <a:picLocks noChangeAspect="1" noChangeArrowheads="1"/>
          </p:cNvPicPr>
          <p:nvPr/>
        </p:nvPicPr>
        <p:blipFill>
          <a:blip r:embed="rId3"/>
          <a:srcRect/>
          <a:stretch>
            <a:fillRect/>
          </a:stretch>
        </p:blipFill>
        <p:spPr bwMode="auto">
          <a:xfrm>
            <a:off x="214282" y="1785926"/>
            <a:ext cx="1905000" cy="2667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Покровский собор</a:t>
            </a:r>
            <a:endParaRPr lang="ru-RU" dirty="0"/>
          </a:p>
        </p:txBody>
      </p:sp>
      <p:sp>
        <p:nvSpPr>
          <p:cNvPr id="3" name="Содержимое 2"/>
          <p:cNvSpPr>
            <a:spLocks noGrp="1"/>
          </p:cNvSpPr>
          <p:nvPr>
            <p:ph idx="1"/>
          </p:nvPr>
        </p:nvSpPr>
        <p:spPr>
          <a:xfrm>
            <a:off x="2571736" y="1447800"/>
            <a:ext cx="6361952" cy="4800600"/>
          </a:xfrm>
        </p:spPr>
        <p:txBody>
          <a:bodyPr>
            <a:normAutofit fontScale="77500" lnSpcReduction="20000"/>
          </a:bodyPr>
          <a:lstStyle/>
          <a:p>
            <a:r>
              <a:rPr lang="ru-RU" dirty="0" smtClean="0"/>
              <a:t>В 1930 г. в ее здании расположилось общежитие студентов Саратовского планового (экономического) института. Колокольню приспособили под детский сад. В 1931 году купола церкви были разобраны, а колокольня взорвана. Была предпринята попытка взрыва и самого храма, окончившаяся неудачей. Настенная роспись храма была частично оббита вместе со штукатуркой, частично закрыта побелкой. В 1970-х годах здание храма передали под мастерские саратовских художников, располагавшиеся там до возвращения здания Саратовской епархии.</a:t>
            </a:r>
            <a:endParaRPr lang="ru-RU" dirty="0"/>
          </a:p>
        </p:txBody>
      </p:sp>
      <p:pic>
        <p:nvPicPr>
          <p:cNvPr id="27650" name="Picture 2" descr="Глебучев овраг и Ново-Покровская церковь">
            <a:hlinkClick r:id="rId2"/>
          </p:cNvPr>
          <p:cNvPicPr>
            <a:picLocks noChangeAspect="1" noChangeArrowheads="1"/>
          </p:cNvPicPr>
          <p:nvPr/>
        </p:nvPicPr>
        <p:blipFill>
          <a:blip r:embed="rId3"/>
          <a:srcRect/>
          <a:stretch>
            <a:fillRect/>
          </a:stretch>
        </p:blipFill>
        <p:spPr bwMode="auto">
          <a:xfrm>
            <a:off x="571472" y="2500306"/>
            <a:ext cx="2119314" cy="329756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Покровский </a:t>
            </a:r>
            <a:br>
              <a:rPr lang="ru-RU" dirty="0" smtClean="0"/>
            </a:br>
            <a:r>
              <a:rPr lang="ru-RU" dirty="0" smtClean="0"/>
              <a:t>собор</a:t>
            </a:r>
            <a:endParaRPr lang="ru-RU" dirty="0"/>
          </a:p>
        </p:txBody>
      </p:sp>
      <p:sp>
        <p:nvSpPr>
          <p:cNvPr id="3" name="Содержимое 2"/>
          <p:cNvSpPr>
            <a:spLocks noGrp="1"/>
          </p:cNvSpPr>
          <p:nvPr>
            <p:ph idx="1"/>
          </p:nvPr>
        </p:nvSpPr>
        <p:spPr>
          <a:xfrm>
            <a:off x="2857488" y="2571744"/>
            <a:ext cx="6000792" cy="3676656"/>
          </a:xfrm>
        </p:spPr>
        <p:txBody>
          <a:bodyPr>
            <a:normAutofit fontScale="62500" lnSpcReduction="20000"/>
          </a:bodyPr>
          <a:lstStyle/>
          <a:p>
            <a:pPr algn="r"/>
            <a:r>
              <a:rPr lang="ru-RU" dirty="0" smtClean="0"/>
              <a:t>В настоящее время Покровский храм полностью восстановлен, в нем ежедневно совершаются богослужения.</a:t>
            </a:r>
          </a:p>
          <a:p>
            <a:pPr algn="r"/>
            <a:r>
              <a:rPr lang="ru-RU" dirty="0" smtClean="0"/>
              <a:t>До сооружения колокольни в северо-западном малом барабане была устроена звонница, на которой разместили восемь колоколов производства Воронежского завода. Вес самого большого из них достигает 326 килограмм.</a:t>
            </a:r>
          </a:p>
          <a:p>
            <a:pPr algn="r"/>
            <a:r>
              <a:rPr lang="ru-RU" dirty="0" smtClean="0"/>
              <a:t>28 ноября 2004 года на </a:t>
            </a:r>
            <a:r>
              <a:rPr lang="ru-RU" dirty="0" err="1" smtClean="0"/>
              <a:t>сорокачетырехметровую</a:t>
            </a:r>
            <a:r>
              <a:rPr lang="ru-RU" dirty="0" smtClean="0"/>
              <a:t> колокольню был установлен купол и закреплен заранее приготовленный шпиль. Общая высота колокольни со шпилем составляет 66 метров</a:t>
            </a:r>
          </a:p>
          <a:p>
            <a:endParaRPr lang="ru-RU" dirty="0"/>
          </a:p>
        </p:txBody>
      </p:sp>
      <p:pic>
        <p:nvPicPr>
          <p:cNvPr id="30722" name="Picture 2" descr="Храм Покрова Божией Матери г. Саратова">
            <a:hlinkClick r:id="rId2"/>
          </p:cNvPr>
          <p:cNvPicPr>
            <a:picLocks noChangeAspect="1" noChangeArrowheads="1"/>
          </p:cNvPicPr>
          <p:nvPr/>
        </p:nvPicPr>
        <p:blipFill>
          <a:blip r:embed="rId3"/>
          <a:srcRect/>
          <a:stretch>
            <a:fillRect/>
          </a:stretch>
        </p:blipFill>
        <p:spPr bwMode="auto">
          <a:xfrm>
            <a:off x="5072066" y="285727"/>
            <a:ext cx="3819528" cy="2285281"/>
          </a:xfrm>
          <a:prstGeom prst="rect">
            <a:avLst/>
          </a:prstGeom>
          <a:noFill/>
        </p:spPr>
      </p:pic>
      <p:pic>
        <p:nvPicPr>
          <p:cNvPr id="30724" name="Picture 4" descr="http://im7-tub-ru.yandex.net/i?id=66642230-23-72"/>
          <p:cNvPicPr>
            <a:picLocks noChangeAspect="1" noChangeArrowheads="1"/>
          </p:cNvPicPr>
          <p:nvPr/>
        </p:nvPicPr>
        <p:blipFill>
          <a:blip r:embed="rId4"/>
          <a:srcRect/>
          <a:stretch>
            <a:fillRect/>
          </a:stretch>
        </p:blipFill>
        <p:spPr bwMode="auto">
          <a:xfrm>
            <a:off x="357158" y="4357694"/>
            <a:ext cx="2214578" cy="2214580"/>
          </a:xfrm>
          <a:prstGeom prst="rect">
            <a:avLst/>
          </a:prstGeom>
          <a:noFill/>
        </p:spPr>
      </p:pic>
      <p:pic>
        <p:nvPicPr>
          <p:cNvPr id="30726" name="Picture 6" descr="http://im2-tub-ru.yandex.net/i?id=377979859-18-72"/>
          <p:cNvPicPr>
            <a:picLocks noChangeAspect="1" noChangeArrowheads="1"/>
          </p:cNvPicPr>
          <p:nvPr/>
        </p:nvPicPr>
        <p:blipFill>
          <a:blip r:embed="rId5"/>
          <a:srcRect/>
          <a:stretch>
            <a:fillRect/>
          </a:stretch>
        </p:blipFill>
        <p:spPr bwMode="auto">
          <a:xfrm>
            <a:off x="285720" y="2071678"/>
            <a:ext cx="2214568" cy="202264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Церковь «Утоли моя печали»</a:t>
            </a:r>
            <a:endParaRPr lang="ru-RU" dirty="0"/>
          </a:p>
        </p:txBody>
      </p:sp>
      <p:sp>
        <p:nvSpPr>
          <p:cNvPr id="3" name="Содержимое 2"/>
          <p:cNvSpPr>
            <a:spLocks noGrp="1"/>
          </p:cNvSpPr>
          <p:nvPr>
            <p:ph idx="1"/>
          </p:nvPr>
        </p:nvSpPr>
        <p:spPr/>
        <p:txBody>
          <a:bodyPr/>
          <a:lstStyle/>
          <a:p>
            <a:r>
              <a:rPr lang="ru-RU" dirty="0" smtClean="0"/>
              <a:t>Ее проект в 1903 (по другим данным — в 1904) году сделал саратовский архитектор </a:t>
            </a:r>
            <a:r>
              <a:rPr lang="ru-RU" dirty="0" smtClean="0">
                <a:hlinkClick r:id="rId2" tooltip="Зыбин, Пётр Митрофанович"/>
              </a:rPr>
              <a:t>Петр Митрофанович Зыбин</a:t>
            </a:r>
            <a:r>
              <a:rPr lang="ru-RU" dirty="0" smtClean="0"/>
              <a:t>. Вскоре началось строительство, закончившееся в 1906 году.</a:t>
            </a:r>
            <a:endParaRPr lang="ru-RU" dirty="0"/>
          </a:p>
        </p:txBody>
      </p:sp>
      <p:pic>
        <p:nvPicPr>
          <p:cNvPr id="32770" name="Picture 2" descr="http://im7-tub-ru.yandex.net/i?id=32267871-48-72"/>
          <p:cNvPicPr>
            <a:picLocks noChangeAspect="1" noChangeArrowheads="1"/>
          </p:cNvPicPr>
          <p:nvPr/>
        </p:nvPicPr>
        <p:blipFill>
          <a:blip r:embed="rId3"/>
          <a:srcRect/>
          <a:stretch>
            <a:fillRect/>
          </a:stretch>
        </p:blipFill>
        <p:spPr bwMode="auto">
          <a:xfrm>
            <a:off x="5429256" y="4286256"/>
            <a:ext cx="2890848" cy="1920632"/>
          </a:xfrm>
          <a:prstGeom prst="rect">
            <a:avLst/>
          </a:prstGeom>
          <a:noFill/>
        </p:spPr>
      </p:pic>
      <p:pic>
        <p:nvPicPr>
          <p:cNvPr id="32774" name="Picture 6" descr="http://im4-tub-ru.yandex.net/i?id=295877380-61-72"/>
          <p:cNvPicPr>
            <a:picLocks noChangeAspect="1" noChangeArrowheads="1"/>
          </p:cNvPicPr>
          <p:nvPr/>
        </p:nvPicPr>
        <p:blipFill>
          <a:blip r:embed="rId4"/>
          <a:srcRect/>
          <a:stretch>
            <a:fillRect/>
          </a:stretch>
        </p:blipFill>
        <p:spPr bwMode="auto">
          <a:xfrm>
            <a:off x="3143240" y="4071942"/>
            <a:ext cx="1776418" cy="256214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Церковь «Утоли моя печали»</a:t>
            </a:r>
            <a:endParaRPr lang="ru-RU" dirty="0"/>
          </a:p>
        </p:txBody>
      </p:sp>
      <p:sp>
        <p:nvSpPr>
          <p:cNvPr id="3" name="Содержимое 2"/>
          <p:cNvSpPr>
            <a:spLocks noGrp="1"/>
          </p:cNvSpPr>
          <p:nvPr>
            <p:ph idx="1"/>
          </p:nvPr>
        </p:nvSpPr>
        <p:spPr>
          <a:xfrm>
            <a:off x="1435608" y="1447800"/>
            <a:ext cx="4065086" cy="4800600"/>
          </a:xfrm>
        </p:spPr>
        <p:txBody>
          <a:bodyPr>
            <a:normAutofit fontScale="85000" lnSpcReduction="20000"/>
          </a:bodyPr>
          <a:lstStyle/>
          <a:p>
            <a:r>
              <a:rPr lang="ru-RU" dirty="0" smtClean="0"/>
              <a:t>В годы Советской власти здание сохранилось практически в первозданном виде, однако, как и многие другие храмы России, не использовалось по назначению — здесь был открыт </a:t>
            </a:r>
            <a:r>
              <a:rPr lang="ru-RU" dirty="0" smtClean="0">
                <a:hlinkClick r:id="rId2" tooltip="Саратовский планетарий"/>
              </a:rPr>
              <a:t>Саратовский планетарий</a:t>
            </a:r>
            <a:r>
              <a:rPr lang="ru-RU" dirty="0" smtClean="0"/>
              <a:t>.</a:t>
            </a:r>
          </a:p>
          <a:p>
            <a:r>
              <a:rPr lang="ru-RU" dirty="0" smtClean="0"/>
              <a:t>В 1990 году храм передали епархии.</a:t>
            </a:r>
            <a:endParaRPr lang="ru-RU" dirty="0"/>
          </a:p>
        </p:txBody>
      </p:sp>
      <p:pic>
        <p:nvPicPr>
          <p:cNvPr id="31746" name="Picture 2" descr="Саратов православный храм Утоли моя печали.jpg">
            <a:hlinkClick r:id="rId3"/>
          </p:cNvPr>
          <p:cNvPicPr>
            <a:picLocks noChangeAspect="1" noChangeArrowheads="1"/>
          </p:cNvPicPr>
          <p:nvPr/>
        </p:nvPicPr>
        <p:blipFill>
          <a:blip r:embed="rId4"/>
          <a:srcRect/>
          <a:stretch>
            <a:fillRect/>
          </a:stretch>
        </p:blipFill>
        <p:spPr bwMode="auto">
          <a:xfrm>
            <a:off x="5857884" y="1643050"/>
            <a:ext cx="2857500" cy="448627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КАЗАНСКАЯ ЦЕРКОВЬ </a:t>
            </a:r>
            <a:endParaRPr lang="ru-RU" dirty="0"/>
          </a:p>
        </p:txBody>
      </p:sp>
      <p:sp>
        <p:nvSpPr>
          <p:cNvPr id="3" name="Содержимое 2"/>
          <p:cNvSpPr>
            <a:spLocks noGrp="1"/>
          </p:cNvSpPr>
          <p:nvPr>
            <p:ph idx="1"/>
          </p:nvPr>
        </p:nvSpPr>
        <p:spPr>
          <a:xfrm>
            <a:off x="4429124" y="1447800"/>
            <a:ext cx="4504564" cy="4800600"/>
          </a:xfrm>
        </p:spPr>
        <p:txBody>
          <a:bodyPr>
            <a:normAutofit fontScale="70000" lnSpcReduction="20000"/>
          </a:bodyPr>
          <a:lstStyle/>
          <a:p>
            <a:r>
              <a:rPr lang="ru-RU" dirty="0" smtClean="0"/>
              <a:t>Одна из старейших в Саратове. По преданию деревянная Казанская церковь была разобрана и перенесена с левого берега Волги в новый правобережный Саратов и там воздвигнута вновь. До 1704 года церковь была монастырской. После пожара 1712 года она сгорела дотла, как и весь Саратов. После пожара церковь была возведена на том же самом месте, но уже из камня, и обращена в приходскую</a:t>
            </a:r>
            <a:endParaRPr lang="ru-RU" dirty="0"/>
          </a:p>
        </p:txBody>
      </p:sp>
      <p:pic>
        <p:nvPicPr>
          <p:cNvPr id="33794" name="Picture 2" descr="КАЗАНСКАЯ ЦЕРКОВЬ"/>
          <p:cNvPicPr>
            <a:picLocks noChangeAspect="1" noChangeArrowheads="1"/>
          </p:cNvPicPr>
          <p:nvPr/>
        </p:nvPicPr>
        <p:blipFill>
          <a:blip r:embed="rId2"/>
          <a:srcRect/>
          <a:stretch>
            <a:fillRect/>
          </a:stretch>
        </p:blipFill>
        <p:spPr bwMode="auto">
          <a:xfrm>
            <a:off x="1142976" y="2143116"/>
            <a:ext cx="3419904" cy="257176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400" dirty="0" smtClean="0">
                <a:latin typeface="Times New Roman" pitchFamily="18" charset="0"/>
                <a:cs typeface="Times New Roman" pitchFamily="18" charset="0"/>
              </a:rPr>
              <a:t>Культовые сооружения Саратовской области</a:t>
            </a:r>
            <a:endParaRPr lang="ru-RU" dirty="0"/>
          </a:p>
        </p:txBody>
      </p:sp>
      <p:sp>
        <p:nvSpPr>
          <p:cNvPr id="3" name="Содержимое 2"/>
          <p:cNvSpPr>
            <a:spLocks noGrp="1"/>
          </p:cNvSpPr>
          <p:nvPr>
            <p:ph idx="1"/>
          </p:nvPr>
        </p:nvSpPr>
        <p:spPr/>
        <p:txBody>
          <a:bodyPr>
            <a:normAutofit lnSpcReduction="10000"/>
          </a:bodyPr>
          <a:lstStyle/>
          <a:p>
            <a:r>
              <a:rPr lang="ru-RU" dirty="0" smtClean="0"/>
              <a:t>Саратовская область во времена царской России была богата храмами. В Саратове в 1901г. Насчитывалось 49 храмов и 1 монастырь.</a:t>
            </a:r>
          </a:p>
          <a:p>
            <a:r>
              <a:rPr lang="ru-RU" dirty="0" smtClean="0"/>
              <a:t>К 1937г. На территории области не осталось ни одной действующей церкви.</a:t>
            </a:r>
          </a:p>
          <a:p>
            <a:r>
              <a:rPr lang="ru-RU" dirty="0" smtClean="0"/>
              <a:t>Сегодня многие храмы восстановлены и используются по прямому назначению.</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ЦЕРКОВЬ СЕРАФИМА САРОВСКО</a:t>
            </a:r>
            <a:endParaRPr lang="ru-RU" dirty="0"/>
          </a:p>
        </p:txBody>
      </p:sp>
      <p:sp>
        <p:nvSpPr>
          <p:cNvPr id="3" name="Содержимое 2"/>
          <p:cNvSpPr>
            <a:spLocks noGrp="1"/>
          </p:cNvSpPr>
          <p:nvPr>
            <p:ph idx="1"/>
          </p:nvPr>
        </p:nvSpPr>
        <p:spPr>
          <a:xfrm>
            <a:off x="1435608" y="1447800"/>
            <a:ext cx="4493714" cy="4800600"/>
          </a:xfrm>
        </p:spPr>
        <p:txBody>
          <a:bodyPr>
            <a:normAutofit fontScale="55000" lnSpcReduction="20000"/>
          </a:bodyPr>
          <a:lstStyle/>
          <a:p>
            <a:r>
              <a:rPr lang="ru-RU" dirty="0" smtClean="0"/>
              <a:t>Построена церковь в 1903 году на пожертвования жителей города Саратова. Авторами проекта стали два архитектора: </a:t>
            </a:r>
            <a:r>
              <a:rPr lang="ru-RU" dirty="0" err="1" smtClean="0"/>
              <a:t>А.М.Салько</a:t>
            </a:r>
            <a:r>
              <a:rPr lang="ru-RU" dirty="0" smtClean="0"/>
              <a:t> проектировал храм, а </a:t>
            </a:r>
            <a:r>
              <a:rPr lang="ru-RU" dirty="0" err="1" smtClean="0"/>
              <a:t>А.Мушта</a:t>
            </a:r>
            <a:r>
              <a:rPr lang="ru-RU" dirty="0" smtClean="0"/>
              <a:t> – колокольню. </a:t>
            </a:r>
            <a:br>
              <a:rPr lang="ru-RU" dirty="0" smtClean="0"/>
            </a:br>
            <a:r>
              <a:rPr lang="ru-RU" dirty="0" smtClean="0"/>
              <a:t>Церковь деревянная, обложена кирпичом. Престол в ней был один: во имя преподобного Серафима </a:t>
            </a:r>
            <a:r>
              <a:rPr lang="ru-RU" dirty="0" err="1" smtClean="0"/>
              <a:t>Саровского</a:t>
            </a:r>
            <a:r>
              <a:rPr lang="ru-RU" dirty="0" smtClean="0"/>
              <a:t>. Освещен храм 28 декабря 1903 года. При церкви имелась церковно-приходская школа и приют для мальчиков, во имя святителя Алексия, митрополита Московского. </a:t>
            </a:r>
            <a:br>
              <a:rPr lang="ru-RU" dirty="0" smtClean="0"/>
            </a:br>
            <a:r>
              <a:rPr lang="ru-RU" dirty="0" smtClean="0"/>
              <a:t>В годы Советской власти здание церкви частично сохранилось. В здании располагалось общежитие института «Микроб». </a:t>
            </a:r>
            <a:br>
              <a:rPr lang="ru-RU" dirty="0" smtClean="0"/>
            </a:br>
            <a:r>
              <a:rPr lang="ru-RU" dirty="0" smtClean="0"/>
              <a:t>В наши заново отстроена колокольня и церковь освящена. </a:t>
            </a:r>
            <a:endParaRPr lang="ru-RU" dirty="0"/>
          </a:p>
        </p:txBody>
      </p:sp>
      <p:pic>
        <p:nvPicPr>
          <p:cNvPr id="34818" name="Picture 2" descr="ЦЕРКОВЬ СЕРАФИМА САРОВСКОГО"/>
          <p:cNvPicPr>
            <a:picLocks noChangeAspect="1" noChangeArrowheads="1"/>
          </p:cNvPicPr>
          <p:nvPr/>
        </p:nvPicPr>
        <p:blipFill>
          <a:blip r:embed="rId2"/>
          <a:srcRect/>
          <a:stretch>
            <a:fillRect/>
          </a:stretch>
        </p:blipFill>
        <p:spPr bwMode="auto">
          <a:xfrm>
            <a:off x="6572264" y="2428868"/>
            <a:ext cx="2381250" cy="1790700"/>
          </a:xfrm>
          <a:prstGeom prst="rect">
            <a:avLst/>
          </a:prstGeom>
          <a:noFill/>
        </p:spPr>
      </p:pic>
      <p:pic>
        <p:nvPicPr>
          <p:cNvPr id="34820" name="Picture 4" descr="Саратов. Церковь Серафима Саровского, , Кутенёв Владимир Михайлович">
            <a:hlinkClick r:id="rId3"/>
          </p:cNvPr>
          <p:cNvPicPr>
            <a:picLocks noChangeAspect="1" noChangeArrowheads="1"/>
          </p:cNvPicPr>
          <p:nvPr/>
        </p:nvPicPr>
        <p:blipFill>
          <a:blip r:embed="rId4"/>
          <a:srcRect/>
          <a:stretch>
            <a:fillRect/>
          </a:stretch>
        </p:blipFill>
        <p:spPr bwMode="auto">
          <a:xfrm>
            <a:off x="6572264" y="357166"/>
            <a:ext cx="2381265" cy="1785950"/>
          </a:xfrm>
          <a:prstGeom prst="rect">
            <a:avLst/>
          </a:prstGeom>
          <a:noFill/>
        </p:spPr>
      </p:pic>
      <p:pic>
        <p:nvPicPr>
          <p:cNvPr id="34822" name="Picture 6" descr="Саратов. Церковь Серафима Саровского, , Кутенёв Владимир Михайлович">
            <a:hlinkClick r:id="rId5"/>
          </p:cNvPr>
          <p:cNvPicPr>
            <a:picLocks noChangeAspect="1" noChangeArrowheads="1"/>
          </p:cNvPicPr>
          <p:nvPr/>
        </p:nvPicPr>
        <p:blipFill>
          <a:blip r:embed="rId6"/>
          <a:srcRect/>
          <a:stretch>
            <a:fillRect/>
          </a:stretch>
        </p:blipFill>
        <p:spPr bwMode="auto">
          <a:xfrm>
            <a:off x="6786578" y="4286256"/>
            <a:ext cx="1857379" cy="247650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Церковь Рождества Христова </a:t>
            </a:r>
            <a:endParaRPr lang="ru-RU" dirty="0"/>
          </a:p>
        </p:txBody>
      </p:sp>
      <p:sp>
        <p:nvSpPr>
          <p:cNvPr id="3" name="Содержимое 2"/>
          <p:cNvSpPr>
            <a:spLocks noGrp="1"/>
          </p:cNvSpPr>
          <p:nvPr>
            <p:ph idx="1"/>
          </p:nvPr>
        </p:nvSpPr>
        <p:spPr>
          <a:xfrm>
            <a:off x="4572000" y="1447800"/>
            <a:ext cx="4361688" cy="4800600"/>
          </a:xfrm>
        </p:spPr>
        <p:txBody>
          <a:bodyPr>
            <a:normAutofit fontScale="70000" lnSpcReduction="20000"/>
          </a:bodyPr>
          <a:lstStyle/>
          <a:p>
            <a:r>
              <a:rPr lang="ru-RU" dirty="0" smtClean="0"/>
              <a:t>Церковь построена на средства жены машиниста паровозного депо Матрены Тимофеевны </a:t>
            </a:r>
            <a:r>
              <a:rPr lang="ru-RU" dirty="0" err="1" smtClean="0"/>
              <a:t>Макариновой</a:t>
            </a:r>
            <a:r>
              <a:rPr lang="ru-RU" dirty="0" smtClean="0"/>
              <a:t>, саратовского купца </a:t>
            </a:r>
            <a:r>
              <a:rPr lang="ru-RU" dirty="0" err="1" smtClean="0"/>
              <a:t>Чукалина</a:t>
            </a:r>
            <a:r>
              <a:rPr lang="ru-RU" dirty="0" smtClean="0"/>
              <a:t> и пожертвования железнодорожников. Закрыта в 1935 году. В помещении храма в разное время располагались библиотека, поликлиника, кожно-венерологический диспансер. </a:t>
            </a:r>
            <a:br>
              <a:rPr lang="ru-RU" dirty="0" smtClean="0"/>
            </a:br>
            <a:r>
              <a:rPr lang="ru-RU" dirty="0" smtClean="0"/>
              <a:t>Передана Саратовской епархии в 1999 году.</a:t>
            </a:r>
            <a:br>
              <a:rPr lang="ru-RU" dirty="0" smtClean="0"/>
            </a:br>
            <a:endParaRPr lang="ru-RU" dirty="0"/>
          </a:p>
        </p:txBody>
      </p:sp>
      <p:pic>
        <p:nvPicPr>
          <p:cNvPr id="35842" name="Picture 2" descr="Саратов. Церковь Рождества Христова, , Сергей Меркулов">
            <a:hlinkClick r:id="rId2"/>
          </p:cNvPr>
          <p:cNvPicPr>
            <a:picLocks noChangeAspect="1" noChangeArrowheads="1"/>
          </p:cNvPicPr>
          <p:nvPr/>
        </p:nvPicPr>
        <p:blipFill>
          <a:blip r:embed="rId3"/>
          <a:srcRect/>
          <a:stretch>
            <a:fillRect/>
          </a:stretch>
        </p:blipFill>
        <p:spPr bwMode="auto">
          <a:xfrm>
            <a:off x="1428728" y="1285860"/>
            <a:ext cx="1928817" cy="2571756"/>
          </a:xfrm>
          <a:prstGeom prst="rect">
            <a:avLst/>
          </a:prstGeom>
          <a:noFill/>
        </p:spPr>
      </p:pic>
      <p:pic>
        <p:nvPicPr>
          <p:cNvPr id="35844" name="Picture 4" descr="Саратов. Церковь Рождества Христова, , Сергей Меркулов">
            <a:hlinkClick r:id="rId4"/>
          </p:cNvPr>
          <p:cNvPicPr>
            <a:picLocks noChangeAspect="1" noChangeArrowheads="1"/>
          </p:cNvPicPr>
          <p:nvPr/>
        </p:nvPicPr>
        <p:blipFill>
          <a:blip r:embed="rId5"/>
          <a:srcRect/>
          <a:stretch>
            <a:fillRect/>
          </a:stretch>
        </p:blipFill>
        <p:spPr bwMode="auto">
          <a:xfrm>
            <a:off x="2357422" y="4286256"/>
            <a:ext cx="1757366" cy="239640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Церковь Марии Магдалины </a:t>
            </a:r>
            <a:endParaRPr lang="ru-RU" dirty="0"/>
          </a:p>
        </p:txBody>
      </p:sp>
      <p:sp>
        <p:nvSpPr>
          <p:cNvPr id="3" name="Содержимое 2"/>
          <p:cNvSpPr>
            <a:spLocks noGrp="1"/>
          </p:cNvSpPr>
          <p:nvPr>
            <p:ph idx="1"/>
          </p:nvPr>
        </p:nvSpPr>
        <p:spPr/>
        <p:txBody>
          <a:bodyPr>
            <a:normAutofit fontScale="85000" lnSpcReduction="10000"/>
          </a:bodyPr>
          <a:lstStyle/>
          <a:p>
            <a:r>
              <a:rPr lang="ru-RU" dirty="0" smtClean="0"/>
              <a:t>Домовая церковь во имя Равноапостольной Марии Магдалины при Саратовском Мариинском институте благородных девиц была освящена в 1857 году. В 1897 году храм перенесен в новое здание, пристроенное к институтскому корпусу, где и находился до 1918 года. В 1918 храм был закрыт, использовался в качестве рабочего клуба, концертного зала. </a:t>
            </a:r>
            <a:br>
              <a:rPr lang="ru-RU" dirty="0" smtClean="0"/>
            </a:br>
            <a:r>
              <a:rPr lang="ru-RU" dirty="0" smtClean="0"/>
              <a:t>В 2005 году помещение храма передано Саратовской епархии.</a:t>
            </a:r>
            <a:br>
              <a:rPr lang="ru-RU" dirty="0" smtClean="0"/>
            </a:br>
            <a:endParaRPr lang="ru-RU" dirty="0"/>
          </a:p>
        </p:txBody>
      </p:sp>
      <p:pic>
        <p:nvPicPr>
          <p:cNvPr id="36866" name="Picture 2" descr="Саратов. Церковь Марии Магдалины, , Сергей Меркулов">
            <a:hlinkClick r:id="rId2"/>
          </p:cNvPr>
          <p:cNvPicPr>
            <a:picLocks noChangeAspect="1" noChangeArrowheads="1"/>
          </p:cNvPicPr>
          <p:nvPr/>
        </p:nvPicPr>
        <p:blipFill>
          <a:blip r:embed="rId3"/>
          <a:srcRect/>
          <a:stretch>
            <a:fillRect/>
          </a:stretch>
        </p:blipFill>
        <p:spPr bwMode="auto">
          <a:xfrm>
            <a:off x="6572264" y="5214950"/>
            <a:ext cx="1714500" cy="129540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Церковь Владимира Равноапостольного </a:t>
            </a:r>
            <a:endParaRPr lang="ru-RU" dirty="0"/>
          </a:p>
        </p:txBody>
      </p:sp>
      <p:sp>
        <p:nvSpPr>
          <p:cNvPr id="3" name="Содержимое 2"/>
          <p:cNvSpPr>
            <a:spLocks noGrp="1"/>
          </p:cNvSpPr>
          <p:nvPr>
            <p:ph idx="1"/>
          </p:nvPr>
        </p:nvSpPr>
        <p:spPr/>
        <p:txBody>
          <a:bodyPr>
            <a:normAutofit fontScale="92500" lnSpcReduction="20000"/>
          </a:bodyPr>
          <a:lstStyle/>
          <a:p>
            <a:r>
              <a:rPr lang="ru-RU" dirty="0" smtClean="0"/>
              <a:t>В 1888 году в память 900-летней годовщины Крещения Руси на добровольные пожертвования саратовских жителей на Полтавской площади был построен храм во имя просветителя Руси святого князя Владимира. Каменная </a:t>
            </a:r>
            <a:r>
              <a:rPr lang="ru-RU" dirty="0" err="1" smtClean="0"/>
              <a:t>Княже-Владимирская</a:t>
            </a:r>
            <a:r>
              <a:rPr lang="ru-RU" dirty="0" smtClean="0"/>
              <a:t> церковь, построенная в псевдорусском стиле, была теплой, колокольни не имела. Высота ее достигала 77 метров. Храм был освящен 16 июля 1889 года </a:t>
            </a:r>
            <a:endParaRPr lang="ru-RU" dirty="0"/>
          </a:p>
        </p:txBody>
      </p:sp>
      <p:pic>
        <p:nvPicPr>
          <p:cNvPr id="38914" name="Picture 2" descr="Саратов. Церковь Владимира Равноапостольного, , Сергей Меркулов">
            <a:hlinkClick r:id="rId2"/>
          </p:cNvPr>
          <p:cNvPicPr>
            <a:picLocks noChangeAspect="1" noChangeArrowheads="1"/>
          </p:cNvPicPr>
          <p:nvPr/>
        </p:nvPicPr>
        <p:blipFill>
          <a:blip r:embed="rId3"/>
          <a:srcRect/>
          <a:stretch>
            <a:fillRect/>
          </a:stretch>
        </p:blipFill>
        <p:spPr bwMode="auto">
          <a:xfrm>
            <a:off x="7429520" y="357166"/>
            <a:ext cx="1285875" cy="1714500"/>
          </a:xfrm>
          <a:prstGeom prst="rect">
            <a:avLst/>
          </a:prstGeom>
          <a:noFill/>
        </p:spPr>
      </p:pic>
      <p:pic>
        <p:nvPicPr>
          <p:cNvPr id="38916" name="Picture 4" descr="Саратов. Церковь Владимира Равноапостольного, , Сергей Меркулов">
            <a:hlinkClick r:id="rId4"/>
          </p:cNvPr>
          <p:cNvPicPr>
            <a:picLocks noChangeAspect="1" noChangeArrowheads="1"/>
          </p:cNvPicPr>
          <p:nvPr/>
        </p:nvPicPr>
        <p:blipFill>
          <a:blip r:embed="rId5"/>
          <a:srcRect/>
          <a:stretch>
            <a:fillRect/>
          </a:stretch>
        </p:blipFill>
        <p:spPr bwMode="auto">
          <a:xfrm>
            <a:off x="214282" y="4429132"/>
            <a:ext cx="1285875" cy="17145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Церковь Владимира Равноапостольного </a:t>
            </a:r>
            <a:endParaRPr lang="ru-RU" dirty="0"/>
          </a:p>
        </p:txBody>
      </p:sp>
      <p:sp>
        <p:nvSpPr>
          <p:cNvPr id="3" name="Содержимое 2"/>
          <p:cNvSpPr>
            <a:spLocks noGrp="1"/>
          </p:cNvSpPr>
          <p:nvPr>
            <p:ph idx="1"/>
          </p:nvPr>
        </p:nvSpPr>
        <p:spPr>
          <a:xfrm>
            <a:off x="2285984" y="1928802"/>
            <a:ext cx="6647704" cy="4143404"/>
          </a:xfrm>
        </p:spPr>
        <p:txBody>
          <a:bodyPr>
            <a:normAutofit fontScale="62500" lnSpcReduction="20000"/>
          </a:bodyPr>
          <a:lstStyle/>
          <a:p>
            <a:r>
              <a:rPr lang="ru-RU" dirty="0" smtClean="0"/>
              <a:t>В начале 30-х годов Собор был разрушен.</a:t>
            </a:r>
          </a:p>
          <a:p>
            <a:pPr>
              <a:buNone/>
            </a:pPr>
            <a:r>
              <a:rPr lang="ru-RU" dirty="0" smtClean="0"/>
              <a:t> Парк же в 1936 году, после соответствующей перестройки и проведенного благоустройства, получил название Детского парка.</a:t>
            </a:r>
            <a:br>
              <a:rPr lang="ru-RU" dirty="0" smtClean="0"/>
            </a:br>
            <a:r>
              <a:rPr lang="ru-RU" dirty="0" smtClean="0"/>
              <a:t>На месте храмового здания ныне расположен стадион. Единственное сохранившееся здание храмового комплекса — причтовый дом — ныне занимает Центр детского и юношеского творчества.</a:t>
            </a:r>
            <a:br>
              <a:rPr lang="ru-RU" dirty="0" smtClean="0"/>
            </a:br>
            <a:r>
              <a:rPr lang="ru-RU" dirty="0" smtClean="0"/>
              <a:t>Летом 2005 год началось строительств нового храма. 28 июля 2009 года был совершен Чин освящения колоколов, после чего самый большой колокол весом в 230 килограмм был поднят на колокольню. 14 апреля 2010 года Епископ Саратовский и </a:t>
            </a:r>
            <a:r>
              <a:rPr lang="ru-RU" dirty="0" err="1" smtClean="0"/>
              <a:t>Вольский</a:t>
            </a:r>
            <a:r>
              <a:rPr lang="ru-RU" dirty="0" smtClean="0"/>
              <a:t> </a:t>
            </a:r>
            <a:r>
              <a:rPr lang="ru-RU" dirty="0" err="1" smtClean="0"/>
              <a:t>Лонгин</a:t>
            </a:r>
            <a:r>
              <a:rPr lang="ru-RU" dirty="0" smtClean="0"/>
              <a:t> совершил Великое освящение храма. </a:t>
            </a:r>
            <a:endParaRPr lang="ru-RU" dirty="0"/>
          </a:p>
        </p:txBody>
      </p:sp>
      <p:pic>
        <p:nvPicPr>
          <p:cNvPr id="37890" name="Picture 2" descr="Саратов. Церковь Владимира Равноапостольного, , Сергей Меркулов">
            <a:hlinkClick r:id="rId2"/>
          </p:cNvPr>
          <p:cNvPicPr>
            <a:picLocks noChangeAspect="1" noChangeArrowheads="1"/>
          </p:cNvPicPr>
          <p:nvPr/>
        </p:nvPicPr>
        <p:blipFill>
          <a:blip r:embed="rId3"/>
          <a:srcRect/>
          <a:stretch>
            <a:fillRect/>
          </a:stretch>
        </p:blipFill>
        <p:spPr bwMode="auto">
          <a:xfrm>
            <a:off x="1142976" y="3071810"/>
            <a:ext cx="1285875" cy="1714500"/>
          </a:xfrm>
          <a:prstGeom prst="rect">
            <a:avLst/>
          </a:prstGeom>
          <a:noFill/>
        </p:spPr>
      </p:pic>
      <p:pic>
        <p:nvPicPr>
          <p:cNvPr id="37892" name="Picture 4" descr="Саратов. Церковь Владимира Равноапостольного, , Сергей Меркулов">
            <a:hlinkClick r:id="rId4"/>
          </p:cNvPr>
          <p:cNvPicPr>
            <a:picLocks noChangeAspect="1" noChangeArrowheads="1"/>
          </p:cNvPicPr>
          <p:nvPr/>
        </p:nvPicPr>
        <p:blipFill>
          <a:blip r:embed="rId5"/>
          <a:srcRect/>
          <a:stretch>
            <a:fillRect/>
          </a:stretch>
        </p:blipFill>
        <p:spPr bwMode="auto">
          <a:xfrm>
            <a:off x="7643834" y="285728"/>
            <a:ext cx="1276350" cy="17145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Часовня иконы Божией Матери "</a:t>
            </a:r>
            <a:r>
              <a:rPr lang="ru-RU" b="1" dirty="0" err="1" smtClean="0"/>
              <a:t>Живоносный</a:t>
            </a:r>
            <a:r>
              <a:rPr lang="ru-RU" b="1" dirty="0" smtClean="0"/>
              <a:t> источник" </a:t>
            </a:r>
            <a:endParaRPr lang="ru-RU" dirty="0"/>
          </a:p>
        </p:txBody>
      </p:sp>
      <p:sp>
        <p:nvSpPr>
          <p:cNvPr id="3" name="Содержимое 2"/>
          <p:cNvSpPr>
            <a:spLocks noGrp="1"/>
          </p:cNvSpPr>
          <p:nvPr>
            <p:ph idx="1"/>
          </p:nvPr>
        </p:nvSpPr>
        <p:spPr>
          <a:xfrm>
            <a:off x="1435608" y="1447800"/>
            <a:ext cx="5708160" cy="4800600"/>
          </a:xfrm>
        </p:spPr>
        <p:txBody>
          <a:bodyPr>
            <a:normAutofit fontScale="70000" lnSpcReduction="20000"/>
          </a:bodyPr>
          <a:lstStyle/>
          <a:p>
            <a:r>
              <a:rPr lang="ru-RU" dirty="0" smtClean="0"/>
              <a:t>Каменная часовня находилась на Театральной площади и была приписана к кафедральному собору во имя святого благоверного великого князя Александра Невского. Она была устроена саратовским цеховым обществом в 1866 году в память избавления Государя Императора Александра II от покушения Каракозова. 4 апреля 1869 года, в третью годовщину покушения, часовня была освящена Преосвященным </a:t>
            </a:r>
            <a:r>
              <a:rPr lang="ru-RU" dirty="0" err="1" smtClean="0"/>
              <a:t>Иоанникием</a:t>
            </a:r>
            <a:r>
              <a:rPr lang="ru-RU" dirty="0" smtClean="0"/>
              <a:t> I, епископом Саратовским и Царицынским, предположительно во имя святителя Николая Чудотворца.</a:t>
            </a:r>
          </a:p>
          <a:p>
            <a:endParaRPr lang="ru-RU" dirty="0"/>
          </a:p>
        </p:txBody>
      </p:sp>
      <p:pic>
        <p:nvPicPr>
          <p:cNvPr id="39938" name="Picture 2" descr="Саратов. Часовня иконы Божией Матери ">
            <a:hlinkClick r:id="rId2"/>
          </p:cNvPr>
          <p:cNvPicPr>
            <a:picLocks noChangeAspect="1" noChangeArrowheads="1"/>
          </p:cNvPicPr>
          <p:nvPr/>
        </p:nvPicPr>
        <p:blipFill>
          <a:blip r:embed="rId3"/>
          <a:srcRect/>
          <a:stretch>
            <a:fillRect/>
          </a:stretch>
        </p:blipFill>
        <p:spPr bwMode="auto">
          <a:xfrm>
            <a:off x="7215206" y="1428736"/>
            <a:ext cx="1714503" cy="2286004"/>
          </a:xfrm>
          <a:prstGeom prst="rect">
            <a:avLst/>
          </a:prstGeom>
          <a:noFill/>
        </p:spPr>
      </p:pic>
      <p:pic>
        <p:nvPicPr>
          <p:cNvPr id="39940" name="Picture 4" descr="ЧАСОВНЯ «ЖИВОНОСНЫЙ ИСТОЧНИК»"/>
          <p:cNvPicPr>
            <a:picLocks noChangeAspect="1" noChangeArrowheads="1"/>
          </p:cNvPicPr>
          <p:nvPr/>
        </p:nvPicPr>
        <p:blipFill>
          <a:blip r:embed="rId4"/>
          <a:srcRect/>
          <a:stretch>
            <a:fillRect/>
          </a:stretch>
        </p:blipFill>
        <p:spPr bwMode="auto">
          <a:xfrm>
            <a:off x="6286512" y="4929198"/>
            <a:ext cx="2381250" cy="17907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Мечеть (ул.Зарубина)</a:t>
            </a:r>
            <a:endParaRPr lang="ru-RU" dirty="0"/>
          </a:p>
        </p:txBody>
      </p:sp>
      <p:sp>
        <p:nvSpPr>
          <p:cNvPr id="3" name="Содержимое 2"/>
          <p:cNvSpPr>
            <a:spLocks noGrp="1"/>
          </p:cNvSpPr>
          <p:nvPr>
            <p:ph idx="1"/>
          </p:nvPr>
        </p:nvSpPr>
        <p:spPr/>
        <p:txBody>
          <a:bodyPr/>
          <a:lstStyle/>
          <a:p>
            <a:r>
              <a:rPr lang="ru-RU" dirty="0" smtClean="0"/>
              <a:t>Первую каменную мечеть в </a:t>
            </a:r>
            <a:r>
              <a:rPr lang="ru-RU" dirty="0" err="1" smtClean="0"/>
              <a:t>саратове</a:t>
            </a:r>
            <a:r>
              <a:rPr lang="ru-RU" dirty="0" smtClean="0"/>
              <a:t> начали строить в 1834г. Открыли её в 1836г. Просуществовала она 102 года. В 1938г.мечеть закрыли, и устроили в ней склад.</a:t>
            </a:r>
          </a:p>
          <a:p>
            <a:r>
              <a:rPr lang="ru-RU" dirty="0" smtClean="0"/>
              <a:t>Новая мечеть была заложена только в 1995г.</a:t>
            </a:r>
            <a:endParaRPr lang="ru-RU" dirty="0"/>
          </a:p>
        </p:txBody>
      </p:sp>
      <p:pic>
        <p:nvPicPr>
          <p:cNvPr id="2050" name="Picture 2" descr="http://im2-tub-ru.yandex.net/i?id=262263709-30-72"/>
          <p:cNvPicPr>
            <a:picLocks noChangeAspect="1" noChangeArrowheads="1"/>
          </p:cNvPicPr>
          <p:nvPr/>
        </p:nvPicPr>
        <p:blipFill>
          <a:blip r:embed="rId2"/>
          <a:srcRect/>
          <a:stretch>
            <a:fillRect/>
          </a:stretch>
        </p:blipFill>
        <p:spPr bwMode="auto">
          <a:xfrm>
            <a:off x="5286380" y="4572008"/>
            <a:ext cx="2857510" cy="1885959"/>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Мечеть</a:t>
            </a:r>
            <a:endParaRPr lang="ru-RU" dirty="0"/>
          </a:p>
        </p:txBody>
      </p:sp>
      <p:sp>
        <p:nvSpPr>
          <p:cNvPr id="3" name="Содержимое 2"/>
          <p:cNvSpPr>
            <a:spLocks noGrp="1"/>
          </p:cNvSpPr>
          <p:nvPr>
            <p:ph idx="1"/>
          </p:nvPr>
        </p:nvSpPr>
        <p:spPr>
          <a:xfrm>
            <a:off x="1435608" y="1447800"/>
            <a:ext cx="3493582" cy="4800600"/>
          </a:xfrm>
        </p:spPr>
        <p:txBody>
          <a:bodyPr>
            <a:normAutofit fontScale="77500" lnSpcReduction="20000"/>
          </a:bodyPr>
          <a:lstStyle/>
          <a:p>
            <a:r>
              <a:rPr lang="ru-RU" dirty="0" smtClean="0"/>
              <a:t>Новая мечеть имеет 2 купола – большой и малый. Оба синего цвета. Фасад полосатый. Окна арочные, с восточным орнаментом. Над входом поднимается минарет высотой 46 метров с двумя балконами, винтовой лестницей, четырьмя ярусами.</a:t>
            </a:r>
            <a:endParaRPr lang="ru-RU" dirty="0"/>
          </a:p>
        </p:txBody>
      </p:sp>
      <p:pic>
        <p:nvPicPr>
          <p:cNvPr id="1026" name="Picture 2" descr="мечеть со двора"/>
          <p:cNvPicPr>
            <a:picLocks noChangeAspect="1" noChangeArrowheads="1"/>
          </p:cNvPicPr>
          <p:nvPr/>
        </p:nvPicPr>
        <p:blipFill>
          <a:blip r:embed="rId2"/>
          <a:srcRect/>
          <a:stretch>
            <a:fillRect/>
          </a:stretch>
        </p:blipFill>
        <p:spPr bwMode="auto">
          <a:xfrm>
            <a:off x="5072066" y="428604"/>
            <a:ext cx="3879172" cy="582239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Синагога</a:t>
            </a:r>
            <a:endParaRPr lang="ru-RU" dirty="0"/>
          </a:p>
        </p:txBody>
      </p:sp>
      <p:sp>
        <p:nvSpPr>
          <p:cNvPr id="3" name="Содержимое 2"/>
          <p:cNvSpPr>
            <a:spLocks noGrp="1"/>
          </p:cNvSpPr>
          <p:nvPr>
            <p:ph idx="1"/>
          </p:nvPr>
        </p:nvSpPr>
        <p:spPr>
          <a:xfrm>
            <a:off x="1435608" y="1447800"/>
            <a:ext cx="6208226" cy="3981464"/>
          </a:xfrm>
        </p:spPr>
        <p:txBody>
          <a:bodyPr>
            <a:normAutofit fontScale="92500" lnSpcReduction="10000"/>
          </a:bodyPr>
          <a:lstStyle/>
          <a:p>
            <a:r>
              <a:rPr lang="ru-RU" dirty="0" smtClean="0"/>
              <a:t>В конце XIX - начале XX века в Саратове было две синагоги. Одна синагога была </a:t>
            </a:r>
            <a:r>
              <a:rPr lang="ru-RU" dirty="0" err="1" smtClean="0"/>
              <a:t>ашкеназской</a:t>
            </a:r>
            <a:r>
              <a:rPr lang="ru-RU" dirty="0" smtClean="0"/>
              <a:t> (литовского направления), другая - </a:t>
            </a:r>
            <a:r>
              <a:rPr lang="ru-RU" dirty="0" err="1" smtClean="0"/>
              <a:t>хасидского</a:t>
            </a:r>
            <a:r>
              <a:rPr lang="ru-RU" dirty="0" smtClean="0"/>
              <a:t> направления. На полторы - четыре с половиной тысячи евреев, проживавших здесь в то время, этого было достаточно.</a:t>
            </a:r>
            <a:endParaRPr lang="ru-RU" dirty="0"/>
          </a:p>
        </p:txBody>
      </p:sp>
      <p:pic>
        <p:nvPicPr>
          <p:cNvPr id="43010" name="Picture 2" descr="http://soero.org/Istoria/001SynKutyakova.jpg"/>
          <p:cNvPicPr>
            <a:picLocks noChangeAspect="1" noChangeArrowheads="1"/>
          </p:cNvPicPr>
          <p:nvPr/>
        </p:nvPicPr>
        <p:blipFill>
          <a:blip r:embed="rId2"/>
          <a:srcRect/>
          <a:stretch>
            <a:fillRect/>
          </a:stretch>
        </p:blipFill>
        <p:spPr bwMode="auto">
          <a:xfrm>
            <a:off x="6854524" y="357166"/>
            <a:ext cx="2065657" cy="1500198"/>
          </a:xfrm>
          <a:prstGeom prst="rect">
            <a:avLst/>
          </a:prstGeom>
          <a:noFill/>
        </p:spPr>
      </p:pic>
      <p:pic>
        <p:nvPicPr>
          <p:cNvPr id="43012" name="Picture 4" descr="http://soero.org/Istoria/002SynGogolya.jpg"/>
          <p:cNvPicPr>
            <a:picLocks noChangeAspect="1" noChangeArrowheads="1"/>
          </p:cNvPicPr>
          <p:nvPr/>
        </p:nvPicPr>
        <p:blipFill>
          <a:blip r:embed="rId3"/>
          <a:srcRect/>
          <a:stretch>
            <a:fillRect/>
          </a:stretch>
        </p:blipFill>
        <p:spPr bwMode="auto">
          <a:xfrm>
            <a:off x="6643702" y="4786322"/>
            <a:ext cx="2214578" cy="171366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Синагога</a:t>
            </a:r>
            <a:endParaRPr lang="ru-RU" dirty="0"/>
          </a:p>
        </p:txBody>
      </p:sp>
      <p:sp>
        <p:nvSpPr>
          <p:cNvPr id="3" name="Содержимое 2"/>
          <p:cNvSpPr>
            <a:spLocks noGrp="1"/>
          </p:cNvSpPr>
          <p:nvPr>
            <p:ph idx="1"/>
          </p:nvPr>
        </p:nvSpPr>
        <p:spPr>
          <a:xfrm>
            <a:off x="1435608" y="1447800"/>
            <a:ext cx="5779598" cy="4800600"/>
          </a:xfrm>
        </p:spPr>
        <p:txBody>
          <a:bodyPr>
            <a:normAutofit fontScale="85000" lnSpcReduction="10000"/>
          </a:bodyPr>
          <a:lstStyle/>
          <a:p>
            <a:r>
              <a:rPr lang="ru-RU" dirty="0" smtClean="0"/>
              <a:t>Обе синагоги находились почти в центре города: </a:t>
            </a:r>
            <a:r>
              <a:rPr lang="ru-RU" dirty="0" err="1" smtClean="0"/>
              <a:t>хасидская</a:t>
            </a:r>
            <a:r>
              <a:rPr lang="ru-RU" dirty="0" smtClean="0"/>
              <a:t> располагалась на улице Цыганской (ныне ул. </a:t>
            </a:r>
            <a:r>
              <a:rPr lang="ru-RU" dirty="0" err="1" smtClean="0"/>
              <a:t>Кутякова</a:t>
            </a:r>
            <a:r>
              <a:rPr lang="ru-RU" dirty="0" smtClean="0"/>
              <a:t>); </a:t>
            </a:r>
            <a:r>
              <a:rPr lang="ru-RU" dirty="0" err="1" smtClean="0"/>
              <a:t>ашкеназская</a:t>
            </a:r>
            <a:r>
              <a:rPr lang="ru-RU" dirty="0" smtClean="0"/>
              <a:t> же синагога была открыта в 1897 году на </a:t>
            </a:r>
            <a:r>
              <a:rPr lang="ru-RU" dirty="0" err="1" smtClean="0"/>
              <a:t>Староострожной</a:t>
            </a:r>
            <a:r>
              <a:rPr lang="ru-RU" dirty="0" smtClean="0"/>
              <a:t> улице (сейчас это ул. Гоголя). Последняя представляла собой деревянное, обложенное кирпичом красивое здание в восточном стиле.</a:t>
            </a:r>
            <a:endParaRPr lang="ru-RU" dirty="0"/>
          </a:p>
        </p:txBody>
      </p:sp>
      <p:pic>
        <p:nvPicPr>
          <p:cNvPr id="44034" name="Picture 2" descr="http://soero.org/Istoria/002SynGogolya3.jpg"/>
          <p:cNvPicPr>
            <a:picLocks noChangeAspect="1" noChangeArrowheads="1"/>
          </p:cNvPicPr>
          <p:nvPr/>
        </p:nvPicPr>
        <p:blipFill>
          <a:blip r:embed="rId2"/>
          <a:srcRect/>
          <a:stretch>
            <a:fillRect/>
          </a:stretch>
        </p:blipFill>
        <p:spPr bwMode="auto">
          <a:xfrm>
            <a:off x="7215206" y="714356"/>
            <a:ext cx="1528767" cy="2136986"/>
          </a:xfrm>
          <a:prstGeom prst="rect">
            <a:avLst/>
          </a:prstGeom>
          <a:noFill/>
        </p:spPr>
      </p:pic>
      <p:pic>
        <p:nvPicPr>
          <p:cNvPr id="44036" name="Picture 4" descr="http://soero.org/Istoria/002SynGogolya4.jpg"/>
          <p:cNvPicPr>
            <a:picLocks noChangeAspect="1" noChangeArrowheads="1"/>
          </p:cNvPicPr>
          <p:nvPr/>
        </p:nvPicPr>
        <p:blipFill>
          <a:blip r:embed="rId3"/>
          <a:srcRect/>
          <a:stretch>
            <a:fillRect/>
          </a:stretch>
        </p:blipFill>
        <p:spPr bwMode="auto">
          <a:xfrm>
            <a:off x="6357950" y="5110436"/>
            <a:ext cx="2643206" cy="162851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Троицкий собор</a:t>
            </a:r>
            <a:endParaRPr lang="ru-RU" dirty="0"/>
          </a:p>
        </p:txBody>
      </p:sp>
      <p:sp>
        <p:nvSpPr>
          <p:cNvPr id="3" name="Содержимое 2"/>
          <p:cNvSpPr>
            <a:spLocks noGrp="1"/>
          </p:cNvSpPr>
          <p:nvPr>
            <p:ph idx="1"/>
          </p:nvPr>
        </p:nvSpPr>
        <p:spPr/>
        <p:txBody>
          <a:bodyPr/>
          <a:lstStyle/>
          <a:p>
            <a:r>
              <a:rPr lang="ru-RU" dirty="0" smtClean="0"/>
              <a:t>Сооружен безвестными мастерами в конце </a:t>
            </a:r>
            <a:r>
              <a:rPr lang="en-US" dirty="0" smtClean="0"/>
              <a:t>XVII</a:t>
            </a:r>
            <a:r>
              <a:rPr lang="ru-RU" dirty="0" smtClean="0"/>
              <a:t> в. Первоначально был деревянным. В 1684г.во время пожара полностью сгорел и был построен заново в 1695г.</a:t>
            </a:r>
          </a:p>
          <a:p>
            <a:r>
              <a:rPr lang="ru-RU" dirty="0" smtClean="0"/>
              <a:t>В 1712г.опять сгорел </a:t>
            </a:r>
          </a:p>
          <a:p>
            <a:pPr>
              <a:buNone/>
            </a:pPr>
            <a:r>
              <a:rPr lang="ru-RU" dirty="0" smtClean="0"/>
              <a:t>и был полностью </a:t>
            </a:r>
          </a:p>
          <a:p>
            <a:pPr>
              <a:buNone/>
            </a:pPr>
            <a:r>
              <a:rPr lang="ru-RU" dirty="0" smtClean="0"/>
              <a:t>восстановлен только</a:t>
            </a:r>
          </a:p>
          <a:p>
            <a:pPr>
              <a:buNone/>
            </a:pPr>
            <a:r>
              <a:rPr lang="ru-RU" dirty="0" smtClean="0"/>
              <a:t> к 1722г.</a:t>
            </a:r>
            <a:endParaRPr lang="ru-RU" dirty="0"/>
          </a:p>
        </p:txBody>
      </p:sp>
      <p:pic>
        <p:nvPicPr>
          <p:cNvPr id="1026" name="Picture 2" descr="http://upload.wikimedia.org/wikipedia/commons/thumb/3/3b/%D0%9F%D0%B5%D1%80%D0%B2%D0%BE%D0%BD%D0%B0%D1%87%D0%B0%D0%BB%D1%8C%D0%BD%D1%8B%D0%B9_%D0%B2%D0%B8%D0%B4.jpg/280px-%D0%9F%D0%B5%D1%80%D0%B2%D0%BE%D0%BD%D0%B0%D1%87%D0%B0%D0%BB%D1%8C%D0%BD%D1%8B%D0%B9_%D0%B2%D0%B8%D0%B4.jpg">
            <a:hlinkClick r:id="rId2"/>
          </p:cNvPr>
          <p:cNvPicPr>
            <a:picLocks noChangeAspect="1" noChangeArrowheads="1"/>
          </p:cNvPicPr>
          <p:nvPr/>
        </p:nvPicPr>
        <p:blipFill>
          <a:blip r:embed="rId3"/>
          <a:srcRect/>
          <a:stretch>
            <a:fillRect/>
          </a:stretch>
        </p:blipFill>
        <p:spPr bwMode="auto">
          <a:xfrm>
            <a:off x="5929322" y="357166"/>
            <a:ext cx="2667000" cy="981076"/>
          </a:xfrm>
          <a:prstGeom prst="rect">
            <a:avLst/>
          </a:prstGeom>
          <a:noFill/>
        </p:spPr>
      </p:pic>
      <p:pic>
        <p:nvPicPr>
          <p:cNvPr id="1028" name="Picture 4" descr="http://upload.wikimedia.org/wikipedia/commons/thumb/e/e0/%D0%92%D0%B8%D0%B4_%D1%81%D1%82%D0%B0%D1%80%D0%BE%D0%B3%D0%BE_%D1%81%D0%BE%D0%B1%D0%BE%D1%80%D0%B0_%D0%B8_%D0%B3%D0%BE%D1%81%D1%82%D0%B8%D0%BD%D0%BE%D0%B3%D0%BE_%D0%B4%D0%B2%D0%BE%D1%80%D0%B0_%D1%81%D0%BE_%D1%81%D1%82%D0%BE%D1%80%D0%BE%D0%BD%D1%8B_%D0%A2%D1%80%D0%BE%D0%B8%D1%86%D0%BA%D0%BE%D0%B3%D0%BE_%D0%B2%D0%B7%D0%B2%D0%BE%D0%B7%D0%B0_1880-1890%D0%B3..jpg/280px-%D0%92%D0%B8%D0%B4_%D1%81%D1%82%D0%B0%D1%80%D0%BE%D0%B3%D0%BE_%D1%81%D0%BE%D0%B1%D0%BE%D1%80%D0%B0_%D0%B8_%D0%B3%D0%BE%D1%81%D1%82%D0%B8%D0%BD%D0%BE%D0%B3%D0%BE_%D0%B4%D0%B2%D0%BE%D1%80%D0%B0_%D1%81%D0%BE_%D1%81%D1%82%D0%BE%D1%80%D0%BE%D0%BD%D1%8B_%D0%A2%D1%80%D0%BE%D0%B8%D1%86%D0%BA%D0%BE%D0%B3%D0%BE_%D0%B2%D0%B7%D0%B2%D0%BE%D0%B7%D0%B0_1880-1890%D0%B3..jpg">
            <a:hlinkClick r:id="rId4"/>
          </p:cNvPr>
          <p:cNvPicPr>
            <a:picLocks noChangeAspect="1" noChangeArrowheads="1"/>
          </p:cNvPicPr>
          <p:nvPr/>
        </p:nvPicPr>
        <p:blipFill>
          <a:blip r:embed="rId5"/>
          <a:srcRect/>
          <a:stretch>
            <a:fillRect/>
          </a:stretch>
        </p:blipFill>
        <p:spPr bwMode="auto">
          <a:xfrm>
            <a:off x="6143636" y="3357562"/>
            <a:ext cx="2667000" cy="320992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Синагога</a:t>
            </a:r>
            <a:endParaRPr lang="ru-RU" dirty="0"/>
          </a:p>
        </p:txBody>
      </p:sp>
      <p:sp>
        <p:nvSpPr>
          <p:cNvPr id="3" name="Содержимое 2"/>
          <p:cNvSpPr>
            <a:spLocks noGrp="1"/>
          </p:cNvSpPr>
          <p:nvPr>
            <p:ph idx="1"/>
          </p:nvPr>
        </p:nvSpPr>
        <p:spPr>
          <a:xfrm>
            <a:off x="1435608" y="1447800"/>
            <a:ext cx="5851036" cy="4800600"/>
          </a:xfrm>
        </p:spPr>
        <p:txBody>
          <a:bodyPr>
            <a:normAutofit fontScale="77500" lnSpcReduction="20000"/>
          </a:bodyPr>
          <a:lstStyle/>
          <a:p>
            <a:r>
              <a:rPr lang="ru-RU" dirty="0" smtClean="0"/>
              <a:t>19 октября 1905 года на Театральной площади, во время очередного митинга, присутствовавший люд, быстро определил, что "</a:t>
            </a:r>
            <a:r>
              <a:rPr lang="ru-RU" dirty="0" err="1" smtClean="0"/>
              <a:t>жиды</a:t>
            </a:r>
            <a:r>
              <a:rPr lang="ru-RU" dirty="0" smtClean="0"/>
              <a:t> хотят дать своего царя, запечатать монастыри и ограбить церкви". А дальше началось "спасение России" - в ночь с 19 по 20 октября и первую половину дня 20 октября фактически весь город оказался в руках погромщиков. Естественно, что центром погрома стала недавно отстроенная синагога на </a:t>
            </a:r>
            <a:r>
              <a:rPr lang="ru-RU" dirty="0" err="1" smtClean="0"/>
              <a:t>Староострожной</a:t>
            </a:r>
            <a:r>
              <a:rPr lang="ru-RU" dirty="0" smtClean="0"/>
              <a:t>.</a:t>
            </a:r>
            <a:endParaRPr lang="ru-RU" dirty="0"/>
          </a:p>
        </p:txBody>
      </p:sp>
      <p:pic>
        <p:nvPicPr>
          <p:cNvPr id="45058" name="Picture 2" descr="http://soero.org/Istoria/003Pogrom1.jpg"/>
          <p:cNvPicPr>
            <a:picLocks noChangeAspect="1" noChangeArrowheads="1"/>
          </p:cNvPicPr>
          <p:nvPr/>
        </p:nvPicPr>
        <p:blipFill>
          <a:blip r:embed="rId2"/>
          <a:srcRect/>
          <a:stretch>
            <a:fillRect/>
          </a:stretch>
        </p:blipFill>
        <p:spPr bwMode="auto">
          <a:xfrm>
            <a:off x="7072330" y="785793"/>
            <a:ext cx="1747840" cy="2394301"/>
          </a:xfrm>
          <a:prstGeom prst="rect">
            <a:avLst/>
          </a:prstGeom>
          <a:noFill/>
        </p:spPr>
      </p:pic>
      <p:pic>
        <p:nvPicPr>
          <p:cNvPr id="45060" name="Picture 4" descr="http://soero.org/Istoria/003Pogrom.jpg"/>
          <p:cNvPicPr>
            <a:picLocks noChangeAspect="1" noChangeArrowheads="1"/>
          </p:cNvPicPr>
          <p:nvPr/>
        </p:nvPicPr>
        <p:blipFill>
          <a:blip r:embed="rId3"/>
          <a:srcRect/>
          <a:stretch>
            <a:fillRect/>
          </a:stretch>
        </p:blipFill>
        <p:spPr bwMode="auto">
          <a:xfrm>
            <a:off x="7215206" y="3714752"/>
            <a:ext cx="1766890" cy="2387689"/>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Синагога</a:t>
            </a:r>
            <a:endParaRPr lang="ru-RU" dirty="0"/>
          </a:p>
        </p:txBody>
      </p:sp>
      <p:sp>
        <p:nvSpPr>
          <p:cNvPr id="3" name="Содержимое 2"/>
          <p:cNvSpPr>
            <a:spLocks noGrp="1"/>
          </p:cNvSpPr>
          <p:nvPr>
            <p:ph idx="1"/>
          </p:nvPr>
        </p:nvSpPr>
        <p:spPr>
          <a:xfrm>
            <a:off x="1435608" y="2357430"/>
            <a:ext cx="7498080" cy="3890970"/>
          </a:xfrm>
        </p:spPr>
        <p:txBody>
          <a:bodyPr>
            <a:normAutofit fontScale="70000" lnSpcReduction="20000"/>
          </a:bodyPr>
          <a:lstStyle/>
          <a:p>
            <a:r>
              <a:rPr lang="ru-RU" dirty="0" smtClean="0"/>
              <a:t>С 1939 года, в течение семи лет, молиться евреям было негде. Однако, несмотря на запреты советской власти, часть прихожан приходило к дверям закрытого здания. После Второй Мировой войны саратовские евреи предприняли попытку возродить синагогу. В это было вложено немало сил. Один из членов общины, </a:t>
            </a:r>
            <a:r>
              <a:rPr lang="ru-RU" dirty="0" err="1" smtClean="0"/>
              <a:t>моэль</a:t>
            </a:r>
            <a:r>
              <a:rPr lang="ru-RU" dirty="0" smtClean="0"/>
              <a:t> </a:t>
            </a:r>
            <a:r>
              <a:rPr lang="ru-RU" dirty="0" err="1" smtClean="0"/>
              <a:t>Шломо</a:t>
            </a:r>
            <a:r>
              <a:rPr lang="ru-RU" dirty="0" smtClean="0"/>
              <a:t> Боков, продал свой дом в Белоруссии, и все средства передал на устройство новой синагоги. На имя Ш. Бокова 30 </a:t>
            </a:r>
            <a:r>
              <a:rPr lang="ru-RU" dirty="0" err="1" smtClean="0"/>
              <a:t>Сивана</a:t>
            </a:r>
            <a:r>
              <a:rPr lang="ru-RU" dirty="0" smtClean="0"/>
              <a:t> 5706 года (30.07.1946 г.), на собранные среди членов общины средства, был куплен частный дом на перекрестке улиц Чапаева и Кирпичной (сейчас ул. Посадского), который до сих пор используется как синагога</a:t>
            </a:r>
            <a:endParaRPr lang="ru-RU" dirty="0"/>
          </a:p>
        </p:txBody>
      </p:sp>
      <p:pic>
        <p:nvPicPr>
          <p:cNvPr id="46082" name="Picture 2" descr="http://soero.org/Istoria/005SynPosadskogo2.jpg"/>
          <p:cNvPicPr>
            <a:picLocks noChangeAspect="1" noChangeArrowheads="1"/>
          </p:cNvPicPr>
          <p:nvPr/>
        </p:nvPicPr>
        <p:blipFill>
          <a:blip r:embed="rId2"/>
          <a:srcRect/>
          <a:stretch>
            <a:fillRect/>
          </a:stretch>
        </p:blipFill>
        <p:spPr bwMode="auto">
          <a:xfrm>
            <a:off x="5143504" y="214290"/>
            <a:ext cx="3714750" cy="203835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Католический собор Святых Апостолов Петра и Павла</a:t>
            </a:r>
            <a:endParaRPr lang="ru-RU" dirty="0"/>
          </a:p>
        </p:txBody>
      </p:sp>
      <p:sp>
        <p:nvSpPr>
          <p:cNvPr id="3" name="Содержимое 2"/>
          <p:cNvSpPr>
            <a:spLocks noGrp="1"/>
          </p:cNvSpPr>
          <p:nvPr>
            <p:ph idx="1"/>
          </p:nvPr>
        </p:nvSpPr>
        <p:spPr>
          <a:xfrm>
            <a:off x="3143240" y="2214554"/>
            <a:ext cx="5790448" cy="4033846"/>
          </a:xfrm>
        </p:spPr>
        <p:txBody>
          <a:bodyPr>
            <a:normAutofit fontScale="62500" lnSpcReduction="20000"/>
          </a:bodyPr>
          <a:lstStyle/>
          <a:p>
            <a:r>
              <a:rPr lang="ru-RU" dirty="0" smtClean="0"/>
              <a:t>Первая католическая церковь города была деревянной и была построена в 1805 году в Немецкой слободе. Поскольку ветхая деревянная постройка мало подходила на роль кафедрального собора, в 1873 году был заложен новый каменный храм на Немецкой улице (ныне ул. Кирова). Его строительство продолжалось 8 лет, в 1881 году собор был освящён во имя Святого </a:t>
            </a:r>
            <a:r>
              <a:rPr lang="ru-RU" dirty="0" err="1" smtClean="0"/>
              <a:t>Климента</a:t>
            </a:r>
            <a:r>
              <a:rPr lang="ru-RU" dirty="0" smtClean="0"/>
              <a:t>, папы римского. Кафедральный собор был возведён в </a:t>
            </a:r>
            <a:r>
              <a:rPr lang="ru-RU" dirty="0" err="1" smtClean="0"/>
              <a:t>псевдороманском</a:t>
            </a:r>
            <a:r>
              <a:rPr lang="ru-RU" dirty="0" smtClean="0"/>
              <a:t> стиле по проекту архитектора Грудистова. Его украшали две высокие колокольни, внутренний интерьер был богато отделан, своды были расписаны фресками, а в окна вставлены витражи.</a:t>
            </a:r>
          </a:p>
          <a:p>
            <a:endParaRPr lang="ru-RU" dirty="0"/>
          </a:p>
        </p:txBody>
      </p:sp>
      <p:pic>
        <p:nvPicPr>
          <p:cNvPr id="47106" name="Picture 2" descr="http://im2-tub-ru.yandex.net/i?id=114520132-27-72"/>
          <p:cNvPicPr>
            <a:picLocks noChangeAspect="1" noChangeArrowheads="1"/>
          </p:cNvPicPr>
          <p:nvPr/>
        </p:nvPicPr>
        <p:blipFill>
          <a:blip r:embed="rId2"/>
          <a:srcRect/>
          <a:stretch>
            <a:fillRect/>
          </a:stretch>
        </p:blipFill>
        <p:spPr bwMode="auto">
          <a:xfrm>
            <a:off x="7786710" y="214290"/>
            <a:ext cx="1190627" cy="1879937"/>
          </a:xfrm>
          <a:prstGeom prst="rect">
            <a:avLst/>
          </a:prstGeom>
          <a:noFill/>
        </p:spPr>
      </p:pic>
      <p:pic>
        <p:nvPicPr>
          <p:cNvPr id="47108" name="Picture 4" descr="http://upload.wikimedia.org/wikipedia/commons/thumb/a/a4/Saratov-old_Catholic_Cathedral.jpg/220px-Saratov-old_Catholic_Cathedral.jpg">
            <a:hlinkClick r:id="rId3"/>
          </p:cNvPr>
          <p:cNvPicPr>
            <a:picLocks noChangeAspect="1" noChangeArrowheads="1"/>
          </p:cNvPicPr>
          <p:nvPr/>
        </p:nvPicPr>
        <p:blipFill>
          <a:blip r:embed="rId4"/>
          <a:srcRect/>
          <a:stretch>
            <a:fillRect/>
          </a:stretch>
        </p:blipFill>
        <p:spPr bwMode="auto">
          <a:xfrm>
            <a:off x="1142976" y="2071678"/>
            <a:ext cx="2095500" cy="341947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Католический собор Святых Апостолов Петра и Павла</a:t>
            </a:r>
            <a:endParaRPr lang="ru-RU" dirty="0"/>
          </a:p>
        </p:txBody>
      </p:sp>
      <p:sp>
        <p:nvSpPr>
          <p:cNvPr id="3" name="Содержимое 2"/>
          <p:cNvSpPr>
            <a:spLocks noGrp="1"/>
          </p:cNvSpPr>
          <p:nvPr>
            <p:ph idx="1"/>
          </p:nvPr>
        </p:nvSpPr>
        <p:spPr/>
        <p:txBody>
          <a:bodyPr/>
          <a:lstStyle/>
          <a:p>
            <a:r>
              <a:rPr lang="ru-RU" dirty="0" smtClean="0"/>
              <a:t>В 1935 году собор был закрыт, убранство разграблено. Колокольни собора были разрушены, а остальное здание перестроено и приспособлено под детский кинотеатр «Пионер», в каковом качестве оно и используется по сей день.</a:t>
            </a:r>
          </a:p>
          <a:p>
            <a:endParaRPr lang="ru-RU" dirty="0"/>
          </a:p>
        </p:txBody>
      </p:sp>
      <p:pic>
        <p:nvPicPr>
          <p:cNvPr id="48130" name="Picture 2" descr="http://im4-tub-ru.yandex.net/i?id=193763316-02-72"/>
          <p:cNvPicPr>
            <a:picLocks noChangeAspect="1" noChangeArrowheads="1"/>
          </p:cNvPicPr>
          <p:nvPr/>
        </p:nvPicPr>
        <p:blipFill>
          <a:blip r:embed="rId2"/>
          <a:srcRect/>
          <a:stretch>
            <a:fillRect/>
          </a:stretch>
        </p:blipFill>
        <p:spPr bwMode="auto">
          <a:xfrm>
            <a:off x="5357818" y="4857760"/>
            <a:ext cx="2428882" cy="1813567"/>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Католический собор Святых Апостолов Петра и Павла</a:t>
            </a:r>
            <a:endParaRPr lang="ru-RU" dirty="0"/>
          </a:p>
        </p:txBody>
      </p:sp>
      <p:sp>
        <p:nvSpPr>
          <p:cNvPr id="3" name="Содержимое 2"/>
          <p:cNvSpPr>
            <a:spLocks noGrp="1"/>
          </p:cNvSpPr>
          <p:nvPr>
            <p:ph idx="1"/>
          </p:nvPr>
        </p:nvSpPr>
        <p:spPr>
          <a:xfrm>
            <a:off x="3000364" y="1857364"/>
            <a:ext cx="5933324" cy="4000528"/>
          </a:xfrm>
        </p:spPr>
        <p:txBody>
          <a:bodyPr>
            <a:normAutofit fontScale="47500" lnSpcReduction="20000"/>
          </a:bodyPr>
          <a:lstStyle/>
          <a:p>
            <a:r>
              <a:rPr lang="ru-RU" dirty="0" smtClean="0"/>
              <a:t>После восстановления нормальной деятельности Католической церкви в России </a:t>
            </a:r>
            <a:r>
              <a:rPr lang="ru-RU" dirty="0" smtClean="0">
                <a:hlinkClick r:id="rId2" action="ppaction://hlinkfile" tooltip="14 апреля"/>
              </a:rPr>
              <a:t>14 апреля</a:t>
            </a:r>
            <a:r>
              <a:rPr lang="ru-RU" dirty="0" smtClean="0"/>
              <a:t> </a:t>
            </a:r>
            <a:r>
              <a:rPr lang="ru-RU" dirty="0" smtClean="0">
                <a:hlinkClick r:id="rId3" action="ppaction://hlinkfile" tooltip="1992 год"/>
              </a:rPr>
              <a:t>1992 года</a:t>
            </a:r>
            <a:r>
              <a:rPr lang="ru-RU" dirty="0" smtClean="0"/>
              <a:t> в Саратове вновь был зарегистрирован католический приход. Здание бывшего собора, ныне кинотеатра, не было возвращено католической общине, но городская администрация выделила землю для строительства нового собора, а также помещение для временной часовни на тот период, пока идёт строительство.</a:t>
            </a:r>
          </a:p>
          <a:p>
            <a:r>
              <a:rPr lang="ru-RU" dirty="0" smtClean="0"/>
              <a:t>Строительство нового храма, однако, столкнулось с серьёзными трудностями, связанными с тяжёлыми гидрологическими условиями участка близ берега Волги. Лишь к концу 1997 года было завершено строительство фундамента и начато возведение стен. В ноябре 1998 года в ещё недостроенном соборе была отслужена первая </a:t>
            </a:r>
            <a:r>
              <a:rPr lang="ru-RU" dirty="0" smtClean="0">
                <a:hlinkClick r:id="rId4" action="ppaction://hlinkfile" tooltip="Месса"/>
              </a:rPr>
              <a:t>месса</a:t>
            </a:r>
            <a:r>
              <a:rPr lang="ru-RU" dirty="0" smtClean="0"/>
              <a:t>. Архитектура собора в стиле </a:t>
            </a:r>
            <a:r>
              <a:rPr lang="ru-RU" dirty="0" smtClean="0">
                <a:hlinkClick r:id="rId5" action="ppaction://hlinkfile" tooltip="Модерн"/>
              </a:rPr>
              <a:t>модерн</a:t>
            </a:r>
            <a:r>
              <a:rPr lang="ru-RU" dirty="0" smtClean="0"/>
              <a:t> необычна — </a:t>
            </a:r>
            <a:r>
              <a:rPr lang="ru-RU" dirty="0" smtClean="0">
                <a:hlinkClick r:id="rId6" action="ppaction://hlinkfile" tooltip="Фасад"/>
              </a:rPr>
              <a:t>фасад</a:t>
            </a:r>
            <a:r>
              <a:rPr lang="ru-RU" dirty="0" smtClean="0"/>
              <a:t> имеет полукруглую форму с шестью треугольными окнами. Над фасадом — большой крест. К основному кораблю собора пристроены полукруглые боковые строения.</a:t>
            </a:r>
          </a:p>
          <a:p>
            <a:r>
              <a:rPr lang="ru-RU" dirty="0" smtClean="0"/>
              <a:t>С </a:t>
            </a:r>
            <a:r>
              <a:rPr lang="ru-RU" dirty="0" smtClean="0">
                <a:hlinkClick r:id="rId7" action="ppaction://hlinkfile" tooltip="2002 год"/>
              </a:rPr>
              <a:t>2002 года</a:t>
            </a:r>
            <a:r>
              <a:rPr lang="ru-RU" dirty="0" smtClean="0"/>
              <a:t> новый храм имеет статус кафедрального собора.</a:t>
            </a:r>
          </a:p>
          <a:p>
            <a:endParaRPr lang="ru-RU" dirty="0"/>
          </a:p>
        </p:txBody>
      </p:sp>
      <p:pic>
        <p:nvPicPr>
          <p:cNvPr id="49154" name="Picture 2" descr="http://upload.wikimedia.org/wikipedia/ru/thumb/f/f3/%D0%A1%D0%BE%D0%B1%D0%BE%D1%80_%D0%A1%D0%B2%D1%8F%D1%82%D1%8B%D1%85_%D0%90%D0%BF%D0%BE%D1%81%D1%82%D0%BE%D0%BB%D0%BE%D0%B2_%D0%9F%D0%B5%D1%82%D1%80%D0%B0_%D0%B8_%D0%9F%D0%B0%D0%B2%D0%BB%D0%B0_%28%D0%A1%D0%B0%D1%80%D0%B0%D1%82%D0%BE%D0%B2%29_1.jpg/220px-%D0%A1%D0%BE%D0%B1%D0%BE%D1%80_%D0%A1%D0%B2%D1%8F%D1%82%D1%8B%D1%85_%D0%90%D0%BF%D0%BE%D1%81%D1%82%D0%BE%D0%BB%D0%BE%D0%B2_%D0%9F%D0%B5%D1%82%D1%80%D0%B0_%D0%B8_%D0%9F%D0%B0%D0%B2%D0%BB%D0%B0_%28%D0%A1%D0%B0%D1%80%D0%B0%D1%82%D0%BE%D0%B2%29_1.jpg">
            <a:hlinkClick r:id="rId8"/>
          </p:cNvPr>
          <p:cNvPicPr>
            <a:picLocks noChangeAspect="1" noChangeArrowheads="1"/>
          </p:cNvPicPr>
          <p:nvPr/>
        </p:nvPicPr>
        <p:blipFill>
          <a:blip r:embed="rId9"/>
          <a:srcRect/>
          <a:stretch>
            <a:fillRect/>
          </a:stretch>
        </p:blipFill>
        <p:spPr bwMode="auto">
          <a:xfrm>
            <a:off x="182324" y="2143116"/>
            <a:ext cx="2976608" cy="3357586"/>
          </a:xfrm>
          <a:prstGeom prst="rect">
            <a:avLst/>
          </a:prstGeom>
          <a:noFill/>
        </p:spPr>
      </p:pic>
      <p:pic>
        <p:nvPicPr>
          <p:cNvPr id="49156" name="Picture 4" descr="http://im2-tub-ru.yandex.net/i?id=27070713-66-72"/>
          <p:cNvPicPr>
            <a:picLocks noChangeAspect="1" noChangeArrowheads="1"/>
          </p:cNvPicPr>
          <p:nvPr/>
        </p:nvPicPr>
        <p:blipFill>
          <a:blip r:embed="rId10"/>
          <a:srcRect/>
          <a:stretch>
            <a:fillRect/>
          </a:stretch>
        </p:blipFill>
        <p:spPr bwMode="auto">
          <a:xfrm>
            <a:off x="6858016" y="5357825"/>
            <a:ext cx="1928816" cy="145304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Троицкий собор</a:t>
            </a:r>
            <a:endParaRPr lang="ru-RU" dirty="0"/>
          </a:p>
        </p:txBody>
      </p:sp>
      <p:sp>
        <p:nvSpPr>
          <p:cNvPr id="3" name="Содержимое 2"/>
          <p:cNvSpPr>
            <a:spLocks noGrp="1"/>
          </p:cNvSpPr>
          <p:nvPr>
            <p:ph idx="1"/>
          </p:nvPr>
        </p:nvSpPr>
        <p:spPr>
          <a:xfrm>
            <a:off x="1435608" y="1447800"/>
            <a:ext cx="4493714" cy="4800600"/>
          </a:xfrm>
        </p:spPr>
        <p:txBody>
          <a:bodyPr>
            <a:normAutofit fontScale="85000" lnSpcReduction="20000"/>
          </a:bodyPr>
          <a:lstStyle/>
          <a:p>
            <a:r>
              <a:rPr lang="ru-RU" dirty="0" smtClean="0"/>
              <a:t>В 1934 году был закрыт в нем разместилось хранилище краеведческого музея. Ему тоже грозило разрушение, но на защиту храма встали не только его прихожане, но и научная и культурная общественность города. 8-го октября 1942 года в Троицком соборе были возобновлены регулярные богослужения</a:t>
            </a:r>
            <a:endParaRPr lang="ru-RU" dirty="0"/>
          </a:p>
        </p:txBody>
      </p:sp>
      <p:pic>
        <p:nvPicPr>
          <p:cNvPr id="16386" name="Picture 2" descr="Свято-Троицкий собор">
            <a:hlinkClick r:id="rId2" tooltip="Свято-Троицкий собор"/>
          </p:cNvPr>
          <p:cNvPicPr>
            <a:picLocks noChangeAspect="1" noChangeArrowheads="1"/>
          </p:cNvPicPr>
          <p:nvPr/>
        </p:nvPicPr>
        <p:blipFill>
          <a:blip r:embed="rId3"/>
          <a:srcRect/>
          <a:stretch>
            <a:fillRect/>
          </a:stretch>
        </p:blipFill>
        <p:spPr bwMode="auto">
          <a:xfrm>
            <a:off x="6000760" y="285728"/>
            <a:ext cx="2857500" cy="3095625"/>
          </a:xfrm>
          <a:prstGeom prst="rect">
            <a:avLst/>
          </a:prstGeom>
          <a:noFill/>
        </p:spPr>
      </p:pic>
      <p:pic>
        <p:nvPicPr>
          <p:cNvPr id="16388" name="Picture 4" descr="http://upload.wikimedia.org/wikipedia/commons/thumb/9/95/%D0%A1%D0%B2%D1%8F%D1%82%D0%BE-%D0%A2%D1%80%D0%BE%D0%B8%D1%86%D0%BA%D0%B8%D0%B9_%D1%81%D0%BE%D0%B1%D0%BE%D1%80_%28%D0%A1%D0%B0%D1%80%D0%B0%D1%82%D0%BE%D0%B2%291980.jpg/300px-%D0%A1%D0%B2%D1%8F%D1%82%D0%BE-%D0%A2%D1%80%D0%BE%D0%B8%D1%86%D0%BA%D0%B8%D0%B9_%D1%81%D0%BE%D0%B1%D0%BE%D1%80_%28%D0%A1%D0%B0%D1%80%D0%B0%D1%82%D0%BE%D0%B2%291980.jpg">
            <a:hlinkClick r:id="rId4"/>
          </p:cNvPr>
          <p:cNvPicPr>
            <a:picLocks noChangeAspect="1" noChangeArrowheads="1"/>
          </p:cNvPicPr>
          <p:nvPr/>
        </p:nvPicPr>
        <p:blipFill>
          <a:blip r:embed="rId5"/>
          <a:srcRect/>
          <a:stretch>
            <a:fillRect/>
          </a:stretch>
        </p:blipFill>
        <p:spPr bwMode="auto">
          <a:xfrm>
            <a:off x="5916002" y="3643314"/>
            <a:ext cx="3087573" cy="242889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Троицкий собор</a:t>
            </a:r>
            <a:endParaRPr lang="ru-RU" dirty="0"/>
          </a:p>
        </p:txBody>
      </p:sp>
      <p:sp>
        <p:nvSpPr>
          <p:cNvPr id="3" name="Содержимое 2"/>
          <p:cNvSpPr>
            <a:spLocks noGrp="1"/>
          </p:cNvSpPr>
          <p:nvPr>
            <p:ph idx="1"/>
          </p:nvPr>
        </p:nvSpPr>
        <p:spPr>
          <a:xfrm>
            <a:off x="3071802" y="1447800"/>
            <a:ext cx="5861886" cy="4800600"/>
          </a:xfrm>
        </p:spPr>
        <p:txBody>
          <a:bodyPr>
            <a:normAutofit fontScale="55000" lnSpcReduction="20000"/>
          </a:bodyPr>
          <a:lstStyle/>
          <a:p>
            <a:r>
              <a:rPr lang="ru-RU" dirty="0" smtClean="0"/>
              <a:t>Новая страница в истории Троицкого собора открывается летом 2003 года . За несколько лет была произведена полная реставрация фасадов собора, был воссоздан его исторический архитектурный облик. Заново были выполнены утраченные элементы храмового декора: наличники, </a:t>
            </a:r>
            <a:r>
              <a:rPr lang="ru-RU" dirty="0" err="1" smtClean="0"/>
              <a:t>сандрики</a:t>
            </a:r>
            <a:r>
              <a:rPr lang="ru-RU" dirty="0" smtClean="0"/>
              <a:t>, карнизы. В 2007 году были позолочены оба купола собора, а также изготовлены позолоченные подзоры куполов. Архитекторами было предложено новое цветовое решение фасадов собора, учитывающее воссозданные элементы декора. Была заменена стропильная конструкция кровли, выполнено ее медное покрытие. Также были покрыты медью выступающие части фасада храма: карнизы, контрфорсы. Полностью были заменены витражи на закрытой галерее, воссоздано мозаичное покрытие пола на открытой галерее. Построена новая ограда храма.</a:t>
            </a:r>
          </a:p>
          <a:p>
            <a:endParaRPr lang="ru-RU" dirty="0"/>
          </a:p>
        </p:txBody>
      </p:sp>
      <p:pic>
        <p:nvPicPr>
          <p:cNvPr id="20482" name="Picture 2" descr="Свято-Троицкий собор (2004 г.)"/>
          <p:cNvPicPr>
            <a:picLocks noChangeAspect="1" noChangeArrowheads="1"/>
          </p:cNvPicPr>
          <p:nvPr/>
        </p:nvPicPr>
        <p:blipFill>
          <a:blip r:embed="rId3"/>
          <a:srcRect/>
          <a:stretch>
            <a:fillRect/>
          </a:stretch>
        </p:blipFill>
        <p:spPr bwMode="auto">
          <a:xfrm>
            <a:off x="214282" y="1285860"/>
            <a:ext cx="3162300" cy="412432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Святыни собора</a:t>
            </a:r>
            <a:endParaRPr lang="ru-RU" dirty="0"/>
          </a:p>
        </p:txBody>
      </p:sp>
      <p:sp>
        <p:nvSpPr>
          <p:cNvPr id="3" name="Содержимое 2"/>
          <p:cNvSpPr>
            <a:spLocks noGrp="1"/>
          </p:cNvSpPr>
          <p:nvPr>
            <p:ph idx="1"/>
          </p:nvPr>
        </p:nvSpPr>
        <p:spPr>
          <a:xfrm>
            <a:off x="4572000" y="1447800"/>
            <a:ext cx="4361688" cy="4800600"/>
          </a:xfrm>
        </p:spPr>
        <p:txBody>
          <a:bodyPr>
            <a:normAutofit fontScale="62500" lnSpcReduction="20000"/>
          </a:bodyPr>
          <a:lstStyle/>
          <a:p>
            <a:r>
              <a:rPr lang="ru-RU" dirty="0" smtClean="0"/>
              <a:t>Наиболее древней и почитаемой иконой Троицкого собора является Нерукотворный образ Спасителя, который, по преданию, принесли из </a:t>
            </a:r>
            <a:r>
              <a:rPr lang="ru-RU" dirty="0" err="1" smtClean="0"/>
              <a:t>Троице-Сергиевого</a:t>
            </a:r>
            <a:r>
              <a:rPr lang="ru-RU" dirty="0" smtClean="0"/>
              <a:t> монастыря стрельцы, основавшие Саратов. Достоверность этого предания подтвердилась во время последней реставрации иконы. Образ Спасителя оказался написанным на холсте, который впоследствии был наклеен на доску, то есть изначально он мог представлять собой священную хоругвь, сопровождавшую воинский отряд</a:t>
            </a:r>
            <a:endParaRPr lang="ru-RU" dirty="0"/>
          </a:p>
        </p:txBody>
      </p:sp>
      <p:pic>
        <p:nvPicPr>
          <p:cNvPr id="17410" name="Picture 2" descr="Файл:Спас Нерукотворный (Свято-Троицкий собор).jpeg">
            <a:hlinkClick r:id="rId2"/>
          </p:cNvPr>
          <p:cNvPicPr>
            <a:picLocks noChangeAspect="1" noChangeArrowheads="1"/>
          </p:cNvPicPr>
          <p:nvPr/>
        </p:nvPicPr>
        <p:blipFill>
          <a:blip r:embed="rId3"/>
          <a:srcRect/>
          <a:stretch>
            <a:fillRect/>
          </a:stretch>
        </p:blipFill>
        <p:spPr bwMode="auto">
          <a:xfrm>
            <a:off x="1428728" y="1500174"/>
            <a:ext cx="3379732" cy="407196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Святыни собора</a:t>
            </a:r>
            <a:endParaRPr lang="ru-RU" dirty="0"/>
          </a:p>
        </p:txBody>
      </p:sp>
      <p:sp>
        <p:nvSpPr>
          <p:cNvPr id="3" name="Содержимое 2"/>
          <p:cNvSpPr>
            <a:spLocks noGrp="1"/>
          </p:cNvSpPr>
          <p:nvPr>
            <p:ph idx="1"/>
          </p:nvPr>
        </p:nvSpPr>
        <p:spPr/>
        <p:txBody>
          <a:bodyPr>
            <a:normAutofit lnSpcReduction="10000"/>
          </a:bodyPr>
          <a:lstStyle/>
          <a:p>
            <a:r>
              <a:rPr lang="ru-RU" sz="2800" dirty="0" smtClean="0"/>
              <a:t>Казанская икона Богородицы</a:t>
            </a:r>
          </a:p>
          <a:p>
            <a:endParaRPr lang="ru-RU" sz="2800" dirty="0" smtClean="0"/>
          </a:p>
          <a:p>
            <a:pPr>
              <a:buNone/>
            </a:pPr>
            <a:r>
              <a:rPr lang="ru-RU" sz="2800" dirty="0" smtClean="0"/>
              <a:t>В январе 2005 года состоялась </a:t>
            </a:r>
          </a:p>
          <a:p>
            <a:pPr>
              <a:buNone/>
            </a:pPr>
            <a:r>
              <a:rPr lang="ru-RU" sz="2800" dirty="0" smtClean="0"/>
              <a:t>торжественная передача</a:t>
            </a:r>
          </a:p>
          <a:p>
            <a:pPr>
              <a:buNone/>
            </a:pPr>
            <a:r>
              <a:rPr lang="ru-RU" sz="2800" dirty="0" smtClean="0"/>
              <a:t> Саратовской епархии святыни,</a:t>
            </a:r>
          </a:p>
          <a:p>
            <a:pPr>
              <a:buNone/>
            </a:pPr>
            <a:r>
              <a:rPr lang="ru-RU" sz="2800" dirty="0" smtClean="0"/>
              <a:t> многие годы хранившейся в Саратовском областном музее краеведения: </a:t>
            </a:r>
          </a:p>
          <a:p>
            <a:pPr>
              <a:buNone/>
            </a:pPr>
            <a:r>
              <a:rPr lang="ru-RU" sz="2800" dirty="0" smtClean="0"/>
              <a:t>уникального </a:t>
            </a:r>
            <a:r>
              <a:rPr lang="ru-RU" sz="2800" dirty="0" err="1" smtClean="0"/>
              <a:t>мощевика</a:t>
            </a:r>
            <a:r>
              <a:rPr lang="ru-RU" sz="2800" dirty="0" smtClean="0"/>
              <a:t>, </a:t>
            </a:r>
          </a:p>
          <a:p>
            <a:pPr>
              <a:buNone/>
            </a:pPr>
            <a:r>
              <a:rPr lang="ru-RU" sz="2800" dirty="0" smtClean="0"/>
              <a:t>который содержит 132 частицы</a:t>
            </a:r>
          </a:p>
          <a:p>
            <a:pPr>
              <a:buNone/>
            </a:pPr>
            <a:r>
              <a:rPr lang="ru-RU" sz="2800" dirty="0" smtClean="0"/>
              <a:t> мощей святых. </a:t>
            </a:r>
            <a:endParaRPr lang="ru-RU" sz="2800" dirty="0"/>
          </a:p>
        </p:txBody>
      </p:sp>
      <p:pic>
        <p:nvPicPr>
          <p:cNvPr id="21506" name="Picture 2" descr="http://upload.wikimedia.org/wikipedia/commons/thumb/0/0a/%D0%9A%D0%B0%D0%B7%D0%B0%D0%BD%D1%81%D0%BA%D0%B0%D1%8F_%D0%B8%D0%BA%D0%BE%D0%BD%D0%B0_%D0%91%D0%BE%D0%B3%D0%BE%D1%80%D0%BE%D0%B4%D0%B8%D1%86%D1%8B_%28%D0%A1%D0%B2%D1%8F%D1%82%D0%BE-%D0%A2%D1%80%D0%BE%D0%B8%D1%86%D0%BA%D0%B8%D0%B9_%D1%81%D0%BE%D0%B1%D0%BE%D1%80%29.jpeg/180px-%D0%9A%D0%B0%D0%B7%D0%B0%D0%BD%D1%81%D0%BA%D0%B0%D1%8F_%D0%B8%D0%BA%D0%BE%D0%BD%D0%B0_%D0%91%D0%BE%D0%B3%D0%BE%D1%80%D0%BE%D0%B4%D0%B8%D1%86%D1%8B_%28%D0%A1%D0%B2%D1%8F%D1%82%D0%BE-%D0%A2%D1%80%D0%BE%D0%B8%D1%86%D0%BA%D0%B8%D0%B9_%D1%81%D0%BE%D0%B1%D0%BE%D1%80%29.jpeg">
            <a:hlinkClick r:id="rId2"/>
          </p:cNvPr>
          <p:cNvPicPr>
            <a:picLocks noChangeAspect="1" noChangeArrowheads="1"/>
          </p:cNvPicPr>
          <p:nvPr/>
        </p:nvPicPr>
        <p:blipFill>
          <a:blip r:embed="rId3"/>
          <a:srcRect/>
          <a:stretch>
            <a:fillRect/>
          </a:stretch>
        </p:blipFill>
        <p:spPr bwMode="auto">
          <a:xfrm>
            <a:off x="7000892" y="357166"/>
            <a:ext cx="1714500" cy="2314575"/>
          </a:xfrm>
          <a:prstGeom prst="rect">
            <a:avLst/>
          </a:prstGeom>
          <a:noFill/>
        </p:spPr>
      </p:pic>
      <p:pic>
        <p:nvPicPr>
          <p:cNvPr id="21508" name="Picture 4" descr="http://upload.wikimedia.org/wikipedia/commons/thumb/7/73/%D0%9C%D0%BE%D1%89%D0%B5%D0%B2%D0%B8%D0%BA.jpg/230px-%D0%9C%D0%BE%D1%89%D0%B5%D0%B2%D0%B8%D0%BA.jpg">
            <a:hlinkClick r:id="rId4"/>
          </p:cNvPr>
          <p:cNvPicPr>
            <a:picLocks noChangeAspect="1" noChangeArrowheads="1"/>
          </p:cNvPicPr>
          <p:nvPr/>
        </p:nvPicPr>
        <p:blipFill>
          <a:blip r:embed="rId5"/>
          <a:srcRect/>
          <a:stretch>
            <a:fillRect/>
          </a:stretch>
        </p:blipFill>
        <p:spPr bwMode="auto">
          <a:xfrm>
            <a:off x="6572264" y="4714884"/>
            <a:ext cx="2190750" cy="145732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Убранство собора</a:t>
            </a:r>
            <a:endParaRPr lang="ru-RU" dirty="0"/>
          </a:p>
        </p:txBody>
      </p:sp>
      <p:sp>
        <p:nvSpPr>
          <p:cNvPr id="3" name="Содержимое 2"/>
          <p:cNvSpPr>
            <a:spLocks noGrp="1"/>
          </p:cNvSpPr>
          <p:nvPr>
            <p:ph idx="1"/>
          </p:nvPr>
        </p:nvSpPr>
        <p:spPr/>
        <p:txBody>
          <a:bodyPr/>
          <a:lstStyle/>
          <a:p>
            <a:r>
              <a:rPr lang="ru-RU" dirty="0" smtClean="0"/>
              <a:t>Интерьер верхнего </a:t>
            </a:r>
          </a:p>
          <a:p>
            <a:pPr>
              <a:buNone/>
            </a:pPr>
            <a:r>
              <a:rPr lang="ru-RU" dirty="0" smtClean="0"/>
              <a:t>храма</a:t>
            </a:r>
          </a:p>
          <a:p>
            <a:endParaRPr lang="ru-RU" dirty="0" smtClean="0"/>
          </a:p>
          <a:p>
            <a:pPr>
              <a:buNone/>
            </a:pPr>
            <a:endParaRPr lang="ru-RU" dirty="0" smtClean="0"/>
          </a:p>
          <a:p>
            <a:pPr>
              <a:buNone/>
            </a:pPr>
            <a:r>
              <a:rPr lang="ru-RU" dirty="0" smtClean="0"/>
              <a:t>1949г.                              сегодня</a:t>
            </a:r>
          </a:p>
          <a:p>
            <a:r>
              <a:rPr lang="ru-RU" dirty="0" smtClean="0"/>
              <a:t>Горное место алтаря</a:t>
            </a:r>
          </a:p>
          <a:p>
            <a:endParaRPr lang="ru-RU" dirty="0" smtClean="0"/>
          </a:p>
          <a:p>
            <a:endParaRPr lang="ru-RU" dirty="0" smtClean="0"/>
          </a:p>
          <a:p>
            <a:endParaRPr lang="ru-RU" dirty="0" smtClean="0"/>
          </a:p>
          <a:p>
            <a:endParaRPr lang="ru-RU" dirty="0" smtClean="0"/>
          </a:p>
          <a:p>
            <a:endParaRPr lang="ru-RU" dirty="0"/>
          </a:p>
        </p:txBody>
      </p:sp>
      <p:pic>
        <p:nvPicPr>
          <p:cNvPr id="22530" name="Picture 2" descr="Интерьер верхнего храма (2004 г.)"/>
          <p:cNvPicPr>
            <a:picLocks noChangeAspect="1" noChangeArrowheads="1"/>
          </p:cNvPicPr>
          <p:nvPr/>
        </p:nvPicPr>
        <p:blipFill>
          <a:blip r:embed="rId2"/>
          <a:srcRect/>
          <a:stretch>
            <a:fillRect/>
          </a:stretch>
        </p:blipFill>
        <p:spPr bwMode="auto">
          <a:xfrm>
            <a:off x="5429256" y="1142984"/>
            <a:ext cx="3122539" cy="2286016"/>
          </a:xfrm>
          <a:prstGeom prst="rect">
            <a:avLst/>
          </a:prstGeom>
          <a:noFill/>
        </p:spPr>
      </p:pic>
      <p:pic>
        <p:nvPicPr>
          <p:cNvPr id="22532" name="Picture 4" descr="Горнее место алтаря верхнего храма (2003 г.)"/>
          <p:cNvPicPr>
            <a:picLocks noChangeAspect="1" noChangeArrowheads="1"/>
          </p:cNvPicPr>
          <p:nvPr/>
        </p:nvPicPr>
        <p:blipFill>
          <a:blip r:embed="rId3"/>
          <a:srcRect/>
          <a:stretch>
            <a:fillRect/>
          </a:stretch>
        </p:blipFill>
        <p:spPr bwMode="auto">
          <a:xfrm>
            <a:off x="6715140" y="3571876"/>
            <a:ext cx="2143140" cy="2855323"/>
          </a:xfrm>
          <a:prstGeom prst="rect">
            <a:avLst/>
          </a:prstGeom>
          <a:noFill/>
        </p:spPr>
      </p:pic>
      <p:pic>
        <p:nvPicPr>
          <p:cNvPr id="22534" name="Picture 6" descr="Так выглядел иконостас верхнего храма в 1949 г. (до того, как весь собор был заново расписан в сер. 1950-х гг.)"/>
          <p:cNvPicPr>
            <a:picLocks noChangeAspect="1" noChangeArrowheads="1"/>
          </p:cNvPicPr>
          <p:nvPr/>
        </p:nvPicPr>
        <p:blipFill>
          <a:blip r:embed="rId4"/>
          <a:srcRect/>
          <a:stretch>
            <a:fillRect/>
          </a:stretch>
        </p:blipFill>
        <p:spPr bwMode="auto">
          <a:xfrm>
            <a:off x="3214678" y="2214554"/>
            <a:ext cx="1719248" cy="1870439"/>
          </a:xfrm>
          <a:prstGeom prst="rect">
            <a:avLst/>
          </a:prstGeom>
          <a:noFill/>
        </p:spPr>
      </p:pic>
      <p:pic>
        <p:nvPicPr>
          <p:cNvPr id="22536" name="Picture 8" descr="Интерьер верхнего храма (1949 г.)"/>
          <p:cNvPicPr>
            <a:picLocks noChangeAspect="1" noChangeArrowheads="1"/>
          </p:cNvPicPr>
          <p:nvPr/>
        </p:nvPicPr>
        <p:blipFill>
          <a:blip r:embed="rId5"/>
          <a:srcRect/>
          <a:stretch>
            <a:fillRect/>
          </a:stretch>
        </p:blipFill>
        <p:spPr bwMode="auto">
          <a:xfrm>
            <a:off x="2928926" y="4714884"/>
            <a:ext cx="2071702" cy="198145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Убранство собора</a:t>
            </a:r>
            <a:endParaRPr lang="ru-RU" dirty="0"/>
          </a:p>
        </p:txBody>
      </p:sp>
      <p:sp>
        <p:nvSpPr>
          <p:cNvPr id="3" name="Содержимое 2"/>
          <p:cNvSpPr>
            <a:spLocks noGrp="1"/>
          </p:cNvSpPr>
          <p:nvPr>
            <p:ph idx="1"/>
          </p:nvPr>
        </p:nvSpPr>
        <p:spPr/>
        <p:txBody>
          <a:bodyPr>
            <a:normAutofit lnSpcReduction="10000"/>
          </a:bodyPr>
          <a:lstStyle/>
          <a:p>
            <a:pPr algn="r"/>
            <a:r>
              <a:rPr lang="ru-RU" dirty="0" smtClean="0"/>
              <a:t>Иконостас </a:t>
            </a:r>
          </a:p>
          <a:p>
            <a:pPr algn="r">
              <a:buNone/>
            </a:pPr>
            <a:r>
              <a:rPr lang="ru-RU" dirty="0" smtClean="0"/>
              <a:t>нижнего храма</a:t>
            </a:r>
          </a:p>
          <a:p>
            <a:pPr algn="r"/>
            <a:endParaRPr lang="ru-RU" dirty="0" smtClean="0"/>
          </a:p>
          <a:p>
            <a:pPr algn="r"/>
            <a:endParaRPr lang="ru-RU" dirty="0" smtClean="0"/>
          </a:p>
          <a:p>
            <a:pPr algn="r"/>
            <a:endParaRPr lang="ru-RU" dirty="0" smtClean="0"/>
          </a:p>
          <a:p>
            <a:pPr algn="r"/>
            <a:endParaRPr lang="ru-RU" dirty="0" smtClean="0"/>
          </a:p>
          <a:p>
            <a:pPr algn="r"/>
            <a:endParaRPr lang="ru-RU" dirty="0" smtClean="0"/>
          </a:p>
          <a:p>
            <a:r>
              <a:rPr lang="ru-RU" dirty="0" smtClean="0"/>
              <a:t>Царские врата </a:t>
            </a:r>
          </a:p>
          <a:p>
            <a:pPr>
              <a:buNone/>
            </a:pPr>
            <a:r>
              <a:rPr lang="ru-RU" dirty="0" smtClean="0"/>
              <a:t>иконостаса</a:t>
            </a:r>
            <a:endParaRPr lang="ru-RU" dirty="0"/>
          </a:p>
        </p:txBody>
      </p:sp>
      <p:pic>
        <p:nvPicPr>
          <p:cNvPr id="23554" name="Picture 2" descr="Иконостас нижнего храма (2003 г.)"/>
          <p:cNvPicPr>
            <a:picLocks noChangeAspect="1" noChangeArrowheads="1"/>
          </p:cNvPicPr>
          <p:nvPr/>
        </p:nvPicPr>
        <p:blipFill>
          <a:blip r:embed="rId2"/>
          <a:srcRect/>
          <a:stretch>
            <a:fillRect/>
          </a:stretch>
        </p:blipFill>
        <p:spPr bwMode="auto">
          <a:xfrm>
            <a:off x="1500166" y="1285860"/>
            <a:ext cx="3624259" cy="2711918"/>
          </a:xfrm>
          <a:prstGeom prst="rect">
            <a:avLst/>
          </a:prstGeom>
          <a:noFill/>
        </p:spPr>
      </p:pic>
      <p:pic>
        <p:nvPicPr>
          <p:cNvPr id="23556" name="Picture 4" descr="Царские врата иконостаса нижнего храма (2003 г.)"/>
          <p:cNvPicPr>
            <a:picLocks noChangeAspect="1" noChangeArrowheads="1"/>
          </p:cNvPicPr>
          <p:nvPr/>
        </p:nvPicPr>
        <p:blipFill>
          <a:blip r:embed="rId3"/>
          <a:srcRect/>
          <a:stretch>
            <a:fillRect/>
          </a:stretch>
        </p:blipFill>
        <p:spPr bwMode="auto">
          <a:xfrm>
            <a:off x="5715008" y="2851206"/>
            <a:ext cx="2786082" cy="372337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178</TotalTime>
  <Words>1931</Words>
  <Application>Microsoft Office PowerPoint</Application>
  <PresentationFormat>Экран (4:3)</PresentationFormat>
  <Paragraphs>111</Paragraphs>
  <Slides>34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Солнцестояние</vt:lpstr>
      <vt:lpstr>     Культовые сооружения Саратовской области</vt:lpstr>
      <vt:lpstr>Культовые сооружения Саратовской области</vt:lpstr>
      <vt:lpstr>Троицкий собор</vt:lpstr>
      <vt:lpstr>Троицкий собор</vt:lpstr>
      <vt:lpstr>Троицкий собор</vt:lpstr>
      <vt:lpstr>Святыни собора</vt:lpstr>
      <vt:lpstr>Святыни собора</vt:lpstr>
      <vt:lpstr>Убранство собора</vt:lpstr>
      <vt:lpstr>Убранство собора</vt:lpstr>
      <vt:lpstr>ДУХОСОШЕСТВЕНСКИЙ СОБОР </vt:lpstr>
      <vt:lpstr>ДУХОСОШЕСТВЕНСКИЙ СОБОР </vt:lpstr>
      <vt:lpstr>Покровский собор</vt:lpstr>
      <vt:lpstr>Покровский  собор</vt:lpstr>
      <vt:lpstr>Покровский собор</vt:lpstr>
      <vt:lpstr>Покровский собор</vt:lpstr>
      <vt:lpstr>Покровский  собор</vt:lpstr>
      <vt:lpstr>Церковь «Утоли моя печали»</vt:lpstr>
      <vt:lpstr>Церковь «Утоли моя печали»</vt:lpstr>
      <vt:lpstr>КАЗАНСКАЯ ЦЕРКОВЬ </vt:lpstr>
      <vt:lpstr>ЦЕРКОВЬ СЕРАФИМА САРОВСКО</vt:lpstr>
      <vt:lpstr>Церковь Рождества Христова </vt:lpstr>
      <vt:lpstr>Церковь Марии Магдалины </vt:lpstr>
      <vt:lpstr>Церковь Владимира Равноапостольного </vt:lpstr>
      <vt:lpstr>Церковь Владимира Равноапостольного </vt:lpstr>
      <vt:lpstr>Часовня иконы Божией Матери "Живоносный источник" </vt:lpstr>
      <vt:lpstr>Мечеть (ул.Зарубина)</vt:lpstr>
      <vt:lpstr>Мечеть</vt:lpstr>
      <vt:lpstr>Синагога</vt:lpstr>
      <vt:lpstr>Синагога</vt:lpstr>
      <vt:lpstr>Синагога</vt:lpstr>
      <vt:lpstr>Синагога</vt:lpstr>
      <vt:lpstr>Католический собор Святых Апостолов Петра и Павла</vt:lpstr>
      <vt:lpstr>Католический собор Святых Апостолов Петра и Павла</vt:lpstr>
      <vt:lpstr>Католический собор Святых Апостолов Петра и Павла</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Культовые сооружения Саратовской области</dc:title>
  <dc:creator>XP GAME 2009</dc:creator>
  <cp:lastModifiedBy>Учитель</cp:lastModifiedBy>
  <cp:revision>18</cp:revision>
  <dcterms:created xsi:type="dcterms:W3CDTF">2011-09-29T10:53:04Z</dcterms:created>
  <dcterms:modified xsi:type="dcterms:W3CDTF">2012-03-24T05:45:42Z</dcterms:modified>
</cp:coreProperties>
</file>