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56" r:id="rId3"/>
    <p:sldId id="257" r:id="rId4"/>
    <p:sldId id="258" r:id="rId5"/>
    <p:sldId id="279" r:id="rId6"/>
    <p:sldId id="277" r:id="rId7"/>
    <p:sldId id="283" r:id="rId8"/>
    <p:sldId id="259" r:id="rId9"/>
    <p:sldId id="260" r:id="rId10"/>
    <p:sldId id="269" r:id="rId11"/>
    <p:sldId id="275" r:id="rId12"/>
    <p:sldId id="276" r:id="rId13"/>
    <p:sldId id="261" r:id="rId14"/>
    <p:sldId id="262" r:id="rId15"/>
    <p:sldId id="263" r:id="rId16"/>
    <p:sldId id="266" r:id="rId17"/>
    <p:sldId id="271" r:id="rId18"/>
    <p:sldId id="274" r:id="rId19"/>
    <p:sldId id="273" r:id="rId20"/>
    <p:sldId id="270" r:id="rId21"/>
    <p:sldId id="265" r:id="rId22"/>
    <p:sldId id="267" r:id="rId23"/>
    <p:sldId id="268" r:id="rId24"/>
    <p:sldId id="272" r:id="rId25"/>
    <p:sldId id="280" r:id="rId26"/>
    <p:sldId id="284" r:id="rId27"/>
    <p:sldId id="282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tc.nnov.ru/" TargetMode="External"/><Relationship Id="rId2" Type="http://schemas.openxmlformats.org/officeDocument/2006/relationships/hyperlink" Target="http://www.natk.edusite.ru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zt.ru/" TargetMode="External"/><Relationship Id="rId2" Type="http://schemas.openxmlformats.org/officeDocument/2006/relationships/hyperlink" Target="http://www.&#1085;&#1072;&#1084;&#1090;.&#1088;&#1092;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nntc.nnov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bc@sinn.ru" TargetMode="External"/><Relationship Id="rId2" Type="http://schemas.openxmlformats.org/officeDocument/2006/relationships/hyperlink" Target="http://www.nnst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knt@nts.nnov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ak@kiss.ru" TargetMode="External"/><Relationship Id="rId2" Type="http://schemas.openxmlformats.org/officeDocument/2006/relationships/hyperlink" Target="mailto:Latt2001@mail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pec.ru/" TargetMode="External"/><Relationship Id="rId2" Type="http://schemas.openxmlformats.org/officeDocument/2006/relationships/hyperlink" Target="http://www.bc.r52.ru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clg.ru/" TargetMode="External"/><Relationship Id="rId2" Type="http://schemas.openxmlformats.org/officeDocument/2006/relationships/hyperlink" Target="http://www.nmbc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gou_bmu@mail.r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tdo.narod.ru/" TargetMode="External"/><Relationship Id="rId2" Type="http://schemas.openxmlformats.org/officeDocument/2006/relationships/hyperlink" Target="http://www.nkbs.nnov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ntt.nnov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pk1983@yandex.ru" TargetMode="External"/><Relationship Id="rId2" Type="http://schemas.openxmlformats.org/officeDocument/2006/relationships/hyperlink" Target="http://www.npknn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ukped@mail.r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ver-school.narod.ru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338855" y="2045316"/>
            <a:ext cx="7218121" cy="3058652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sz="8800" dirty="0" smtClean="0"/>
              <a:t>Куда идти после </a:t>
            </a:r>
            <a:br>
              <a:rPr lang="ru-RU" sz="8800" dirty="0" smtClean="0"/>
            </a:br>
            <a:r>
              <a:rPr lang="ru-RU" sz="8800" dirty="0" smtClean="0"/>
              <a:t>9 класса?»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Обзор учебных заведений Нижегородской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6652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2834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9055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36946"/>
            <a:ext cx="770485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Прием в образовательные организации по образовательным программам проводится по личному заявлению граждан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Прием документов на первый курс начинается не позднее 20 июня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Прием заявлений в образовательные организации на очную форму получения образования осуществляется до 15 августа, а при наличии свободных мест в образовательной организации прием документов продлевается до 1 октября текущего года</a:t>
            </a:r>
            <a:r>
              <a:rPr lang="ru-RU" sz="2800" dirty="0" smtClean="0"/>
              <a:t>.</a:t>
            </a:r>
          </a:p>
          <a:p>
            <a:endParaRPr lang="ru-RU" dirty="0">
              <a:effectLst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6189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случае если численность поступающих превышает количество мест, финансовое обеспечение которых осуществляется за счет бюджетных ассигнований федерального бюджета, бюджетов субъектов Российской Федерации, местных бюджетов, образовательная организация </a:t>
            </a:r>
            <a:r>
              <a:rPr lang="ru-RU" sz="2800" b="1" u="sng" dirty="0"/>
              <a:t>осуществляет прием на обучение по образовательным программам среднего профессионального образования по специальностям на основе результатов освоения поступающими образовательной программы основного общего или среднего общего образования, указанных в представленных поступающими документах об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15577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836712"/>
            <a:ext cx="7956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поступлении на обучение по специальностям, входящим в Перечень специальностей и направлений подготовки, при приеме на обучение по которым поступающие проходят обязательные предварительные медицинские осмотры (обследования) в порядке, установленном при заключении трудового договора или служебного контракта по соответствующей должности или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60582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Техникумы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888001" cy="2916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92697"/>
            <a:ext cx="7560840" cy="36004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FFFF00"/>
                </a:solidFill>
              </a:rPr>
              <a:t>После окончания 9 классов, как вариант, можно поступить в техникум. Современные техникумы дают возможность получить среднее профессиональное образование по многим техническим и гуманитарным специальностям. Сравнительно невысокий конкурс при поступлении, очная форма обучения и стипендия позволяют детям из семей с различным достатком получить в техникуме диплом специалиста. Выпускники техникума работают экономистами, юристами, медицинскими работниками, менеджерами. Желающие продолжить образование зачисляются сразу на второй курс высшего учебного заведения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50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Колледж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18281"/>
            <a:ext cx="4450238" cy="295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20688"/>
            <a:ext cx="8352928" cy="295232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Хорошее образование после 9 класса можно получить в колледже. Модное современное название учебного заведения прельщает большинство вчерашних школьников. Специализированные колледжи готовят специалистов в области экономики, энергетики, промышленной автоматики, юриспруденции, бизнес-индустрии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655453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Небольшой срок обучения (1-4 года) позволяет получить специальность гораздо раньше и начать работать, имея возможность заочно обучаться в вузе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9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Лицеи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7" y="3834000"/>
            <a:ext cx="4533801" cy="3024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8363272" cy="5361459"/>
          </a:xfrm>
        </p:spPr>
        <p:txBody>
          <a:bodyPr>
            <a:noAutofit/>
          </a:bodyPr>
          <a:lstStyle/>
          <a:p>
            <a:r>
              <a:rPr lang="ru-RU" sz="2400" dirty="0"/>
              <a:t>Во многих вузах страны открыты лицеи. Там учащиеся получают среднее специальное образование, а также учатся по программе 10-11 классов. По окончанию лицея им выдается диплом о среднем специальном образовании, с которым можно поступить в этот же вуз и продолжить обучение. Преимущество такого обучения в том, что и преподавательский состав, и учебная база одна для обоих заведений, поэтому обучение получается более качественным.</a:t>
            </a:r>
          </a:p>
        </p:txBody>
      </p:sp>
    </p:spTree>
    <p:extLst>
      <p:ext uri="{BB962C8B-B14F-4D97-AF65-F5344CB8AC3E}">
        <p14:creationId xmlns:p14="http://schemas.microsoft.com/office/powerpoint/2010/main" val="131733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8847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Учебные заведения начального и среднего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профессионального образования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Нижнего Новгорода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pPr lvl="0"/>
            <a:r>
              <a:rPr lang="ru-RU" sz="2800" b="1" dirty="0" smtClean="0">
                <a:hlinkClick r:id="rId2"/>
              </a:rPr>
              <a:t>Нижегородский </a:t>
            </a:r>
            <a:r>
              <a:rPr lang="ru-RU" sz="2800" b="1" dirty="0">
                <a:hlinkClick r:id="rId2"/>
              </a:rPr>
              <a:t>Авиационный Технический Колледж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b="1" u="sng" dirty="0"/>
              <a:t>Телефоны:</a:t>
            </a:r>
            <a:r>
              <a:rPr lang="ru-RU" b="1" dirty="0"/>
              <a:t> (831) 276-89-96, (831) 276-73-54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603035, </a:t>
            </a:r>
            <a:r>
              <a:rPr lang="ru-RU" b="1" dirty="0" err="1"/>
              <a:t>Hижний</a:t>
            </a:r>
            <a:r>
              <a:rPr lang="ru-RU" b="1" dirty="0"/>
              <a:t> </a:t>
            </a:r>
            <a:r>
              <a:rPr lang="ru-RU" b="1" dirty="0" err="1"/>
              <a:t>Hовгород</a:t>
            </a:r>
            <a:r>
              <a:rPr lang="ru-RU" b="1" dirty="0"/>
              <a:t>, ул. Чаадаева, </a:t>
            </a:r>
            <a:r>
              <a:rPr lang="ru-RU" b="1" dirty="0" smtClean="0"/>
              <a:t>2б</a:t>
            </a:r>
          </a:p>
          <a:p>
            <a:pPr lvl="0"/>
            <a:endParaRPr lang="ru-RU" dirty="0"/>
          </a:p>
          <a:p>
            <a:endParaRPr lang="ru-RU" b="1" dirty="0"/>
          </a:p>
          <a:p>
            <a:pPr lvl="0"/>
            <a:r>
              <a:rPr lang="ru-RU" sz="2800" b="1" dirty="0" smtClean="0">
                <a:hlinkClick r:id="rId3"/>
              </a:rPr>
              <a:t>Нижегородский </a:t>
            </a:r>
            <a:r>
              <a:rPr lang="ru-RU" sz="2800" b="1" dirty="0">
                <a:hlinkClick r:id="rId3"/>
              </a:rPr>
              <a:t>Радиотехнический Колледж (НРТК)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b="1" u="sng" dirty="0"/>
              <a:t>Телефоны:</a:t>
            </a:r>
            <a:r>
              <a:rPr lang="ru-RU" b="1" dirty="0"/>
              <a:t> (831) 433-95-35, (831) 433-36-21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603022, Нижний Новгород, ул. Студенческая, </a:t>
            </a:r>
            <a:r>
              <a:rPr lang="ru-RU" b="1" dirty="0" smtClean="0"/>
              <a:t>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174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hlinkClick r:id="rId2"/>
              </a:rPr>
              <a:t>Нижегородский Автомеханический Техникум</a:t>
            </a:r>
            <a:r>
              <a:rPr lang="ru-RU" sz="2800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Телефоны:</a:t>
            </a:r>
            <a:r>
              <a:rPr lang="ru-RU" b="1" dirty="0"/>
              <a:t> (831) 295-91-22, (831) 295-90-44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603004, Нижний Новгород, Ленина проспект, </a:t>
            </a:r>
            <a:r>
              <a:rPr lang="ru-RU" b="1" dirty="0" smtClean="0"/>
              <a:t>111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0"/>
            <a:r>
              <a:rPr lang="ru-RU" sz="2400" b="1" dirty="0" smtClean="0">
                <a:hlinkClick r:id="rId3"/>
              </a:rPr>
              <a:t>Нижегородский </a:t>
            </a:r>
            <a:r>
              <a:rPr lang="ru-RU" sz="2400" b="1" dirty="0">
                <a:hlinkClick r:id="rId3"/>
              </a:rPr>
              <a:t>Железнодорожный Техникум, филиал Московского Государственного Университета Путей Сообщения (НЖТ)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b="1" u="sng" dirty="0"/>
              <a:t>Телефоны:</a:t>
            </a:r>
            <a:r>
              <a:rPr lang="ru-RU" b="1" dirty="0"/>
              <a:t> (831) 248-88-54, (831) 248-22-02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603002, Нижний Новгород, ул. Чкалова, </a:t>
            </a:r>
            <a:r>
              <a:rPr lang="ru-RU" b="1" dirty="0" smtClean="0"/>
              <a:t>5а</a:t>
            </a:r>
          </a:p>
          <a:p>
            <a:pPr lvl="0"/>
            <a:endParaRPr lang="ru-RU" b="1" dirty="0"/>
          </a:p>
          <a:p>
            <a:r>
              <a:rPr lang="ru-RU" sz="2800" b="1" dirty="0">
                <a:hlinkClick r:id="rId4"/>
              </a:rPr>
              <a:t>Нижегородский Радиотехнический Колледж (НРТК)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b="1" u="sng" dirty="0"/>
              <a:t>Телефоны:</a:t>
            </a:r>
            <a:r>
              <a:rPr lang="ru-RU" b="1" dirty="0"/>
              <a:t> (831) 433-95-35, (831) 433-36-21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603022, Нижний Новгород, ул. Студенческая, 6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0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113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hlinkClick r:id="rId2"/>
              </a:rPr>
              <a:t>Нижегородский Строительный Техникум</a:t>
            </a:r>
            <a:r>
              <a:rPr lang="ru-RU" sz="2800" b="1" dirty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b="1" u="sng" dirty="0"/>
              <a:t>Телефоны:</a:t>
            </a:r>
            <a:r>
              <a:rPr lang="ru-RU" b="1" dirty="0"/>
              <a:t> (831) 433-52-12, (831) 433-15-22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603022, Нижний Новгород, Гагарина проспект, </a:t>
            </a:r>
            <a:r>
              <a:rPr lang="ru-RU" b="1" dirty="0" smtClean="0"/>
              <a:t>12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800" b="1" u="sng" dirty="0" err="1">
                <a:solidFill>
                  <a:schemeClr val="accent1"/>
                </a:solidFill>
              </a:rPr>
              <a:t>Перевозский</a:t>
            </a:r>
            <a:r>
              <a:rPr lang="ru-RU" sz="2800" b="1" u="sng" dirty="0">
                <a:solidFill>
                  <a:schemeClr val="accent1"/>
                </a:solidFill>
              </a:rPr>
              <a:t> строительный </a:t>
            </a:r>
            <a:r>
              <a:rPr lang="ru-RU" sz="2800" b="1" u="sng" dirty="0" smtClean="0">
                <a:solidFill>
                  <a:schemeClr val="accent1"/>
                </a:solidFill>
              </a:rPr>
              <a:t>колледж</a:t>
            </a:r>
          </a:p>
          <a:p>
            <a:r>
              <a:rPr lang="ru-RU" b="1" dirty="0"/>
              <a:t>Адрес</a:t>
            </a:r>
            <a:r>
              <a:rPr lang="ru-RU" b="1" dirty="0" smtClean="0"/>
              <a:t>: </a:t>
            </a:r>
            <a:r>
              <a:rPr lang="ru-RU" b="1" dirty="0"/>
              <a:t>Нижегородская область, г. Перевоз, просп. Советский, д. 27 </a:t>
            </a:r>
            <a:br>
              <a:rPr lang="ru-RU" b="1" dirty="0"/>
            </a:br>
            <a:r>
              <a:rPr lang="ru-RU" b="1" dirty="0"/>
              <a:t>Телефон: (83148) 5-10-06, 5-25-50, 5-34-62 </a:t>
            </a:r>
            <a:br>
              <a:rPr lang="ru-RU" b="1" dirty="0"/>
            </a:br>
            <a:r>
              <a:rPr lang="ru-RU" b="1" dirty="0"/>
              <a:t>Электронная почта: </a:t>
            </a:r>
            <a:r>
              <a:rPr lang="ru-RU" b="1" dirty="0" smtClean="0">
                <a:hlinkClick r:id="rId3"/>
              </a:rPr>
              <a:t>pbc@sinn.ru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800" b="1" u="sng" dirty="0" err="1">
                <a:solidFill>
                  <a:schemeClr val="accent1"/>
                </a:solidFill>
              </a:rPr>
              <a:t>Кстовский</a:t>
            </a:r>
            <a:r>
              <a:rPr lang="ru-RU" sz="2800" b="1" u="sng" dirty="0">
                <a:solidFill>
                  <a:schemeClr val="accent1"/>
                </a:solidFill>
              </a:rPr>
              <a:t> нефтяной техникум</a:t>
            </a:r>
          </a:p>
          <a:p>
            <a:r>
              <a:rPr lang="ru-RU" b="1" dirty="0"/>
              <a:t>Адрес: Нижегородская область, г. Кстово,  ул. Школьная, д.14 </a:t>
            </a:r>
            <a:br>
              <a:rPr lang="ru-RU" b="1" dirty="0"/>
            </a:br>
            <a:r>
              <a:rPr lang="ru-RU" b="1" dirty="0"/>
              <a:t>Телефон: (83145) 2-16-01 </a:t>
            </a:r>
            <a:br>
              <a:rPr lang="ru-RU" b="1" dirty="0"/>
            </a:br>
            <a:r>
              <a:rPr lang="ru-RU" b="1" dirty="0"/>
              <a:t>Факс: (83145) 2-16-01 </a:t>
            </a:r>
            <a:br>
              <a:rPr lang="ru-RU" b="1" dirty="0"/>
            </a:br>
            <a:r>
              <a:rPr lang="ru-RU" b="1" dirty="0"/>
              <a:t>Электронная почта: </a:t>
            </a:r>
            <a:r>
              <a:rPr lang="ru-RU" b="1" dirty="0">
                <a:hlinkClick r:id="rId4"/>
              </a:rPr>
              <a:t>knt@nts.nnov.ru</a:t>
            </a:r>
            <a:endParaRPr lang="ru-RU" b="1" dirty="0"/>
          </a:p>
          <a:p>
            <a:endParaRPr lang="ru-RU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764704"/>
            <a:ext cx="80648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800" b="1" u="sng" dirty="0" err="1">
                <a:solidFill>
                  <a:schemeClr val="accent1"/>
                </a:solidFill>
              </a:rPr>
              <a:t>Лысковский</a:t>
            </a:r>
            <a:r>
              <a:rPr lang="ru-RU" sz="2800" b="1" u="sng" dirty="0">
                <a:solidFill>
                  <a:schemeClr val="accent1"/>
                </a:solidFill>
              </a:rPr>
              <a:t> агротехнический </a:t>
            </a:r>
            <a:r>
              <a:rPr lang="ru-RU" sz="2800" b="1" u="sng" dirty="0" smtClean="0">
                <a:solidFill>
                  <a:schemeClr val="accent1"/>
                </a:solidFill>
              </a:rPr>
              <a:t>техникум</a:t>
            </a:r>
          </a:p>
          <a:p>
            <a:r>
              <a:rPr lang="ru-RU" b="1" dirty="0"/>
              <a:t>Адрес: </a:t>
            </a:r>
            <a:r>
              <a:rPr lang="ru-RU" b="1" dirty="0" smtClean="0"/>
              <a:t>Нижегородская </a:t>
            </a:r>
            <a:r>
              <a:rPr lang="ru-RU" b="1" dirty="0"/>
              <a:t>область, </a:t>
            </a:r>
            <a:r>
              <a:rPr lang="ru-RU" b="1" dirty="0" err="1"/>
              <a:t>г.Лысково</a:t>
            </a:r>
            <a:r>
              <a:rPr lang="ru-RU" b="1" dirty="0"/>
              <a:t>, </a:t>
            </a:r>
            <a:r>
              <a:rPr lang="ru-RU" b="1" dirty="0" err="1"/>
              <a:t>ул.Мичурина</a:t>
            </a:r>
            <a:r>
              <a:rPr lang="ru-RU" b="1" dirty="0"/>
              <a:t>, д.75 </a:t>
            </a:r>
            <a:br>
              <a:rPr lang="ru-RU" b="1" dirty="0"/>
            </a:br>
            <a:r>
              <a:rPr lang="ru-RU" b="1" dirty="0"/>
              <a:t>Телефон: (83149) 5-42-35 </a:t>
            </a:r>
            <a:br>
              <a:rPr lang="ru-RU" b="1" dirty="0"/>
            </a:br>
            <a:r>
              <a:rPr lang="ru-RU" b="1" dirty="0"/>
              <a:t>Электронная почта: </a:t>
            </a:r>
            <a:r>
              <a:rPr lang="ru-RU" b="1" dirty="0" smtClean="0">
                <a:hlinkClick r:id="rId2"/>
              </a:rPr>
              <a:t>Latt2001@mail.ru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sz="2800" b="1" u="sng" dirty="0" err="1" smtClean="0">
                <a:solidFill>
                  <a:schemeClr val="accent1"/>
                </a:solidFill>
              </a:rPr>
              <a:t>Княгининский</a:t>
            </a:r>
            <a:r>
              <a:rPr lang="ru-RU" sz="2800" b="1" u="sng" dirty="0" smtClean="0">
                <a:solidFill>
                  <a:schemeClr val="accent1"/>
                </a:solidFill>
              </a:rPr>
              <a:t> </a:t>
            </a:r>
            <a:r>
              <a:rPr lang="ru-RU" sz="2800" b="1" u="sng" dirty="0">
                <a:solidFill>
                  <a:schemeClr val="accent1"/>
                </a:solidFill>
              </a:rPr>
              <a:t>политехнический </a:t>
            </a:r>
            <a:r>
              <a:rPr lang="ru-RU" sz="2800" b="1" u="sng" dirty="0" smtClean="0">
                <a:solidFill>
                  <a:schemeClr val="accent1"/>
                </a:solidFill>
              </a:rPr>
              <a:t>техникум</a:t>
            </a:r>
          </a:p>
          <a:p>
            <a:r>
              <a:rPr lang="ru-RU" b="1" dirty="0"/>
              <a:t>Адрес: 606340, Нижегородская область, г</a:t>
            </a:r>
            <a:r>
              <a:rPr lang="ru-RU" b="1" dirty="0" smtClean="0"/>
              <a:t>. </a:t>
            </a:r>
            <a:r>
              <a:rPr lang="ru-RU" b="1" dirty="0" err="1" smtClean="0"/>
              <a:t>Княгинино</a:t>
            </a:r>
            <a:r>
              <a:rPr lang="ru-RU" b="1" dirty="0"/>
              <a:t>, </a:t>
            </a:r>
            <a:r>
              <a:rPr lang="ru-RU" b="1" dirty="0" err="1"/>
              <a:t>ул.Октябрьская</a:t>
            </a:r>
            <a:r>
              <a:rPr lang="ru-RU" b="1" dirty="0"/>
              <a:t>, д.22 </a:t>
            </a:r>
            <a:br>
              <a:rPr lang="ru-RU" b="1" dirty="0"/>
            </a:br>
            <a:r>
              <a:rPr lang="ru-RU" b="1" dirty="0"/>
              <a:t>Телефон: (83166) 2-15-47 </a:t>
            </a:r>
            <a:endParaRPr lang="ru-RU" b="1" dirty="0" smtClean="0"/>
          </a:p>
          <a:p>
            <a:endParaRPr lang="ru-RU" b="1" u="sng" dirty="0" smtClean="0">
              <a:solidFill>
                <a:schemeClr val="accent1"/>
              </a:solidFill>
            </a:endParaRPr>
          </a:p>
          <a:p>
            <a:r>
              <a:rPr lang="ru-RU" sz="2800" b="1" u="sng" dirty="0" err="1">
                <a:solidFill>
                  <a:schemeClr val="accent1"/>
                </a:solidFill>
              </a:rPr>
              <a:t>Работкинский</a:t>
            </a:r>
            <a:r>
              <a:rPr lang="ru-RU" sz="2800" b="1" u="sng" dirty="0">
                <a:solidFill>
                  <a:schemeClr val="accent1"/>
                </a:solidFill>
              </a:rPr>
              <a:t> аграрный </a:t>
            </a:r>
            <a:r>
              <a:rPr lang="ru-RU" sz="2800" b="1" u="sng" dirty="0" smtClean="0">
                <a:solidFill>
                  <a:schemeClr val="accent1"/>
                </a:solidFill>
              </a:rPr>
              <a:t>колледж</a:t>
            </a:r>
            <a:endParaRPr lang="ru-RU" sz="2800" b="1" u="sng" dirty="0">
              <a:solidFill>
                <a:schemeClr val="accent1"/>
              </a:solidFill>
            </a:endParaRPr>
          </a:p>
          <a:p>
            <a:r>
              <a:rPr lang="ru-RU" b="1" dirty="0"/>
              <a:t>Адрес: </a:t>
            </a:r>
            <a:r>
              <a:rPr lang="ru-RU" b="1" dirty="0" smtClean="0"/>
              <a:t>Нижегородская </a:t>
            </a:r>
            <a:r>
              <a:rPr lang="ru-RU" b="1" dirty="0"/>
              <a:t>область, </a:t>
            </a:r>
            <a:r>
              <a:rPr lang="ru-RU" b="1" dirty="0" err="1"/>
              <a:t>Кстовский</a:t>
            </a:r>
            <a:r>
              <a:rPr lang="ru-RU" b="1" dirty="0"/>
              <a:t> район, пос. Волжский, ул. Молодежная, д. 2 </a:t>
            </a:r>
            <a:br>
              <a:rPr lang="ru-RU" b="1" dirty="0"/>
            </a:br>
            <a:r>
              <a:rPr lang="ru-RU" b="1" dirty="0"/>
              <a:t>Телефон: (83145) 6-71-38, 6-71-33 </a:t>
            </a:r>
            <a:br>
              <a:rPr lang="ru-RU" b="1" dirty="0"/>
            </a:br>
            <a:r>
              <a:rPr lang="ru-RU" b="1" dirty="0"/>
              <a:t>Электронная почта: </a:t>
            </a:r>
            <a:r>
              <a:rPr lang="ru-RU" b="1" dirty="0">
                <a:hlinkClick r:id="rId3"/>
              </a:rPr>
              <a:t>rak@kiss.ru</a:t>
            </a:r>
            <a:endParaRPr lang="ru-RU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iplom Ещё один сайт на Word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0"/>
            <a:ext cx="9599557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6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836712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hlinkClick r:id="rId2"/>
              </a:rPr>
              <a:t>Нижегородский Бизнес-Колледж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b="1" u="sng" dirty="0"/>
              <a:t>Телефоны:</a:t>
            </a:r>
            <a:r>
              <a:rPr lang="ru-RU" b="1" dirty="0"/>
              <a:t> (831) 247-30-03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603159, Нижний Новгород, ул. Пролетарская, </a:t>
            </a:r>
            <a:r>
              <a:rPr lang="ru-RU" b="1" dirty="0" smtClean="0"/>
              <a:t>18</a:t>
            </a:r>
          </a:p>
          <a:p>
            <a:pPr lvl="0"/>
            <a:endParaRPr lang="ru-RU" b="1" dirty="0"/>
          </a:p>
          <a:p>
            <a:pPr lvl="0"/>
            <a:r>
              <a:rPr lang="ru-RU" sz="2800" b="1" dirty="0">
                <a:hlinkClick r:id="rId3"/>
              </a:rPr>
              <a:t>Нижегородский Экономико-Правовой Колледж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b="1" u="sng" dirty="0"/>
              <a:t>Телефоны:</a:t>
            </a:r>
            <a:r>
              <a:rPr lang="ru-RU" b="1" dirty="0"/>
              <a:t> (831) 241-07-81, (831) 241-08-87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603116, Нижний Новгород, ул. Московское шоссе, </a:t>
            </a:r>
            <a:r>
              <a:rPr lang="ru-RU" b="1" dirty="0" smtClean="0"/>
              <a:t>1</a:t>
            </a:r>
          </a:p>
          <a:p>
            <a:pPr lvl="0"/>
            <a:endParaRPr lang="ru-RU" sz="2800" b="1" u="sng" dirty="0">
              <a:solidFill>
                <a:schemeClr val="accent1"/>
              </a:solidFill>
            </a:endParaRPr>
          </a:p>
          <a:p>
            <a:pPr lvl="0"/>
            <a:r>
              <a:rPr lang="ru-RU" sz="2800" b="1" u="sng" dirty="0" smtClean="0">
                <a:solidFill>
                  <a:schemeClr val="accent1"/>
                </a:solidFill>
              </a:rPr>
              <a:t>Нижегородский </a:t>
            </a:r>
            <a:r>
              <a:rPr lang="ru-RU" sz="2800" b="1" u="sng" dirty="0">
                <a:solidFill>
                  <a:schemeClr val="accent1"/>
                </a:solidFill>
              </a:rPr>
              <a:t>областной колледж культуры</a:t>
            </a:r>
            <a:endParaRPr lang="ru-RU" sz="2800" b="1" u="sng" dirty="0" smtClean="0">
              <a:solidFill>
                <a:schemeClr val="accent1"/>
              </a:solidFill>
            </a:endParaRPr>
          </a:p>
          <a:p>
            <a:pPr lvl="0"/>
            <a:r>
              <a:rPr lang="ru-RU" b="1" dirty="0"/>
              <a:t>Адрес: 606450, Нижегородская область, </a:t>
            </a:r>
            <a:r>
              <a:rPr lang="ru-RU" b="1" dirty="0" err="1"/>
              <a:t>г.Бор</a:t>
            </a:r>
            <a:r>
              <a:rPr lang="ru-RU" b="1" dirty="0"/>
              <a:t>, </a:t>
            </a:r>
            <a:r>
              <a:rPr lang="ru-RU" b="1" dirty="0" err="1"/>
              <a:t>пер.Советский</a:t>
            </a:r>
            <a:r>
              <a:rPr lang="ru-RU" b="1" dirty="0"/>
              <a:t>, д.9 </a:t>
            </a:r>
            <a:br>
              <a:rPr lang="ru-RU" b="1" dirty="0"/>
            </a:br>
            <a:r>
              <a:rPr lang="ru-RU" b="1" dirty="0"/>
              <a:t>Телефон: (83159) 2-12-38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729775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79208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hlinkClick r:id="rId2"/>
              </a:rPr>
              <a:t>Нижегородский Медицинский Базовый Колледж</a:t>
            </a:r>
            <a:r>
              <a:rPr lang="ru-RU" sz="2800" b="1" dirty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b="1" u="sng" dirty="0"/>
              <a:t>Телефоны:</a:t>
            </a:r>
            <a:r>
              <a:rPr lang="ru-RU" b="1" dirty="0"/>
              <a:t> (831) 245-53-73, (831) 245-49-25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603011, Нижний Новгород, ул. Июльских Дней, 8, корп. 1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sz="2800" b="1" dirty="0">
                <a:hlinkClick r:id="rId3"/>
              </a:rPr>
              <a:t>Нижегородский Медицинский Колледж </a:t>
            </a:r>
            <a:r>
              <a:rPr lang="ru-RU" sz="2800" b="1" dirty="0" err="1">
                <a:hlinkClick r:id="rId3"/>
              </a:rPr>
              <a:t>Минздравсоцразвития</a:t>
            </a:r>
            <a:r>
              <a:rPr lang="ru-RU" sz="2800" b="1" dirty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b="1" u="sng" dirty="0"/>
              <a:t>Телефоны:</a:t>
            </a:r>
            <a:r>
              <a:rPr lang="ru-RU" b="1" dirty="0"/>
              <a:t> (831) 433-81-40, (831) 430-32-80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603109, Нижний Новгород, ул. Ильинская, </a:t>
            </a:r>
            <a:r>
              <a:rPr lang="ru-RU" b="1" dirty="0" smtClean="0"/>
              <a:t>20</a:t>
            </a:r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r>
              <a:rPr lang="ru-RU" sz="2800" b="1" u="sng" dirty="0">
                <a:solidFill>
                  <a:schemeClr val="accent1"/>
                </a:solidFill>
              </a:rPr>
              <a:t>Богородский медицинский </a:t>
            </a:r>
            <a:r>
              <a:rPr lang="ru-RU" sz="2800" b="1" u="sng" dirty="0" smtClean="0">
                <a:solidFill>
                  <a:schemeClr val="accent1"/>
                </a:solidFill>
              </a:rPr>
              <a:t>колледж</a:t>
            </a:r>
          </a:p>
          <a:p>
            <a:pPr lvl="0"/>
            <a:r>
              <a:rPr lang="ru-RU" b="1" u="sng" dirty="0" err="1"/>
              <a:t>Адрес</a:t>
            </a:r>
            <a:r>
              <a:rPr lang="ru-RU" b="1" dirty="0" err="1" smtClean="0"/>
              <a:t>:,Нижегородская</a:t>
            </a:r>
            <a:r>
              <a:rPr lang="ru-RU" b="1" dirty="0" smtClean="0"/>
              <a:t> область, г</a:t>
            </a:r>
            <a:r>
              <a:rPr lang="ru-RU" b="1" dirty="0"/>
              <a:t>. Богородск, </a:t>
            </a:r>
            <a:r>
              <a:rPr lang="ru-RU" b="1" dirty="0" err="1" smtClean="0"/>
              <a:t>ул.Свердлова</a:t>
            </a:r>
            <a:r>
              <a:rPr lang="ru-RU" b="1" dirty="0"/>
              <a:t>, д. 35 </a:t>
            </a:r>
            <a:br>
              <a:rPr lang="ru-RU" b="1" dirty="0"/>
            </a:br>
            <a:r>
              <a:rPr lang="ru-RU" b="1" u="sng" dirty="0"/>
              <a:t>Телефон</a:t>
            </a:r>
            <a:r>
              <a:rPr lang="ru-RU" b="1" dirty="0"/>
              <a:t>: (83170) 2-18-96, 2-17-42, 2-17-03 </a:t>
            </a:r>
            <a:br>
              <a:rPr lang="ru-RU" b="1" dirty="0"/>
            </a:br>
            <a:r>
              <a:rPr lang="ru-RU" b="1" u="sng" dirty="0"/>
              <a:t>Электронная почта</a:t>
            </a:r>
            <a:r>
              <a:rPr lang="ru-RU" b="1" dirty="0"/>
              <a:t>: </a:t>
            </a:r>
            <a:r>
              <a:rPr lang="ru-RU" b="1" dirty="0">
                <a:hlinkClick r:id="rId4"/>
              </a:rPr>
              <a:t>gou_bmu@mail.ru</a:t>
            </a:r>
            <a:endParaRPr lang="ru-RU" b="1" u="sng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280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48680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hlinkClick r:id="rId2"/>
              </a:rPr>
              <a:t>Нижегородский Колледж Бытового Сервиса</a:t>
            </a:r>
            <a:r>
              <a:rPr lang="ru-RU" sz="2800" b="1" dirty="0"/>
              <a:t> </a:t>
            </a:r>
            <a:br>
              <a:rPr lang="ru-RU" sz="2800" b="1" dirty="0"/>
            </a:br>
            <a:r>
              <a:rPr lang="ru-RU" b="1" u="sng" dirty="0"/>
              <a:t>Телефоны:</a:t>
            </a:r>
            <a:r>
              <a:rPr lang="ru-RU" b="1" dirty="0"/>
              <a:t> (831) 439-59-84, (831) 439-25-47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603098, Нижний Новгород, ул. Артельная, </a:t>
            </a:r>
            <a:r>
              <a:rPr lang="ru-RU" b="1" dirty="0" smtClean="0"/>
              <a:t>9</a:t>
            </a:r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hlinkClick r:id="rId3"/>
              </a:rPr>
              <a:t>Нижегородский Колледж Технологии и Дизайна</a:t>
            </a:r>
            <a:r>
              <a:rPr lang="ru-RU" sz="2800" b="1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b="1" u="sng" dirty="0"/>
              <a:t>Телефоны:</a:t>
            </a:r>
            <a:r>
              <a:rPr lang="ru-RU" b="1" dirty="0"/>
              <a:t> (831) 463-50-24, (831) 463-50-26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603107, Нижний Новгород, Щербинки 1-й микрорайон, </a:t>
            </a:r>
            <a:r>
              <a:rPr lang="ru-RU" b="1" dirty="0" smtClean="0"/>
              <a:t>21</a:t>
            </a:r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hlinkClick r:id="rId4"/>
              </a:rPr>
              <a:t>Нижегородский Технологический Техникум</a:t>
            </a:r>
            <a:r>
              <a:rPr lang="ru-RU" sz="2800" b="1" dirty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b="1" u="sng" dirty="0"/>
              <a:t>Телефоны:</a:t>
            </a:r>
            <a:r>
              <a:rPr lang="ru-RU" b="1" dirty="0"/>
              <a:t> (831) 218-05-28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603034, Нижний Новгород, ул. Порт-Артурская, 12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0"/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4706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76328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hlinkClick r:id="rId2"/>
              </a:rPr>
              <a:t>Нижегородский Педагогический Колледж им. К.Д. Ушинского</a:t>
            </a:r>
            <a:r>
              <a:rPr lang="ru-RU" sz="2800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Телефоны:</a:t>
            </a:r>
            <a:r>
              <a:rPr lang="ru-RU" b="1" dirty="0"/>
              <a:t> (831) 245-38-53, (831) 245-43-33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603059, Нижний Новгород, ул. Витебская, </a:t>
            </a:r>
            <a:r>
              <a:rPr lang="ru-RU" b="1" dirty="0" smtClean="0"/>
              <a:t>41</a:t>
            </a:r>
          </a:p>
          <a:p>
            <a:endParaRPr lang="ru-RU" sz="2800" b="1" u="sng" dirty="0">
              <a:solidFill>
                <a:schemeClr val="accent1"/>
              </a:solidFill>
            </a:endParaRPr>
          </a:p>
          <a:p>
            <a:r>
              <a:rPr lang="ru-RU" sz="2800" b="1" u="sng" dirty="0" smtClean="0">
                <a:solidFill>
                  <a:schemeClr val="accent1"/>
                </a:solidFill>
              </a:rPr>
              <a:t>Дзержинский </a:t>
            </a:r>
            <a:r>
              <a:rPr lang="ru-RU" sz="2800" b="1" u="sng" dirty="0">
                <a:solidFill>
                  <a:schemeClr val="accent1"/>
                </a:solidFill>
              </a:rPr>
              <a:t>педагогический </a:t>
            </a:r>
            <a:r>
              <a:rPr lang="ru-RU" sz="2800" b="1" u="sng" dirty="0" smtClean="0">
                <a:solidFill>
                  <a:schemeClr val="accent1"/>
                </a:solidFill>
              </a:rPr>
              <a:t>колледж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Адрес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Нижегородская область, </a:t>
            </a:r>
            <a:r>
              <a:rPr lang="ru-RU" dirty="0" err="1"/>
              <a:t>г.Дзержинск</a:t>
            </a:r>
            <a:r>
              <a:rPr lang="ru-RU" dirty="0"/>
              <a:t>, </a:t>
            </a:r>
            <a:r>
              <a:rPr lang="ru-RU" dirty="0" err="1"/>
              <a:t>ул.Грибоедова</a:t>
            </a:r>
            <a:r>
              <a:rPr lang="ru-RU" dirty="0"/>
              <a:t>, д.10 </a:t>
            </a:r>
            <a:br>
              <a:rPr lang="ru-RU" dirty="0"/>
            </a:br>
            <a:r>
              <a:rPr lang="ru-RU" b="1" dirty="0"/>
              <a:t>Телефон:</a:t>
            </a:r>
            <a:r>
              <a:rPr lang="ru-RU" dirty="0"/>
              <a:t> (8313) 33-82-20 </a:t>
            </a:r>
            <a:br>
              <a:rPr lang="ru-RU" dirty="0"/>
            </a:br>
            <a:r>
              <a:rPr lang="ru-RU" b="1" dirty="0"/>
              <a:t>Электронная почта: </a:t>
            </a:r>
            <a:r>
              <a:rPr lang="ru-RU" dirty="0" smtClean="0">
                <a:hlinkClick r:id="rId3"/>
              </a:rPr>
              <a:t>dpk1983@yandex.ru</a:t>
            </a:r>
            <a:endParaRPr lang="ru-RU" dirty="0" smtClean="0"/>
          </a:p>
          <a:p>
            <a:endParaRPr lang="ru-RU" dirty="0" smtClean="0"/>
          </a:p>
          <a:p>
            <a:r>
              <a:rPr lang="ru-RU" sz="2800" b="1" u="sng" dirty="0" err="1">
                <a:solidFill>
                  <a:schemeClr val="accent1"/>
                </a:solidFill>
              </a:rPr>
              <a:t>Лукояновский</a:t>
            </a:r>
            <a:r>
              <a:rPr lang="ru-RU" sz="2800" b="1" u="sng" dirty="0">
                <a:solidFill>
                  <a:schemeClr val="accent1"/>
                </a:solidFill>
              </a:rPr>
              <a:t> педагогический колледж им. </a:t>
            </a:r>
            <a:r>
              <a:rPr lang="ru-RU" sz="2800" b="1" u="sng" dirty="0" err="1" smtClean="0">
                <a:solidFill>
                  <a:schemeClr val="accent1"/>
                </a:solidFill>
              </a:rPr>
              <a:t>А.М.Горького</a:t>
            </a:r>
            <a:endParaRPr lang="ru-RU" sz="2800" b="1" u="sng" dirty="0" smtClean="0">
              <a:solidFill>
                <a:schemeClr val="accent1"/>
              </a:solidFill>
            </a:endParaRPr>
          </a:p>
          <a:p>
            <a:r>
              <a:rPr lang="ru-RU" b="1" dirty="0"/>
              <a:t>Адрес: </a:t>
            </a:r>
            <a:r>
              <a:rPr lang="ru-RU" b="1" dirty="0" smtClean="0"/>
              <a:t>Нижегородская </a:t>
            </a:r>
            <a:r>
              <a:rPr lang="ru-RU" b="1" dirty="0"/>
              <a:t>область, г</a:t>
            </a:r>
            <a:r>
              <a:rPr lang="ru-RU" b="1" dirty="0" smtClean="0"/>
              <a:t>. </a:t>
            </a:r>
            <a:r>
              <a:rPr lang="ru-RU" b="1" dirty="0" err="1" smtClean="0"/>
              <a:t>Лукоянов</a:t>
            </a:r>
            <a:r>
              <a:rPr lang="ru-RU" b="1" dirty="0"/>
              <a:t>, пл</a:t>
            </a:r>
            <a:r>
              <a:rPr lang="ru-RU" b="1" dirty="0" smtClean="0"/>
              <a:t>. Мира</a:t>
            </a:r>
            <a:r>
              <a:rPr lang="ru-RU" b="1" dirty="0"/>
              <a:t>, д.4 </a:t>
            </a:r>
            <a:br>
              <a:rPr lang="ru-RU" b="1" dirty="0"/>
            </a:br>
            <a:r>
              <a:rPr lang="ru-RU" b="1" dirty="0"/>
              <a:t>Телефон: (83196) 4-17-34, 4-17-31 </a:t>
            </a:r>
            <a:br>
              <a:rPr lang="ru-RU" b="1" dirty="0"/>
            </a:br>
            <a:r>
              <a:rPr lang="ru-RU" b="1" dirty="0"/>
              <a:t>Электронная почта: </a:t>
            </a:r>
            <a:r>
              <a:rPr lang="ru-RU" b="1" dirty="0">
                <a:hlinkClick r:id="rId4"/>
              </a:rPr>
              <a:t>lukped@mail.ru</a:t>
            </a:r>
            <a:endParaRPr lang="ru-RU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2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330" y="620688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hlinkClick r:id="rId2"/>
              </a:rPr>
              <a:t>Нижегородское Речное Училище им. И.П. Кулибина (НРУ им. И.П. Кулибина</a:t>
            </a:r>
            <a:r>
              <a:rPr lang="ru-RU" sz="2800" b="1" dirty="0" smtClean="0">
                <a:hlinkClick r:id="rId2"/>
              </a:rPr>
              <a:t>)</a:t>
            </a:r>
            <a:endParaRPr lang="ru-RU" sz="2800" b="1" dirty="0" smtClean="0"/>
          </a:p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b="1" u="sng" dirty="0"/>
              <a:t>Телефоны:</a:t>
            </a:r>
            <a:r>
              <a:rPr lang="ru-RU" b="1" dirty="0"/>
              <a:t> (831) 419-77-23</a:t>
            </a:r>
            <a:r>
              <a:rPr lang="ru-RU" dirty="0"/>
              <a:t> </a:t>
            </a:r>
            <a:br>
              <a:rPr lang="ru-RU" dirty="0"/>
            </a:br>
            <a:r>
              <a:rPr lang="ru-RU" b="1" u="sng" dirty="0"/>
              <a:t>Адрес:</a:t>
            </a:r>
            <a:r>
              <a:rPr lang="ru-RU" b="1" dirty="0"/>
              <a:t> 603005, Нижний Новгород, ул. Большая </a:t>
            </a:r>
            <a:r>
              <a:rPr lang="ru-RU" b="1" dirty="0" err="1"/>
              <a:t>Печёрская</a:t>
            </a:r>
            <a:r>
              <a:rPr lang="ru-RU" b="1" dirty="0"/>
              <a:t>, 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4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tius. Altius. Fortius. Непутевые заметки о всероссийской олимпиаде школьников по праву сего года Блог юри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5275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06603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1"/>
                </a:solidFill>
              </a:rPr>
              <a:t>ГБОУ лицей - интернат </a:t>
            </a:r>
            <a:br>
              <a:rPr lang="ru-RU" sz="2800" b="1" u="sng" dirty="0">
                <a:solidFill>
                  <a:schemeClr val="accent1"/>
                </a:solidFill>
              </a:rPr>
            </a:br>
            <a:r>
              <a:rPr lang="ru-RU" sz="2800" b="1" u="sng" dirty="0">
                <a:solidFill>
                  <a:schemeClr val="accent1"/>
                </a:solidFill>
              </a:rPr>
              <a:t>ЦЕНТР ОДАРЕННЫХ </a:t>
            </a:r>
            <a:r>
              <a:rPr lang="ru-RU" sz="2800" b="1" u="sng" dirty="0" smtClean="0">
                <a:solidFill>
                  <a:schemeClr val="accent1"/>
                </a:solidFill>
              </a:rPr>
              <a:t>ДЕТЕЙ</a:t>
            </a:r>
          </a:p>
          <a:p>
            <a:r>
              <a:rPr lang="ru-RU" sz="2800" b="1" dirty="0" err="1"/>
              <a:t>г.Нижний</a:t>
            </a:r>
            <a:r>
              <a:rPr lang="ru-RU" sz="2800" b="1" dirty="0"/>
              <a:t> Новгород, ул. Коминтерна д. </a:t>
            </a:r>
            <a:r>
              <a:rPr lang="ru-RU" sz="2800" b="1" dirty="0" smtClean="0"/>
              <a:t>101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i="1" dirty="0"/>
              <a:t>Лицей – это образовательное учреждение с уникальными возможностями получения качественного среднего (полного) общего образования, где реализуются программы повышенного уровня и программы дополнительного образования.</a:t>
            </a:r>
            <a:r>
              <a:rPr lang="ru-RU" sz="2800" dirty="0"/>
              <a:t> </a:t>
            </a:r>
            <a:r>
              <a:rPr lang="ru-RU" sz="2800" b="1" u="sng" dirty="0" smtClean="0">
                <a:solidFill>
                  <a:schemeClr val="accent1"/>
                </a:solidFill>
              </a:rPr>
              <a:t> </a:t>
            </a:r>
            <a:endParaRPr lang="ru-RU" sz="2800" u="sng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0150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692696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Сайт</a:t>
            </a:r>
          </a:p>
          <a:p>
            <a:r>
              <a:rPr lang="ru-RU" sz="4800" dirty="0" smtClean="0"/>
              <a:t>«Российское образование. Федеральный портал»</a:t>
            </a:r>
            <a:endParaRPr lang="en-US" sz="4800" dirty="0" smtClean="0"/>
          </a:p>
          <a:p>
            <a:endParaRPr lang="ru-RU" sz="4800" dirty="0" smtClean="0"/>
          </a:p>
          <a:p>
            <a:r>
              <a:rPr lang="en-US" sz="4800" b="1" u="sng" dirty="0" smtClean="0">
                <a:solidFill>
                  <a:srgbClr val="FF0000"/>
                </a:solidFill>
              </a:rPr>
              <a:t>www.edu.ru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90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Открытки на kards.qip.ru - Пожелания - Желаю удачи - Экзам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83887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00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15078"/>
            <a:ext cx="6288000" cy="4716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03" y="2276872"/>
            <a:ext cx="6894720" cy="4536000"/>
          </a:xfrm>
        </p:spPr>
      </p:pic>
    </p:spTree>
    <p:extLst>
      <p:ext uri="{BB962C8B-B14F-4D97-AF65-F5344CB8AC3E}">
        <p14:creationId xmlns:p14="http://schemas.microsoft.com/office/powerpoint/2010/main" val="211447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8219256" cy="41044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Время летит быстро. Еще вчера ваш ребенок – первоклассник, а сегодня он уже преодолел первую планку среднего образования – 9 класс. Многие родители задаются вопросом – что дальше? «Доучиваться» до 11 класса, либо брать ребенка в охапку и «сдавать» в учебное заведение, дающее среднее профессиональное образование? </a:t>
            </a:r>
          </a:p>
        </p:txBody>
      </p:sp>
    </p:spTree>
    <p:extLst>
      <p:ext uri="{BB962C8B-B14F-4D97-AF65-F5344CB8AC3E}">
        <p14:creationId xmlns:p14="http://schemas.microsoft.com/office/powerpoint/2010/main" val="841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00" y="3258000"/>
            <a:ext cx="6409500" cy="360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8147248" cy="5937523"/>
          </a:xfrm>
        </p:spPr>
        <p:txBody>
          <a:bodyPr>
            <a:noAutofit/>
          </a:bodyPr>
          <a:lstStyle/>
          <a:p>
            <a:r>
              <a:rPr lang="ru-RU" sz="2800" dirty="0" smtClean="0"/>
              <a:t>Если Ваш </a:t>
            </a:r>
            <a:r>
              <a:rPr lang="ru-RU" sz="2800" dirty="0"/>
              <a:t>ребенок комфортно чувствует себя в школе, успеваемость на приемлемом для вас уровне – не дергайте его, пусть доучивается. Ну, а если же ваш ребенок отличается блестящей успеваемостью, участвует во всяких олимпиадах, учителя на него не нарадуются – однозначно только 11 классов. </a:t>
            </a:r>
          </a:p>
        </p:txBody>
      </p:sp>
    </p:spTree>
    <p:extLst>
      <p:ext uri="{BB962C8B-B14F-4D97-AF65-F5344CB8AC3E}">
        <p14:creationId xmlns:p14="http://schemas.microsoft.com/office/powerpoint/2010/main" val="191680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к заполнять бланки ЕГЭ Все дороги ведут на ЕГЭ - Репетитор биологии по SK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96"/>
            <a:ext cx="878400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2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Минимальный балл по математике для получения аттестата - 20.</a:t>
            </a:r>
            <a:br>
              <a:rPr lang="ru-RU" sz="2800" dirty="0" smtClean="0"/>
            </a:br>
            <a:r>
              <a:rPr lang="ru-RU" sz="2800" dirty="0" smtClean="0"/>
              <a:t>› Минимальный балл по русскому языку для получения аттестата - 24.</a:t>
            </a:r>
            <a:br>
              <a:rPr lang="ru-RU" sz="2800" dirty="0" smtClean="0"/>
            </a:br>
            <a:r>
              <a:rPr lang="ru-RU" sz="2800" dirty="0" smtClean="0"/>
              <a:t>Ниже </a:t>
            </a:r>
            <a:r>
              <a:rPr lang="ru-RU" sz="2800" dirty="0"/>
              <a:t>представлены минимальные пороги для поступления в вузы.</a:t>
            </a:r>
            <a:br>
              <a:rPr lang="ru-RU" sz="2800" dirty="0"/>
            </a:br>
            <a:r>
              <a:rPr lang="ru-RU" sz="2800" dirty="0"/>
              <a:t>• Русский язык </a:t>
            </a:r>
            <a:r>
              <a:rPr lang="ru-RU" sz="2800" dirty="0" smtClean="0"/>
              <a:t>– 36            • </a:t>
            </a:r>
            <a:r>
              <a:rPr lang="ru-RU" sz="2800" dirty="0"/>
              <a:t>Математика - </a:t>
            </a:r>
            <a:r>
              <a:rPr lang="ru-RU" sz="2800" dirty="0" smtClean="0"/>
              <a:t>27</a:t>
            </a:r>
          </a:p>
          <a:p>
            <a:r>
              <a:rPr lang="ru-RU" sz="2800" dirty="0" smtClean="0"/>
              <a:t>• Информатика – 40           • Биология – 36</a:t>
            </a:r>
          </a:p>
          <a:p>
            <a:r>
              <a:rPr lang="ru-RU" sz="2800" dirty="0" smtClean="0"/>
              <a:t>• История – 32                      • Химия - 36</a:t>
            </a:r>
            <a:br>
              <a:rPr lang="ru-RU" sz="2800" dirty="0" smtClean="0"/>
            </a:br>
            <a:r>
              <a:rPr lang="ru-RU" sz="2800" dirty="0" smtClean="0"/>
              <a:t>• Иностранные языки - 22</a:t>
            </a:r>
            <a:br>
              <a:rPr lang="ru-RU" sz="2800" dirty="0" smtClean="0"/>
            </a:br>
            <a:r>
              <a:rPr lang="ru-RU" sz="2800" dirty="0" smtClean="0"/>
              <a:t>• Физика - 36</a:t>
            </a:r>
            <a:br>
              <a:rPr lang="ru-RU" sz="2800" dirty="0" smtClean="0"/>
            </a:br>
            <a:r>
              <a:rPr lang="ru-RU" sz="2800" dirty="0" smtClean="0"/>
              <a:t>• Обществознание - 42</a:t>
            </a:r>
            <a:br>
              <a:rPr lang="ru-RU" sz="2800" dirty="0" smtClean="0"/>
            </a:br>
            <a:r>
              <a:rPr lang="ru-RU" sz="2800" dirty="0" smtClean="0"/>
              <a:t>• Литература - 32</a:t>
            </a:r>
            <a:br>
              <a:rPr lang="ru-RU" sz="2800" dirty="0" smtClean="0"/>
            </a:br>
            <a:r>
              <a:rPr lang="ru-RU" sz="2800" dirty="0" smtClean="0"/>
              <a:t>• География - 37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348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Государственная итоговая аттестация, средняя общеобразовательная школа 1994,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47" y="-95906"/>
            <a:ext cx="4937457" cy="69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Задания для аттестации 4-классников выложили на сайте Минобраза - Media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020093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5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4561456" y="3218603"/>
            <a:ext cx="4369823" cy="3276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9"/>
            <a:ext cx="8507288" cy="4464496"/>
          </a:xfrm>
        </p:spPr>
        <p:txBody>
          <a:bodyPr>
            <a:noAutofit/>
          </a:bodyPr>
          <a:lstStyle/>
          <a:p>
            <a:r>
              <a:rPr lang="ru-RU" sz="2800" b="1" dirty="0"/>
              <a:t>Если для ребенка школа – тяжкий груз, у него есть яростная нелюбовь к определенным предметам или преподавателям, что часто идет рука об руку, если его успеваемость стала ухудшаться за последние год-полтора, не сомневайтесь, лучше поменять для него «полигон получения знаний</a:t>
            </a:r>
            <a:r>
              <a:rPr lang="ru-RU" sz="28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898412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237794" y="4146547"/>
            <a:ext cx="3451888" cy="2304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2974140" cy="2232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8435280" cy="2304256"/>
          </a:xfrm>
        </p:spPr>
        <p:txBody>
          <a:bodyPr>
            <a:noAutofit/>
          </a:bodyPr>
          <a:lstStyle/>
          <a:p>
            <a:r>
              <a:rPr lang="ru-RU" sz="2400" dirty="0"/>
              <a:t>Основными вариантами выбора учебного заведения для получения профессионального обучения являются </a:t>
            </a:r>
            <a:r>
              <a:rPr lang="ru-RU" sz="2400" b="1" dirty="0"/>
              <a:t>техникумы, профессиональные училища, колледжи и лицеи</a:t>
            </a:r>
            <a:r>
              <a:rPr lang="ru-RU" sz="2400" dirty="0"/>
              <a:t>. Эти заведения </a:t>
            </a:r>
            <a:r>
              <a:rPr lang="ru-RU" sz="2400" dirty="0" err="1"/>
              <a:t>аккредитируются</a:t>
            </a:r>
            <a:r>
              <a:rPr lang="ru-RU" sz="2400" dirty="0"/>
              <a:t> по 1 и 2 уровню. Дневная форма обучения, выплата стипендий и финансирование из бюджета привлекают все большее число вчерашних школьников. Поступить в такое заведение можно по конкурсу оценок из аттестата или сдаче экзаменов. По окончанию учебного заведения выдается диплом о получении среднего специального образования. Выпускники могут сразу устроиться на работу или поступить в высшие учебные заведения.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734616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451</Words>
  <Application>Microsoft Office PowerPoint</Application>
  <PresentationFormat>Экран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Kilter</vt:lpstr>
      <vt:lpstr>«Куда идти после  9 класса?»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Техникумы</vt:lpstr>
      <vt:lpstr>Колледж</vt:lpstr>
      <vt:lpstr>Лицеи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2014-12-08T11:40:59Z</dcterms:created>
  <dcterms:modified xsi:type="dcterms:W3CDTF">2015-01-05T09:45:15Z</dcterms:modified>
</cp:coreProperties>
</file>