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3" r:id="rId6"/>
    <p:sldId id="271" r:id="rId7"/>
    <p:sldId id="264" r:id="rId8"/>
    <p:sldId id="273" r:id="rId9"/>
    <p:sldId id="270" r:id="rId10"/>
    <p:sldId id="266" r:id="rId11"/>
    <p:sldId id="272" r:id="rId12"/>
    <p:sldId id="274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loop="1" showNarration="1">
    <p:present/>
    <p:sldAll/>
    <p:penClr>
      <a:schemeClr val="tx1"/>
    </p:penClr>
  </p:showPr>
  <p:clrMru>
    <a:srgbClr val="0000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3782" autoAdjust="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BDAA2F-675B-4F51-A343-F3E77670A95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7B3B3-5AC3-4EEC-B702-1D866811C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AF0D5-6F72-4C4A-A88B-CF2BAE64F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3BD1D-088C-4B56-BC2C-0AEA2941F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2C11-FE83-46E0-810F-5E4E613BA0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FB69F-BBED-47A4-91CF-958E1F33A9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21831-8A65-446B-A85E-7B60577DC8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FF353-5F34-4D48-B778-E784743506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8302E-2BDE-4E2B-9E31-745E3637D9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A826-22B1-41BB-8216-24EA7A9C8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81089-6B91-4A42-A726-B95D68DCEE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37A960A5-6DF3-4F71-9BEF-3DA03E29D35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692150"/>
            <a:ext cx="7270750" cy="3168650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060575"/>
            <a:ext cx="8569325" cy="4105275"/>
          </a:xfrm>
        </p:spPr>
        <p:txBody>
          <a:bodyPr/>
          <a:lstStyle/>
          <a:p>
            <a:endParaRPr lang="ru-RU" sz="5400" b="1" dirty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>
                <a:solidFill>
                  <a:schemeClr val="tx2"/>
                </a:solidFill>
              </a:rPr>
              <a:t>                           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57224" y="428604"/>
            <a:ext cx="8286776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Романтизм в творчестве М.Горького</a:t>
            </a:r>
            <a:r>
              <a:rPr lang="ru-RU" sz="3600" b="1" dirty="0">
                <a:solidFill>
                  <a:srgbClr val="000000"/>
                </a:solidFill>
              </a:rPr>
              <a:t>. </a:t>
            </a:r>
            <a:endParaRPr lang="ru-RU" sz="3600" b="1" dirty="0" smtClean="0">
              <a:solidFill>
                <a:srgbClr val="000000"/>
              </a:solidFill>
            </a:endParaRPr>
          </a:p>
          <a:p>
            <a:pPr algn="ctr"/>
            <a:endParaRPr lang="ru-RU" sz="3600" b="1" dirty="0">
              <a:solidFill>
                <a:srgbClr val="000000"/>
              </a:solidFill>
            </a:endParaRPr>
          </a:p>
          <a:p>
            <a:pPr algn="ctr"/>
            <a:endParaRPr lang="ru-RU" sz="3600" b="1" dirty="0">
              <a:solidFill>
                <a:srgbClr val="000000"/>
              </a:solidFill>
            </a:endParaRPr>
          </a:p>
          <a:p>
            <a:pPr algn="ctr"/>
            <a:endParaRPr lang="ru-RU" sz="3600" b="1" dirty="0">
              <a:solidFill>
                <a:srgbClr val="000000"/>
              </a:solidFill>
            </a:endParaRPr>
          </a:p>
          <a:p>
            <a:pPr algn="ctr"/>
            <a:endParaRPr lang="ru-RU" sz="3600" b="1" dirty="0" smtClean="0">
              <a:solidFill>
                <a:srgbClr val="000000"/>
              </a:solidFill>
            </a:endParaRPr>
          </a:p>
          <a:p>
            <a:pPr algn="ctr"/>
            <a:endParaRPr lang="ru-RU" sz="3600" b="1" dirty="0">
              <a:solidFill>
                <a:srgbClr val="000000"/>
              </a:solidFill>
            </a:endParaRPr>
          </a:p>
          <a:p>
            <a:pPr algn="ctr"/>
            <a:endParaRPr lang="ru-RU" sz="3600" b="1" dirty="0" smtClean="0">
              <a:solidFill>
                <a:srgbClr val="000000"/>
              </a:solidFill>
            </a:endParaRPr>
          </a:p>
          <a:p>
            <a:pPr algn="ctr"/>
            <a:endParaRPr lang="ru-RU" sz="3600" b="1" dirty="0">
              <a:solidFill>
                <a:srgbClr val="0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0000"/>
                </a:solidFill>
              </a:rPr>
              <a:t>Анализ </a:t>
            </a:r>
            <a:r>
              <a:rPr lang="ru-RU" sz="3600" b="1" dirty="0">
                <a:solidFill>
                  <a:srgbClr val="000000"/>
                </a:solidFill>
              </a:rPr>
              <a:t>рассказа "Старуха </a:t>
            </a:r>
            <a:r>
              <a:rPr lang="ru-RU" sz="3600" b="1" dirty="0" err="1">
                <a:solidFill>
                  <a:srgbClr val="000000"/>
                </a:solidFill>
              </a:rPr>
              <a:t>Изергиль</a:t>
            </a:r>
            <a:r>
              <a:rPr lang="ru-RU" sz="3600" b="1" dirty="0">
                <a:solidFill>
                  <a:srgbClr val="000000"/>
                </a:solidFill>
              </a:rPr>
              <a:t>"</a:t>
            </a:r>
            <a:r>
              <a:rPr lang="ru-RU" b="1" dirty="0"/>
              <a:t> </a:t>
            </a:r>
          </a:p>
          <a:p>
            <a:pPr eaLnBrk="0" hangingPunct="0"/>
            <a:endParaRPr lang="ru-RU" sz="2400" dirty="0">
              <a:latin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2605087" cy="343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28"/>
            <a:ext cx="8229600" cy="5734072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Портретная характеристика, детали и их функции.</a:t>
            </a:r>
          </a:p>
          <a:p>
            <a:r>
              <a:rPr lang="ru-RU" dirty="0">
                <a:solidFill>
                  <a:srgbClr val="000000"/>
                </a:solidFill>
              </a:rPr>
              <a:t>Чем отличается «сильный» </a:t>
            </a:r>
            <a:r>
              <a:rPr lang="ru-RU" dirty="0" err="1">
                <a:solidFill>
                  <a:srgbClr val="000000"/>
                </a:solidFill>
              </a:rPr>
              <a:t>Данко</a:t>
            </a:r>
            <a:r>
              <a:rPr lang="ru-RU" dirty="0">
                <a:solidFill>
                  <a:srgbClr val="000000"/>
                </a:solidFill>
              </a:rPr>
              <a:t> от «сильного» </a:t>
            </a:r>
            <a:r>
              <a:rPr lang="ru-RU" dirty="0" err="1">
                <a:solidFill>
                  <a:srgbClr val="000000"/>
                </a:solidFill>
              </a:rPr>
              <a:t>Ларры</a:t>
            </a:r>
            <a:r>
              <a:rPr lang="ru-RU" dirty="0">
                <a:solidFill>
                  <a:srgbClr val="000000"/>
                </a:solidFill>
              </a:rPr>
              <a:t>?</a:t>
            </a:r>
          </a:p>
          <a:p>
            <a:r>
              <a:rPr lang="ru-RU" dirty="0" err="1">
                <a:solidFill>
                  <a:srgbClr val="000000"/>
                </a:solidFill>
              </a:rPr>
              <a:t>Изергиль</a:t>
            </a:r>
            <a:r>
              <a:rPr lang="ru-RU" dirty="0">
                <a:solidFill>
                  <a:srgbClr val="000000"/>
                </a:solidFill>
              </a:rPr>
              <a:t> называет «гордым» и </a:t>
            </a:r>
            <a:r>
              <a:rPr lang="ru-RU" dirty="0" err="1">
                <a:solidFill>
                  <a:srgbClr val="000000"/>
                </a:solidFill>
              </a:rPr>
              <a:t>Ларру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Данко</a:t>
            </a:r>
            <a:r>
              <a:rPr lang="ru-RU" dirty="0">
                <a:solidFill>
                  <a:srgbClr val="000000"/>
                </a:solidFill>
              </a:rPr>
              <a:t>. В одном  и том же значении употреблен эпитет или нет? 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292100"/>
            <a:ext cx="3898900" cy="3713163"/>
          </a:xfrm>
        </p:spPr>
        <p:txBody>
          <a:bodyPr/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Жизнь Изергиль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33375"/>
            <a:ext cx="4186238" cy="65246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86116" y="285728"/>
            <a:ext cx="3000396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Данко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3240" y="4214818"/>
            <a:ext cx="3143272" cy="2643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Антигерой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Ларра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143248"/>
            <a:ext cx="4429156" cy="714380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Старуха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Изергиль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032" y="2571744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Позиция героини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286256"/>
            <a:ext cx="316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Позиция автора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3786190"/>
            <a:ext cx="484632" cy="11430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V="1">
            <a:off x="4429124" y="2071678"/>
            <a:ext cx="556070" cy="121444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endParaRPr lang="ru-RU" sz="3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Что же было в основе ее жизни: желание любви и желание свободы?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Чему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была посвящена жизнь </a:t>
            </a:r>
            <a:r>
              <a:rPr lang="ru-RU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Изергиль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 Почему?</a:t>
            </a:r>
          </a:p>
          <a:p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Можно ли </a:t>
            </a:r>
            <a:r>
              <a:rPr lang="ru-RU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Изергиль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назвать сильной личностью?</a:t>
            </a:r>
          </a:p>
          <a:p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что обречена </a:t>
            </a:r>
            <a:r>
              <a:rPr lang="ru-RU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Изергиль</a:t>
            </a: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в конце жизни?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rgbClr val="000000"/>
                </a:solidFill>
              </a:rPr>
              <a:t>Домашнее задание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0000"/>
                </a:solidFill>
              </a:rPr>
              <a:t>Рассмотреть </a:t>
            </a:r>
            <a:r>
              <a:rPr lang="ru-RU" dirty="0">
                <a:solidFill>
                  <a:srgbClr val="000000"/>
                </a:solidFill>
              </a:rPr>
              <a:t>историю создания пьесы А М Горького “На дне”; жанр произведения, конфликт.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Задачи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800" dirty="0" smtClean="0">
                <a:solidFill>
                  <a:schemeClr val="bg2"/>
                </a:solidFill>
              </a:rPr>
              <a:t>Продолжить знакомство с ранним творчеством М. Горького;</a:t>
            </a:r>
          </a:p>
          <a:p>
            <a:pPr marL="609600" indent="-609600"/>
            <a:r>
              <a:rPr lang="ru-RU" sz="2800" dirty="0" smtClean="0">
                <a:solidFill>
                  <a:schemeClr val="bg2"/>
                </a:solidFill>
              </a:rPr>
              <a:t>Проанализировать легенды. Сопоставить главных героев легенд </a:t>
            </a:r>
            <a:r>
              <a:rPr lang="ru-RU" sz="2800" dirty="0" err="1" smtClean="0">
                <a:solidFill>
                  <a:schemeClr val="bg2"/>
                </a:solidFill>
              </a:rPr>
              <a:t>Ларру</a:t>
            </a:r>
            <a:r>
              <a:rPr lang="ru-RU" sz="2800" dirty="0" smtClean="0">
                <a:solidFill>
                  <a:schemeClr val="bg2"/>
                </a:solidFill>
              </a:rPr>
              <a:t> и </a:t>
            </a:r>
            <a:r>
              <a:rPr lang="ru-RU" sz="2800" dirty="0" err="1" smtClean="0">
                <a:solidFill>
                  <a:schemeClr val="bg2"/>
                </a:solidFill>
              </a:rPr>
              <a:t>Данко</a:t>
            </a:r>
            <a:r>
              <a:rPr lang="ru-RU" sz="2800" dirty="0" smtClean="0">
                <a:solidFill>
                  <a:schemeClr val="bg2"/>
                </a:solidFill>
              </a:rPr>
              <a:t>;</a:t>
            </a:r>
          </a:p>
          <a:p>
            <a:pPr marL="609600" indent="-609600"/>
            <a:r>
              <a:rPr lang="ru-RU" sz="2800" dirty="0" smtClean="0">
                <a:solidFill>
                  <a:schemeClr val="bg2"/>
                </a:solidFill>
              </a:rPr>
              <a:t>Проследить, как в композиции рассказа раскрывается замысел писателя;</a:t>
            </a:r>
          </a:p>
          <a:p>
            <a:pPr marL="609600" indent="-609600"/>
            <a:r>
              <a:rPr lang="ru-RU" sz="2800" dirty="0" smtClean="0">
                <a:solidFill>
                  <a:schemeClr val="bg2"/>
                </a:solidFill>
              </a:rPr>
              <a:t>Рассмотреть отличительные признаки романтизма на изучаемом произведении.</a:t>
            </a:r>
          </a:p>
          <a:p>
            <a:pPr marL="609600" indent="-609600"/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/>
              <a:t>   </a:t>
            </a:r>
            <a:r>
              <a:rPr lang="ru-RU"/>
              <a:t> </a:t>
            </a:r>
            <a:r>
              <a:rPr lang="ru-RU" b="1" i="1">
                <a:solidFill>
                  <a:schemeClr val="bg2"/>
                </a:solidFill>
              </a:rPr>
              <a:t>«Если только для себя, то зачем ты?»</a:t>
            </a:r>
          </a:p>
          <a:p>
            <a:pPr>
              <a:buFontTx/>
              <a:buNone/>
            </a:pPr>
            <a:r>
              <a:rPr lang="ru-RU" sz="4000">
                <a:solidFill>
                  <a:schemeClr val="bg2"/>
                </a:solidFill>
              </a:rPr>
              <a:t>                                 М. Горький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bg2"/>
                </a:solidFill>
              </a:rPr>
              <a:t>Романтизм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chemeClr val="bg2"/>
                </a:solidFill>
              </a:rPr>
              <a:t>Возник в начале </a:t>
            </a:r>
            <a:r>
              <a:rPr lang="en-US" sz="2800">
                <a:solidFill>
                  <a:schemeClr val="bg2"/>
                </a:solidFill>
              </a:rPr>
              <a:t>IX </a:t>
            </a:r>
            <a:r>
              <a:rPr lang="ru-RU" sz="2800">
                <a:solidFill>
                  <a:schemeClr val="bg2"/>
                </a:solidFill>
              </a:rPr>
              <a:t>века и постепенно был вытеснен реализмом. </a:t>
            </a:r>
          </a:p>
          <a:p>
            <a:pPr>
              <a:buFontTx/>
              <a:buNone/>
            </a:pPr>
            <a:r>
              <a:rPr lang="ru-RU" sz="2800" b="1" i="1" u="sng">
                <a:solidFill>
                  <a:schemeClr val="bg2"/>
                </a:solidFill>
              </a:rPr>
              <a:t>Романтизм</a:t>
            </a:r>
            <a:r>
              <a:rPr lang="ru-RU" sz="2800" i="1">
                <a:solidFill>
                  <a:schemeClr val="bg2"/>
                </a:solidFill>
              </a:rPr>
              <a:t> </a:t>
            </a:r>
            <a:r>
              <a:rPr lang="ru-RU" sz="2800">
                <a:solidFill>
                  <a:schemeClr val="bg2"/>
                </a:solidFill>
              </a:rPr>
              <a:t>- особый тип творчества, характерным признакам которого является </a:t>
            </a:r>
            <a:r>
              <a:rPr lang="ru-RU" sz="2800" b="1">
                <a:solidFill>
                  <a:schemeClr val="bg2"/>
                </a:solidFill>
              </a:rPr>
              <a:t>отображение и воспроизведение жизни вне реально-конкретных связей человека с окружающей действительностью,</a:t>
            </a:r>
            <a:r>
              <a:rPr lang="ru-RU" sz="2800">
                <a:solidFill>
                  <a:schemeClr val="bg2"/>
                </a:solidFill>
              </a:rPr>
              <a:t> </a:t>
            </a:r>
            <a:r>
              <a:rPr lang="ru-RU" sz="2800" b="1">
                <a:solidFill>
                  <a:schemeClr val="bg2"/>
                </a:solidFill>
              </a:rPr>
              <a:t>изображение исключительной личности, часто одинокой и неудовлетворенной настоящим, устремленной к далекому идеалу и потому находящемся в резком конфликте с обществом, с людьми.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14987"/>
          </a:xfrm>
        </p:spPr>
        <p:txBody>
          <a:bodyPr/>
          <a:lstStyle/>
          <a:p>
            <a:pPr algn="ctr">
              <a:buFontTx/>
              <a:buNone/>
            </a:pP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Композиция рассказа </a:t>
            </a:r>
          </a:p>
          <a:p>
            <a:pPr algn="ctr">
              <a:buFontTx/>
              <a:buNone/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«Старуха Изергиль»</a:t>
            </a:r>
          </a:p>
          <a:p>
            <a:pPr algn="ctr">
              <a:buFontTx/>
              <a:buNone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Первая часть – легенда о Ларре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Вторая часть – Жизнь Изергиль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Третья часть – Легенда о Данко</a:t>
            </a:r>
          </a:p>
          <a:p>
            <a:pPr>
              <a:buFontTx/>
              <a:buNone/>
            </a:pP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Легенда о Ларре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268413"/>
            <a:ext cx="5616575" cy="55895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45500" cy="431800"/>
          </a:xfrm>
        </p:spPr>
        <p:txBody>
          <a:bodyPr/>
          <a:lstStyle/>
          <a:p>
            <a:endParaRPr lang="ru-RU" sz="4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893175" cy="6453188"/>
          </a:xfrm>
        </p:spPr>
        <p:txBody>
          <a:bodyPr/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Как изображает М. Горький Ларру? (Портрет, речь)</a:t>
            </a: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Важно ли, что Ларра – сын женщины и орла?</a:t>
            </a: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Каковы люди, к которым привела его мать? По каким нравственным законам они живут?</a:t>
            </a: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чем суть конфликта людей и Ларры? </a:t>
            </a: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«Экспозицией» легенды является фраза: «Вот что может сделать бог с человеком за гордость!» Прокомментируйте с точки зрения смысла легенды, с точки зрения горьковского ницшеанства.</a:t>
            </a:r>
          </a:p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 чем трагедия бессмертия Ларры?</a:t>
            </a:r>
            <a:r>
              <a:rPr lang="ru-RU"/>
              <a:t>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Докажите, что именно гордыня, а не гордость характерна Ларре.</a:t>
            </a:r>
            <a:r>
              <a:rPr lang="ru-RU" sz="3600"/>
              <a:t/>
            </a:r>
            <a:br>
              <a:rPr lang="ru-RU" sz="3600"/>
            </a:br>
            <a:endParaRPr lang="ru-RU" sz="36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175125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Гордость – </a:t>
            </a:r>
            <a:endParaRPr lang="ru-RU" sz="3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Чувство собственного достоинства, самоуважения.</a:t>
            </a:r>
          </a:p>
          <a:p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Высоко мнение, чрезмерное высокое мнение о себе.</a:t>
            </a:r>
          </a:p>
          <a:p>
            <a:pPr>
              <a:buFontTx/>
              <a:buNone/>
            </a:pPr>
            <a:r>
              <a:rPr lang="ru-RU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Гордыня </a:t>
            </a:r>
            <a:r>
              <a:rPr lang="ru-RU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непомерная гордость.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525" y="292100"/>
            <a:ext cx="3419475" cy="2921000"/>
          </a:xfrm>
        </p:spPr>
        <p:txBody>
          <a:bodyPr/>
          <a:lstStyle/>
          <a:p>
            <a:pPr algn="ctr"/>
            <a:r>
              <a:rPr lang="ru-RU" sz="4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Легенда о Данко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0"/>
            <a:ext cx="5395913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265</TotalTime>
  <Words>380</Words>
  <Application>Microsoft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Times New Roman</vt:lpstr>
      <vt:lpstr>Tahoma</vt:lpstr>
      <vt:lpstr>Arial</vt:lpstr>
      <vt:lpstr>Wingdings</vt:lpstr>
      <vt:lpstr>Океан</vt:lpstr>
      <vt:lpstr>    </vt:lpstr>
      <vt:lpstr>Задачи</vt:lpstr>
      <vt:lpstr>Слайд 3</vt:lpstr>
      <vt:lpstr>Романтизм</vt:lpstr>
      <vt:lpstr>Слайд 5</vt:lpstr>
      <vt:lpstr>Легенда о Ларре</vt:lpstr>
      <vt:lpstr>Слайд 7</vt:lpstr>
      <vt:lpstr>Докажите, что именно гордыня, а не гордость характерна Ларре. </vt:lpstr>
      <vt:lpstr>Легенда о Данко</vt:lpstr>
      <vt:lpstr>Слайд 10</vt:lpstr>
      <vt:lpstr>Жизнь Изергиль</vt:lpstr>
      <vt:lpstr>Слайд 12</vt:lpstr>
      <vt:lpstr>Слайд 13</vt:lpstr>
      <vt:lpstr> 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Дмитрий Каленюк</cp:lastModifiedBy>
  <cp:revision>15</cp:revision>
  <dcterms:created xsi:type="dcterms:W3CDTF">1601-01-01T00:00:00Z</dcterms:created>
  <dcterms:modified xsi:type="dcterms:W3CDTF">2010-05-05T13:41:41Z</dcterms:modified>
</cp:coreProperties>
</file>