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1" r:id="rId7"/>
    <p:sldId id="261" r:id="rId8"/>
    <p:sldId id="262" r:id="rId9"/>
    <p:sldId id="263" r:id="rId10"/>
    <p:sldId id="264" r:id="rId11"/>
    <p:sldId id="265" r:id="rId12"/>
    <p:sldId id="266" r:id="rId13"/>
    <p:sldId id="267" r:id="rId14"/>
    <p:sldId id="268" r:id="rId15"/>
    <p:sldId id="272" r:id="rId16"/>
    <p:sldId id="269"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5" d="100"/>
          <a:sy n="35" d="100"/>
        </p:scale>
        <p:origin x="-155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AECBEDE-4ECE-44A8-820B-9A919C806DB4}" type="datetimeFigureOut">
              <a:rPr lang="ru-RU" smtClean="0"/>
              <a:t>31.03.2014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741531A-6785-4A7E-8969-9D9407633271}" type="slidenum">
              <a:rPr lang="ru-RU" smtClean="0"/>
              <a:t>‹#›</a:t>
            </a:fld>
            <a:endParaRPr lang="ru-RU" dirty="0"/>
          </a:p>
        </p:txBody>
      </p:sp>
    </p:spTree>
    <p:extLst>
      <p:ext uri="{BB962C8B-B14F-4D97-AF65-F5344CB8AC3E}">
        <p14:creationId xmlns:p14="http://schemas.microsoft.com/office/powerpoint/2010/main" val="2041246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AECBEDE-4ECE-44A8-820B-9A919C806DB4}" type="datetimeFigureOut">
              <a:rPr lang="ru-RU" smtClean="0"/>
              <a:t>31.03.2014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741531A-6785-4A7E-8969-9D9407633271}" type="slidenum">
              <a:rPr lang="ru-RU" smtClean="0"/>
              <a:t>‹#›</a:t>
            </a:fld>
            <a:endParaRPr lang="ru-RU" dirty="0"/>
          </a:p>
        </p:txBody>
      </p:sp>
    </p:spTree>
    <p:extLst>
      <p:ext uri="{BB962C8B-B14F-4D97-AF65-F5344CB8AC3E}">
        <p14:creationId xmlns:p14="http://schemas.microsoft.com/office/powerpoint/2010/main" val="313616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AECBEDE-4ECE-44A8-820B-9A919C806DB4}" type="datetimeFigureOut">
              <a:rPr lang="ru-RU" smtClean="0"/>
              <a:t>31.03.2014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741531A-6785-4A7E-8969-9D9407633271}" type="slidenum">
              <a:rPr lang="ru-RU" smtClean="0"/>
              <a:t>‹#›</a:t>
            </a:fld>
            <a:endParaRPr lang="ru-RU" dirty="0"/>
          </a:p>
        </p:txBody>
      </p:sp>
    </p:spTree>
    <p:extLst>
      <p:ext uri="{BB962C8B-B14F-4D97-AF65-F5344CB8AC3E}">
        <p14:creationId xmlns:p14="http://schemas.microsoft.com/office/powerpoint/2010/main" val="337818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AECBEDE-4ECE-44A8-820B-9A919C806DB4}" type="datetimeFigureOut">
              <a:rPr lang="ru-RU" smtClean="0"/>
              <a:t>31.03.2014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741531A-6785-4A7E-8969-9D9407633271}" type="slidenum">
              <a:rPr lang="ru-RU" smtClean="0"/>
              <a:t>‹#›</a:t>
            </a:fld>
            <a:endParaRPr lang="ru-RU" dirty="0"/>
          </a:p>
        </p:txBody>
      </p:sp>
    </p:spTree>
    <p:extLst>
      <p:ext uri="{BB962C8B-B14F-4D97-AF65-F5344CB8AC3E}">
        <p14:creationId xmlns:p14="http://schemas.microsoft.com/office/powerpoint/2010/main" val="17008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AECBEDE-4ECE-44A8-820B-9A919C806DB4}" type="datetimeFigureOut">
              <a:rPr lang="ru-RU" smtClean="0"/>
              <a:t>31.03.2014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741531A-6785-4A7E-8969-9D9407633271}" type="slidenum">
              <a:rPr lang="ru-RU" smtClean="0"/>
              <a:t>‹#›</a:t>
            </a:fld>
            <a:endParaRPr lang="ru-RU" dirty="0"/>
          </a:p>
        </p:txBody>
      </p:sp>
    </p:spTree>
    <p:extLst>
      <p:ext uri="{BB962C8B-B14F-4D97-AF65-F5344CB8AC3E}">
        <p14:creationId xmlns:p14="http://schemas.microsoft.com/office/powerpoint/2010/main" val="1395367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AECBEDE-4ECE-44A8-820B-9A919C806DB4}" type="datetimeFigureOut">
              <a:rPr lang="ru-RU" smtClean="0"/>
              <a:t>31.03.2014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741531A-6785-4A7E-8969-9D9407633271}" type="slidenum">
              <a:rPr lang="ru-RU" smtClean="0"/>
              <a:t>‹#›</a:t>
            </a:fld>
            <a:endParaRPr lang="ru-RU" dirty="0"/>
          </a:p>
        </p:txBody>
      </p:sp>
    </p:spTree>
    <p:extLst>
      <p:ext uri="{BB962C8B-B14F-4D97-AF65-F5344CB8AC3E}">
        <p14:creationId xmlns:p14="http://schemas.microsoft.com/office/powerpoint/2010/main" val="2092117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AECBEDE-4ECE-44A8-820B-9A919C806DB4}" type="datetimeFigureOut">
              <a:rPr lang="ru-RU" smtClean="0"/>
              <a:t>31.03.2014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2741531A-6785-4A7E-8969-9D9407633271}" type="slidenum">
              <a:rPr lang="ru-RU" smtClean="0"/>
              <a:t>‹#›</a:t>
            </a:fld>
            <a:endParaRPr lang="ru-RU" dirty="0"/>
          </a:p>
        </p:txBody>
      </p:sp>
    </p:spTree>
    <p:extLst>
      <p:ext uri="{BB962C8B-B14F-4D97-AF65-F5344CB8AC3E}">
        <p14:creationId xmlns:p14="http://schemas.microsoft.com/office/powerpoint/2010/main" val="1002651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AECBEDE-4ECE-44A8-820B-9A919C806DB4}" type="datetimeFigureOut">
              <a:rPr lang="ru-RU" smtClean="0"/>
              <a:t>31.03.2014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2741531A-6785-4A7E-8969-9D9407633271}" type="slidenum">
              <a:rPr lang="ru-RU" smtClean="0"/>
              <a:t>‹#›</a:t>
            </a:fld>
            <a:endParaRPr lang="ru-RU" dirty="0"/>
          </a:p>
        </p:txBody>
      </p:sp>
    </p:spTree>
    <p:extLst>
      <p:ext uri="{BB962C8B-B14F-4D97-AF65-F5344CB8AC3E}">
        <p14:creationId xmlns:p14="http://schemas.microsoft.com/office/powerpoint/2010/main" val="305719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AECBEDE-4ECE-44A8-820B-9A919C806DB4}" type="datetimeFigureOut">
              <a:rPr lang="ru-RU" smtClean="0"/>
              <a:t>31.03.2014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2741531A-6785-4A7E-8969-9D9407633271}" type="slidenum">
              <a:rPr lang="ru-RU" smtClean="0"/>
              <a:t>‹#›</a:t>
            </a:fld>
            <a:endParaRPr lang="ru-RU" dirty="0"/>
          </a:p>
        </p:txBody>
      </p:sp>
    </p:spTree>
    <p:extLst>
      <p:ext uri="{BB962C8B-B14F-4D97-AF65-F5344CB8AC3E}">
        <p14:creationId xmlns:p14="http://schemas.microsoft.com/office/powerpoint/2010/main" val="165764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AECBEDE-4ECE-44A8-820B-9A919C806DB4}" type="datetimeFigureOut">
              <a:rPr lang="ru-RU" smtClean="0"/>
              <a:t>31.03.2014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741531A-6785-4A7E-8969-9D9407633271}" type="slidenum">
              <a:rPr lang="ru-RU" smtClean="0"/>
              <a:t>‹#›</a:t>
            </a:fld>
            <a:endParaRPr lang="ru-RU" dirty="0"/>
          </a:p>
        </p:txBody>
      </p:sp>
    </p:spTree>
    <p:extLst>
      <p:ext uri="{BB962C8B-B14F-4D97-AF65-F5344CB8AC3E}">
        <p14:creationId xmlns:p14="http://schemas.microsoft.com/office/powerpoint/2010/main" val="36535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AECBEDE-4ECE-44A8-820B-9A919C806DB4}" type="datetimeFigureOut">
              <a:rPr lang="ru-RU" smtClean="0"/>
              <a:t>31.03.2014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741531A-6785-4A7E-8969-9D9407633271}" type="slidenum">
              <a:rPr lang="ru-RU" smtClean="0"/>
              <a:t>‹#›</a:t>
            </a:fld>
            <a:endParaRPr lang="ru-RU" dirty="0"/>
          </a:p>
        </p:txBody>
      </p:sp>
    </p:spTree>
    <p:extLst>
      <p:ext uri="{BB962C8B-B14F-4D97-AF65-F5344CB8AC3E}">
        <p14:creationId xmlns:p14="http://schemas.microsoft.com/office/powerpoint/2010/main" val="252634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CBEDE-4ECE-44A8-820B-9A919C806DB4}" type="datetimeFigureOut">
              <a:rPr lang="ru-RU" smtClean="0"/>
              <a:t>31.03.2014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1531A-6785-4A7E-8969-9D9407633271}" type="slidenum">
              <a:rPr lang="ru-RU" smtClean="0"/>
              <a:t>‹#›</a:t>
            </a:fld>
            <a:endParaRPr lang="ru-RU" dirty="0"/>
          </a:p>
        </p:txBody>
      </p:sp>
    </p:spTree>
    <p:extLst>
      <p:ext uri="{BB962C8B-B14F-4D97-AF65-F5344CB8AC3E}">
        <p14:creationId xmlns:p14="http://schemas.microsoft.com/office/powerpoint/2010/main" val="4139609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620689"/>
            <a:ext cx="7630616" cy="2979762"/>
          </a:xfrm>
        </p:spPr>
        <p:txBody>
          <a:bodyPr>
            <a:normAutofit fontScale="90000"/>
          </a:bodyPr>
          <a:lstStyle/>
          <a:p>
            <a:r>
              <a:rPr lang="ru-RU" b="1" dirty="0" smtClean="0">
                <a:solidFill>
                  <a:schemeClr val="accent2">
                    <a:lumMod val="75000"/>
                  </a:schemeClr>
                </a:solidFill>
              </a:rPr>
              <a:t>Сказка-быль «Кладовая солнца»</a:t>
            </a:r>
            <a:br>
              <a:rPr lang="ru-RU" b="1" dirty="0" smtClean="0">
                <a:solidFill>
                  <a:schemeClr val="accent2">
                    <a:lumMod val="75000"/>
                  </a:schemeClr>
                </a:solidFill>
              </a:rPr>
            </a:br>
            <a:r>
              <a:rPr lang="ru-RU" b="1" dirty="0" err="1" smtClean="0">
                <a:solidFill>
                  <a:schemeClr val="accent2">
                    <a:lumMod val="75000"/>
                  </a:schemeClr>
                </a:solidFill>
              </a:rPr>
              <a:t>М.М.Пришвин</a:t>
            </a:r>
            <a:r>
              <a:rPr lang="ru-RU" b="1" dirty="0" smtClean="0">
                <a:solidFill>
                  <a:schemeClr val="accent2">
                    <a:lumMod val="75000"/>
                  </a:schemeClr>
                </a:solidFill>
              </a:rPr>
              <a:t/>
            </a:r>
            <a:br>
              <a:rPr lang="ru-RU" b="1" dirty="0" smtClean="0">
                <a:solidFill>
                  <a:schemeClr val="accent2">
                    <a:lumMod val="75000"/>
                  </a:schemeClr>
                </a:solidFill>
              </a:rPr>
            </a:br>
            <a:r>
              <a:rPr lang="ru-RU" b="1" dirty="0" smtClean="0">
                <a:solidFill>
                  <a:schemeClr val="accent2">
                    <a:lumMod val="75000"/>
                  </a:schemeClr>
                </a:solidFill>
              </a:rPr>
              <a:t>«Нравственность взаимоотношений</a:t>
            </a:r>
            <a:br>
              <a:rPr lang="ru-RU" b="1" dirty="0" smtClean="0">
                <a:solidFill>
                  <a:schemeClr val="accent2">
                    <a:lumMod val="75000"/>
                  </a:schemeClr>
                </a:solidFill>
              </a:rPr>
            </a:br>
            <a:r>
              <a:rPr lang="ru-RU" b="1" dirty="0" smtClean="0">
                <a:solidFill>
                  <a:schemeClr val="accent2">
                    <a:lumMod val="75000"/>
                  </a:schemeClr>
                </a:solidFill>
              </a:rPr>
              <a:t> </a:t>
            </a:r>
            <a:r>
              <a:rPr lang="ru-RU" b="1" dirty="0" err="1" smtClean="0">
                <a:solidFill>
                  <a:schemeClr val="accent2">
                    <a:lumMod val="75000"/>
                  </a:schemeClr>
                </a:solidFill>
              </a:rPr>
              <a:t>Митраши</a:t>
            </a:r>
            <a:r>
              <a:rPr lang="ru-RU" b="1" dirty="0" smtClean="0">
                <a:solidFill>
                  <a:schemeClr val="accent2">
                    <a:lumMod val="75000"/>
                  </a:schemeClr>
                </a:solidFill>
              </a:rPr>
              <a:t> и Насти»</a:t>
            </a:r>
            <a:endParaRPr lang="ru-RU" b="1" dirty="0">
              <a:solidFill>
                <a:schemeClr val="accent2">
                  <a:lumMod val="75000"/>
                </a:schemeClr>
              </a:solidFill>
            </a:endParaRPr>
          </a:p>
        </p:txBody>
      </p:sp>
      <p:sp>
        <p:nvSpPr>
          <p:cNvPr id="3" name="Подзаголовок 2"/>
          <p:cNvSpPr>
            <a:spLocks noGrp="1"/>
          </p:cNvSpPr>
          <p:nvPr>
            <p:ph type="subTitle" idx="1"/>
          </p:nvPr>
        </p:nvSpPr>
        <p:spPr>
          <a:xfrm>
            <a:off x="1371600" y="3886200"/>
            <a:ext cx="6400800" cy="2279104"/>
          </a:xfrm>
          <a:solidFill>
            <a:schemeClr val="bg2"/>
          </a:solidFill>
        </p:spPr>
        <p:txBody>
          <a:bodyPr>
            <a:normAutofit/>
          </a:bodyPr>
          <a:lstStyle/>
          <a:p>
            <a:r>
              <a:rPr lang="ru-RU" b="1" dirty="0" smtClean="0">
                <a:solidFill>
                  <a:schemeClr val="tx1"/>
                </a:solidFill>
              </a:rPr>
              <a:t>Составила для урока литературного чтения</a:t>
            </a:r>
          </a:p>
          <a:p>
            <a:r>
              <a:rPr lang="ru-RU" b="1" dirty="0">
                <a:solidFill>
                  <a:schemeClr val="tx1"/>
                </a:solidFill>
              </a:rPr>
              <a:t>у</a:t>
            </a:r>
            <a:r>
              <a:rPr lang="ru-RU" b="1" dirty="0" smtClean="0">
                <a:solidFill>
                  <a:schemeClr val="tx1"/>
                </a:solidFill>
              </a:rPr>
              <a:t>читель русского языка </a:t>
            </a:r>
            <a:endParaRPr lang="ru-RU" b="1" dirty="0">
              <a:solidFill>
                <a:schemeClr val="tx1"/>
              </a:solidFill>
            </a:endParaRPr>
          </a:p>
          <a:p>
            <a:r>
              <a:rPr lang="ru-RU" b="1" dirty="0" smtClean="0">
                <a:solidFill>
                  <a:schemeClr val="tx1"/>
                </a:solidFill>
              </a:rPr>
              <a:t>Ерохина Л.Е.</a:t>
            </a:r>
            <a:endParaRPr lang="ru-RU" b="1" dirty="0">
              <a:solidFill>
                <a:schemeClr val="tx1"/>
              </a:solidFill>
            </a:endParaRPr>
          </a:p>
        </p:txBody>
      </p:sp>
    </p:spTree>
    <p:extLst>
      <p:ext uri="{BB962C8B-B14F-4D97-AF65-F5344CB8AC3E}">
        <p14:creationId xmlns:p14="http://schemas.microsoft.com/office/powerpoint/2010/main" val="4100788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7200" b="1" dirty="0" err="1" smtClean="0">
                <a:solidFill>
                  <a:schemeClr val="accent2">
                    <a:lumMod val="75000"/>
                  </a:schemeClr>
                </a:solidFill>
              </a:rPr>
              <a:t>Митраша</a:t>
            </a:r>
            <a:r>
              <a:rPr lang="ru-RU" sz="7200" b="1" dirty="0" smtClean="0">
                <a:solidFill>
                  <a:schemeClr val="accent2">
                    <a:lumMod val="75000"/>
                  </a:schemeClr>
                </a:solidFill>
              </a:rPr>
              <a:t> и Настя</a:t>
            </a:r>
            <a:endParaRPr lang="ru-RU" sz="7200" b="1" dirty="0">
              <a:solidFill>
                <a:schemeClr val="accent2">
                  <a:lumMod val="75000"/>
                </a:schemeClr>
              </a:solidFill>
            </a:endParaRPr>
          </a:p>
        </p:txBody>
      </p:sp>
      <p:sp>
        <p:nvSpPr>
          <p:cNvPr id="3" name="Объект 2"/>
          <p:cNvSpPr>
            <a:spLocks noGrp="1"/>
          </p:cNvSpPr>
          <p:nvPr>
            <p:ph sz="half" idx="1"/>
          </p:nvPr>
        </p:nvSpPr>
        <p:spPr/>
        <p:txBody>
          <a:bodyPr/>
          <a:lstStyle/>
          <a:p>
            <a:endParaRPr lang="ru-RU" dirty="0"/>
          </a:p>
        </p:txBody>
      </p:sp>
      <p:sp>
        <p:nvSpPr>
          <p:cNvPr id="4" name="Объект 3"/>
          <p:cNvSpPr>
            <a:spLocks noGrp="1"/>
          </p:cNvSpPr>
          <p:nvPr>
            <p:ph sz="half" idx="2"/>
          </p:nvPr>
        </p:nvSpPr>
        <p:spPr/>
        <p:txBody>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542" y="1412776"/>
            <a:ext cx="449892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466" y="1264405"/>
            <a:ext cx="3811788" cy="47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80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additive="base">
                                        <p:cTn id="17" dur="500" fill="hold"/>
                                        <p:tgtEl>
                                          <p:spTgt spid="5123"/>
                                        </p:tgtEl>
                                        <p:attrNameLst>
                                          <p:attrName>ppt_x</p:attrName>
                                        </p:attrNameLst>
                                      </p:cBhvr>
                                      <p:tavLst>
                                        <p:tav tm="0">
                                          <p:val>
                                            <p:strVal val="#ppt_x"/>
                                          </p:val>
                                        </p:tav>
                                        <p:tav tm="100000">
                                          <p:val>
                                            <p:strVal val="#ppt_x"/>
                                          </p:val>
                                        </p:tav>
                                      </p:tavLst>
                                    </p:anim>
                                    <p:anim calcmode="lin" valueType="num">
                                      <p:cBhvr additive="base">
                                        <p:cTn id="1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b="1" dirty="0" smtClean="0">
                <a:solidFill>
                  <a:schemeClr val="accent2">
                    <a:lumMod val="75000"/>
                  </a:schemeClr>
                </a:solidFill>
              </a:rPr>
              <a:t>Настя и </a:t>
            </a:r>
            <a:r>
              <a:rPr lang="ru-RU" sz="6600" b="1" dirty="0" err="1" smtClean="0">
                <a:solidFill>
                  <a:schemeClr val="accent2">
                    <a:lumMod val="75000"/>
                  </a:schemeClr>
                </a:solidFill>
              </a:rPr>
              <a:t>Митраша</a:t>
            </a:r>
            <a:endParaRPr lang="ru-RU" sz="6600" b="1" dirty="0">
              <a:solidFill>
                <a:schemeClr val="accent2">
                  <a:lumMod val="75000"/>
                </a:schemeClr>
              </a:solidFill>
            </a:endParaRPr>
          </a:p>
        </p:txBody>
      </p:sp>
      <p:sp>
        <p:nvSpPr>
          <p:cNvPr id="3" name="Объект 2"/>
          <p:cNvSpPr>
            <a:spLocks noGrp="1"/>
          </p:cNvSpPr>
          <p:nvPr>
            <p:ph sz="half" idx="1"/>
          </p:nvPr>
        </p:nvSpPr>
        <p:spPr/>
        <p:txBody>
          <a:bodyPr>
            <a:noAutofit/>
          </a:bodyPr>
          <a:lstStyle/>
          <a:p>
            <a:r>
              <a:rPr lang="ru-RU" sz="3200" b="1" dirty="0" smtClean="0"/>
              <a:t> Настя – «золотая курочка на высоких ножках», веснушки, «как золотые монетки», носик «чистенький», «волосы … отливали золотом»</a:t>
            </a:r>
            <a:endParaRPr lang="ru-RU" sz="3200" b="1" dirty="0"/>
          </a:p>
        </p:txBody>
      </p:sp>
      <p:sp>
        <p:nvSpPr>
          <p:cNvPr id="4" name="Объект 3"/>
          <p:cNvSpPr>
            <a:spLocks noGrp="1"/>
          </p:cNvSpPr>
          <p:nvPr>
            <p:ph sz="half" idx="2"/>
          </p:nvPr>
        </p:nvSpPr>
        <p:spPr>
          <a:xfrm>
            <a:off x="4648200" y="1600200"/>
            <a:ext cx="4316288" cy="4525963"/>
          </a:xfrm>
        </p:spPr>
        <p:txBody>
          <a:bodyPr>
            <a:noAutofit/>
          </a:bodyPr>
          <a:lstStyle/>
          <a:p>
            <a:r>
              <a:rPr lang="ru-RU" sz="3200" b="1" dirty="0" smtClean="0"/>
              <a:t>  </a:t>
            </a:r>
            <a:r>
              <a:rPr lang="ru-RU" sz="3200" b="1" dirty="0" err="1" smtClean="0"/>
              <a:t>Митраша</a:t>
            </a:r>
            <a:r>
              <a:rPr lang="ru-RU" sz="3200" b="1" dirty="0" smtClean="0"/>
              <a:t> – «мужичок в мешочке», в «золотых веснушках», носик «чистенький, как у сестры</a:t>
            </a:r>
            <a:r>
              <a:rPr lang="ru-RU" sz="3200" b="1" dirty="0" smtClean="0"/>
              <a:t>». «</a:t>
            </a:r>
            <a:r>
              <a:rPr lang="ru-RU" sz="3200" b="1" smtClean="0"/>
              <a:t>Умненькие </a:t>
            </a:r>
            <a:r>
              <a:rPr lang="ru-RU" sz="3200" b="1" smtClean="0"/>
              <a:t>дружные </a:t>
            </a:r>
            <a:r>
              <a:rPr lang="ru-RU" sz="3200" b="1" dirty="0" smtClean="0"/>
              <a:t>ребята».</a:t>
            </a:r>
            <a:endParaRPr lang="ru-RU" sz="3200" b="1" dirty="0"/>
          </a:p>
        </p:txBody>
      </p:sp>
    </p:spTree>
    <p:extLst>
      <p:ext uri="{BB962C8B-B14F-4D97-AF65-F5344CB8AC3E}">
        <p14:creationId xmlns:p14="http://schemas.microsoft.com/office/powerpoint/2010/main" val="132890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Отношения между детьми</a:t>
            </a:r>
            <a:endParaRPr lang="ru-RU" b="1" dirty="0">
              <a:solidFill>
                <a:srgbClr val="00B050"/>
              </a:solidFill>
            </a:endParaRPr>
          </a:p>
        </p:txBody>
      </p:sp>
      <p:sp>
        <p:nvSpPr>
          <p:cNvPr id="3" name="Объект 2"/>
          <p:cNvSpPr>
            <a:spLocks noGrp="1"/>
          </p:cNvSpPr>
          <p:nvPr>
            <p:ph idx="1"/>
          </p:nvPr>
        </p:nvSpPr>
        <p:spPr/>
        <p:txBody>
          <a:bodyPr>
            <a:normAutofit/>
          </a:bodyPr>
          <a:lstStyle/>
          <a:p>
            <a:r>
              <a:rPr lang="ru-RU" sz="4400" b="1" dirty="0" smtClean="0"/>
              <a:t>Вывод.</a:t>
            </a:r>
          </a:p>
          <a:p>
            <a:r>
              <a:rPr lang="ru-RU" sz="4400" b="1" dirty="0" smtClean="0"/>
              <a:t> После смерти родителей брат и сестра жили трудно, но дружно, вместе хозяйствовали, заботились друг о друге и «о живых существах» </a:t>
            </a:r>
            <a:endParaRPr lang="ru-RU" sz="4400" b="1" dirty="0"/>
          </a:p>
        </p:txBody>
      </p:sp>
    </p:spTree>
    <p:extLst>
      <p:ext uri="{BB962C8B-B14F-4D97-AF65-F5344CB8AC3E}">
        <p14:creationId xmlns:p14="http://schemas.microsoft.com/office/powerpoint/2010/main" val="695059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5400" b="1" dirty="0" smtClean="0">
                <a:solidFill>
                  <a:srgbClr val="00B050"/>
                </a:solidFill>
              </a:rPr>
              <a:t> Отправляемся в лес вместе с </a:t>
            </a:r>
            <a:r>
              <a:rPr lang="ru-RU" sz="5400" b="1" dirty="0" err="1" smtClean="0">
                <a:solidFill>
                  <a:srgbClr val="00B050"/>
                </a:solidFill>
              </a:rPr>
              <a:t>Митрашей</a:t>
            </a:r>
            <a:r>
              <a:rPr lang="ru-RU" sz="5400" b="1" dirty="0" smtClean="0">
                <a:solidFill>
                  <a:srgbClr val="00B050"/>
                </a:solidFill>
              </a:rPr>
              <a:t>  и Настей</a:t>
            </a:r>
            <a:endParaRPr lang="ru-RU" sz="5400" b="1" dirty="0">
              <a:solidFill>
                <a:srgbClr val="00B050"/>
              </a:solidFill>
            </a:endParaRPr>
          </a:p>
        </p:txBody>
      </p:sp>
      <p:sp>
        <p:nvSpPr>
          <p:cNvPr id="3" name="Объект 2"/>
          <p:cNvSpPr>
            <a:spLocks noGrp="1"/>
          </p:cNvSpPr>
          <p:nvPr>
            <p:ph idx="1"/>
          </p:nvPr>
        </p:nvSpPr>
        <p:spPr/>
        <p:txBody>
          <a:bodyPr>
            <a:noAutofit/>
          </a:bodyPr>
          <a:lstStyle/>
          <a:p>
            <a:r>
              <a:rPr lang="ru-RU" sz="4000" b="1" dirty="0" smtClean="0"/>
              <a:t>Какие испытания помогли детям стать лучше и добрее?</a:t>
            </a:r>
          </a:p>
          <a:p>
            <a:r>
              <a:rPr lang="ru-RU" sz="4000" b="1" dirty="0" smtClean="0"/>
              <a:t>Почему поссорились дети?</a:t>
            </a:r>
          </a:p>
          <a:p>
            <a:r>
              <a:rPr lang="ru-RU" sz="4000" b="1" dirty="0" smtClean="0"/>
              <a:t>Что произошло после ссоры?</a:t>
            </a:r>
          </a:p>
          <a:p>
            <a:r>
              <a:rPr lang="ru-RU" sz="4000" b="1" dirty="0" smtClean="0"/>
              <a:t>Что поняли дети, когда возвращались домой?</a:t>
            </a:r>
            <a:endParaRPr lang="ru-RU" sz="4000" b="1" dirty="0"/>
          </a:p>
        </p:txBody>
      </p:sp>
    </p:spTree>
    <p:extLst>
      <p:ext uri="{BB962C8B-B14F-4D97-AF65-F5344CB8AC3E}">
        <p14:creationId xmlns:p14="http://schemas.microsoft.com/office/powerpoint/2010/main" val="66858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8553128" cy="1152128"/>
          </a:xfrm>
        </p:spPr>
        <p:txBody>
          <a:bodyPr>
            <a:normAutofit fontScale="90000"/>
          </a:bodyPr>
          <a:lstStyle/>
          <a:p>
            <a:r>
              <a:rPr lang="ru-RU" sz="6600" b="1" dirty="0" smtClean="0">
                <a:solidFill>
                  <a:srgbClr val="00B050"/>
                </a:solidFill>
              </a:rPr>
              <a:t>Исследуем литературный текст</a:t>
            </a:r>
            <a:endParaRPr lang="ru-RU" sz="6600" b="1" dirty="0">
              <a:solidFill>
                <a:srgbClr val="00B050"/>
              </a:solidFill>
            </a:endParaRPr>
          </a:p>
        </p:txBody>
      </p:sp>
      <p:sp>
        <p:nvSpPr>
          <p:cNvPr id="3" name="Объект 2"/>
          <p:cNvSpPr>
            <a:spLocks noGrp="1"/>
          </p:cNvSpPr>
          <p:nvPr>
            <p:ph idx="1"/>
          </p:nvPr>
        </p:nvSpPr>
        <p:spPr>
          <a:xfrm>
            <a:off x="179512" y="1700808"/>
            <a:ext cx="8507288" cy="5157192"/>
          </a:xfrm>
        </p:spPr>
        <p:style>
          <a:lnRef idx="1">
            <a:schemeClr val="accent3"/>
          </a:lnRef>
          <a:fillRef idx="2">
            <a:schemeClr val="accent3"/>
          </a:fillRef>
          <a:effectRef idx="1">
            <a:schemeClr val="accent3"/>
          </a:effectRef>
          <a:fontRef idx="minor">
            <a:schemeClr val="dk1"/>
          </a:fontRef>
        </p:style>
        <p:txBody>
          <a:bodyPr>
            <a:noAutofit/>
          </a:bodyPr>
          <a:lstStyle/>
          <a:p>
            <a:r>
              <a:rPr lang="ru-RU" sz="2800" b="1" dirty="0" smtClean="0"/>
              <a:t>С той поры незаметно для всех дети стали меняться. "Мужичок в мешочке" непременно стал бы героем Отечественной войны", - говорит автор, а Золотая Курочка, когда из детдома эвакуированных ленинградских детей обратились в село за посильной помощью больным детям, отдала им всю свою целебную ягоду. Перемены эти произошли не случайно. Испытание, которое прошли ребята, научило их ценить теплоту человеческих отношений. Они поняли, что самое главное в жизни - любовь и забота о близком человеке</a:t>
            </a:r>
            <a:endParaRPr lang="ru-RU" sz="2800" b="1" dirty="0"/>
          </a:p>
        </p:txBody>
      </p:sp>
    </p:spTree>
    <p:extLst>
      <p:ext uri="{BB962C8B-B14F-4D97-AF65-F5344CB8AC3E}">
        <p14:creationId xmlns:p14="http://schemas.microsoft.com/office/powerpoint/2010/main" val="384059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Что самое главное поняли дети</a:t>
            </a:r>
            <a:r>
              <a:rPr lang="ru-RU" dirty="0" smtClean="0"/>
              <a:t>?</a:t>
            </a:r>
            <a:endParaRPr lang="ru-RU" dirty="0"/>
          </a:p>
        </p:txBody>
      </p:sp>
      <p:sp>
        <p:nvSpPr>
          <p:cNvPr id="3" name="Объект 2"/>
          <p:cNvSpPr>
            <a:spLocks noGrp="1"/>
          </p:cNvSpPr>
          <p:nvPr>
            <p:ph idx="1"/>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ru-RU" sz="4800" b="1" dirty="0" smtClean="0">
                <a:solidFill>
                  <a:schemeClr val="accent2">
                    <a:lumMod val="75000"/>
                  </a:schemeClr>
                </a:solidFill>
              </a:rPr>
              <a:t>Испытания научили их ценить теплоту человеческих отношений.</a:t>
            </a:r>
          </a:p>
          <a:p>
            <a:r>
              <a:rPr lang="ru-RU" sz="4400" b="1" dirty="0" smtClean="0">
                <a:solidFill>
                  <a:schemeClr val="accent2">
                    <a:lumMod val="75000"/>
                  </a:schemeClr>
                </a:solidFill>
              </a:rPr>
              <a:t>Надо любить друг друга и заботиться о близком человеке</a:t>
            </a:r>
            <a:r>
              <a:rPr lang="ru-RU" sz="4000" b="1" dirty="0" smtClean="0">
                <a:solidFill>
                  <a:schemeClr val="accent2">
                    <a:lumMod val="75000"/>
                  </a:schemeClr>
                </a:solidFill>
              </a:rPr>
              <a:t>.</a:t>
            </a:r>
          </a:p>
        </p:txBody>
      </p:sp>
    </p:spTree>
    <p:extLst>
      <p:ext uri="{BB962C8B-B14F-4D97-AF65-F5344CB8AC3E}">
        <p14:creationId xmlns:p14="http://schemas.microsoft.com/office/powerpoint/2010/main" val="209295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dirty="0" smtClean="0"/>
              <a:t>"Кладовая солнца" </a:t>
            </a:r>
            <a:endParaRPr lang="ru-RU" sz="6000" b="1" dirty="0"/>
          </a:p>
        </p:txBody>
      </p:sp>
      <p:sp>
        <p:nvSpPr>
          <p:cNvPr id="3" name="Объект 2"/>
          <p:cNvSpPr>
            <a:spLocks noGrp="1"/>
          </p:cNvSpPr>
          <p:nvPr>
            <p:ph idx="1"/>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ru-RU" sz="4000" b="1" dirty="0" smtClean="0">
                <a:solidFill>
                  <a:schemeClr val="accent2">
                    <a:lumMod val="75000"/>
                  </a:schemeClr>
                </a:solidFill>
              </a:rPr>
              <a:t>"Кладовая солнца" - удивительная сказка-быль, которая заставляет задуматься о своем отношении друг к другу и к миру вокруг нас, дает нам новые знания о жизни, учит любви и внимательному отношению к природе.</a:t>
            </a:r>
            <a:endParaRPr lang="ru-RU" sz="4000" b="1" dirty="0">
              <a:solidFill>
                <a:schemeClr val="accent2">
                  <a:lumMod val="75000"/>
                </a:schemeClr>
              </a:solidFill>
            </a:endParaRPr>
          </a:p>
        </p:txBody>
      </p:sp>
    </p:spTree>
    <p:extLst>
      <p:ext uri="{BB962C8B-B14F-4D97-AF65-F5344CB8AC3E}">
        <p14:creationId xmlns:p14="http://schemas.microsoft.com/office/powerpoint/2010/main" val="202826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Рефлексия</a:t>
            </a:r>
            <a:endParaRPr lang="ru-RU" dirty="0"/>
          </a:p>
        </p:txBody>
      </p:sp>
      <p:sp>
        <p:nvSpPr>
          <p:cNvPr id="3" name="Объект 2"/>
          <p:cNvSpPr>
            <a:spLocks noGrp="1"/>
          </p:cNvSpPr>
          <p:nvPr>
            <p:ph idx="1"/>
          </p:nvPr>
        </p:nvSpPr>
        <p:spPr/>
        <p:txBody>
          <a:bodyPr>
            <a:normAutofit lnSpcReduction="10000"/>
          </a:bodyPr>
          <a:lstStyle/>
          <a:p>
            <a:r>
              <a:rPr lang="ru-RU" sz="4800" b="1" dirty="0" smtClean="0">
                <a:solidFill>
                  <a:schemeClr val="accent2">
                    <a:lumMod val="75000"/>
                  </a:schemeClr>
                </a:solidFill>
              </a:rPr>
              <a:t>Какая задача была поставлена на уроке?</a:t>
            </a:r>
          </a:p>
          <a:p>
            <a:r>
              <a:rPr lang="ru-RU" sz="4800" b="1" dirty="0" smtClean="0">
                <a:solidFill>
                  <a:schemeClr val="accent2">
                    <a:lumMod val="75000"/>
                  </a:schemeClr>
                </a:solidFill>
              </a:rPr>
              <a:t>Вы выполнили поставленную </a:t>
            </a:r>
            <a:r>
              <a:rPr lang="ru-RU" sz="4800" b="1" dirty="0">
                <a:solidFill>
                  <a:schemeClr val="accent2">
                    <a:lumMod val="75000"/>
                  </a:schemeClr>
                </a:solidFill>
              </a:rPr>
              <a:t>задачу</a:t>
            </a:r>
            <a:r>
              <a:rPr lang="ru-RU" sz="4800" b="1">
                <a:solidFill>
                  <a:schemeClr val="accent2">
                    <a:lumMod val="75000"/>
                  </a:schemeClr>
                </a:solidFill>
              </a:rPr>
              <a:t>? </a:t>
            </a:r>
            <a:endParaRPr lang="ru-RU" sz="4800" b="1" smtClean="0">
              <a:solidFill>
                <a:schemeClr val="accent2">
                  <a:lumMod val="75000"/>
                </a:schemeClr>
              </a:solidFill>
            </a:endParaRPr>
          </a:p>
          <a:p>
            <a:r>
              <a:rPr lang="ru-RU" sz="4800" b="1" smtClean="0">
                <a:solidFill>
                  <a:schemeClr val="accent2">
                    <a:lumMod val="75000"/>
                  </a:schemeClr>
                </a:solidFill>
              </a:rPr>
              <a:t>Оцените </a:t>
            </a:r>
            <a:r>
              <a:rPr lang="ru-RU" sz="4800" b="1" dirty="0">
                <a:solidFill>
                  <a:schemeClr val="accent2">
                    <a:lumMod val="75000"/>
                  </a:schemeClr>
                </a:solidFill>
              </a:rPr>
              <a:t>свою работу на уроке.</a:t>
            </a:r>
          </a:p>
          <a:p>
            <a:endParaRPr lang="ru-RU" sz="4800" b="1" dirty="0" smtClean="0">
              <a:solidFill>
                <a:schemeClr val="accent2">
                  <a:lumMod val="75000"/>
                </a:schemeClr>
              </a:solidFill>
            </a:endParaRPr>
          </a:p>
        </p:txBody>
      </p:sp>
    </p:spTree>
    <p:extLst>
      <p:ext uri="{BB962C8B-B14F-4D97-AF65-F5344CB8AC3E}">
        <p14:creationId xmlns:p14="http://schemas.microsoft.com/office/powerpoint/2010/main" val="1820634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2">
                    <a:lumMod val="75000"/>
                  </a:schemeClr>
                </a:solidFill>
              </a:rPr>
              <a:t>М. М. Пришвин «Кладовая солнца</a:t>
            </a:r>
            <a:r>
              <a:rPr lang="ru-RU" dirty="0" smtClean="0"/>
              <a:t>» </a:t>
            </a:r>
            <a:endParaRPr lang="ru-RU" dirty="0"/>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13838"/>
            <a:ext cx="2880320" cy="447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525668"/>
            <a:ext cx="3733800"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71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26"/>
                                        </p:tgtEl>
                                      </p:cBhvr>
                                    </p:animEffect>
                                    <p:animScale>
                                      <p:cBhvr>
                                        <p:cTn id="7" dur="250" autoRev="1" fill="hold"/>
                                        <p:tgtEl>
                                          <p:spTgt spid="1026"/>
                                        </p:tgtEl>
                                      </p:cBhvr>
                                      <p:by x="105000" y="105000"/>
                                    </p:animScale>
                                  </p:childTnLst>
                                </p:cTn>
                              </p:par>
                              <p:par>
                                <p:cTn id="8" presetID="6"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ircle(in)">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2">
                    <a:lumMod val="75000"/>
                  </a:schemeClr>
                </a:solidFill>
              </a:rPr>
              <a:t>Михаил Михайлович Пришвин</a:t>
            </a:r>
            <a:endParaRPr lang="ru-RU" b="1" dirty="0">
              <a:solidFill>
                <a:schemeClr val="accent2">
                  <a:lumMod val="75000"/>
                </a:schemeClr>
              </a:solidFill>
            </a:endParaRPr>
          </a:p>
        </p:txBody>
      </p:sp>
      <p:sp>
        <p:nvSpPr>
          <p:cNvPr id="3" name="Объект 2"/>
          <p:cNvSpPr>
            <a:spLocks noGrp="1"/>
          </p:cNvSpPr>
          <p:nvPr>
            <p:ph sz="half" idx="1"/>
          </p:nvPr>
        </p:nvSpPr>
        <p:spPr/>
        <p:txBody>
          <a:bodyPr/>
          <a:lstStyle/>
          <a:p>
            <a:endParaRPr lang="ru-RU" dirty="0"/>
          </a:p>
        </p:txBody>
      </p:sp>
      <p:sp>
        <p:nvSpPr>
          <p:cNvPr id="4" name="Объект 3"/>
          <p:cNvSpPr>
            <a:spLocks noGrp="1"/>
          </p:cNvSpPr>
          <p:nvPr>
            <p:ph sz="half" idx="2"/>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3600400" cy="516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628800"/>
            <a:ext cx="3641973" cy="518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1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additive="base">
                                        <p:cTn id="12" dur="500" fill="hold"/>
                                        <p:tgtEl>
                                          <p:spTgt spid="2051"/>
                                        </p:tgtEl>
                                        <p:attrNameLst>
                                          <p:attrName>ppt_x</p:attrName>
                                        </p:attrNameLst>
                                      </p:cBhvr>
                                      <p:tavLst>
                                        <p:tav tm="0">
                                          <p:val>
                                            <p:strVal val="#ppt_x"/>
                                          </p:val>
                                        </p:tav>
                                        <p:tav tm="100000">
                                          <p:val>
                                            <p:strVal val="#ppt_x"/>
                                          </p:val>
                                        </p:tav>
                                      </p:tavLst>
                                    </p:anim>
                                    <p:anim calcmode="lin" valueType="num">
                                      <p:cBhvr additive="base">
                                        <p:cTn id="13"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8000" b="1" dirty="0" smtClean="0">
                <a:solidFill>
                  <a:schemeClr val="accent2">
                    <a:lumMod val="75000"/>
                  </a:schemeClr>
                </a:solidFill>
              </a:rPr>
              <a:t>болото</a:t>
            </a:r>
            <a:endParaRPr lang="ru-RU" sz="8000" b="1" dirty="0">
              <a:solidFill>
                <a:schemeClr val="accent2">
                  <a:lumMod val="75000"/>
                </a:schemeClr>
              </a:solidFill>
            </a:endParaRPr>
          </a:p>
        </p:txBody>
      </p:sp>
      <p:sp>
        <p:nvSpPr>
          <p:cNvPr id="4" name="Объект 3"/>
          <p:cNvSpPr>
            <a:spLocks noGrp="1"/>
          </p:cNvSpPr>
          <p:nvPr>
            <p:ph idx="1"/>
          </p:nvPr>
        </p:nvSpPr>
        <p:spPr/>
        <p:txBody>
          <a:bodyPr/>
          <a:lstStyle/>
          <a:p>
            <a:endParaRPr lang="ru-RU"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95626"/>
            <a:ext cx="8568952"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5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ircle(in)">
                                      <p:cBhvr>
                                        <p:cTn id="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b="1" dirty="0" smtClean="0">
                <a:solidFill>
                  <a:schemeClr val="accent2">
                    <a:lumMod val="75000"/>
                  </a:schemeClr>
                </a:solidFill>
              </a:rPr>
              <a:t>Клюква растет на болоте</a:t>
            </a:r>
            <a:endParaRPr lang="ru-RU" sz="5400" b="1" dirty="0">
              <a:solidFill>
                <a:schemeClr val="accent2">
                  <a:lumMod val="75000"/>
                </a:schemeClr>
              </a:solidFill>
            </a:endParaRPr>
          </a:p>
        </p:txBody>
      </p:sp>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8496944"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02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1858218"/>
          </a:xfrm>
        </p:spPr>
        <p:txBody>
          <a:bodyPr>
            <a:noAutofit/>
          </a:bodyPr>
          <a:lstStyle/>
          <a:p>
            <a:r>
              <a:rPr lang="ru-RU" sz="6000" b="1" dirty="0" smtClean="0">
                <a:solidFill>
                  <a:schemeClr val="accent2">
                    <a:lumMod val="75000"/>
                  </a:schemeClr>
                </a:solidFill>
              </a:rPr>
              <a:t>Литературные герои:</a:t>
            </a:r>
            <a:br>
              <a:rPr lang="ru-RU" sz="6000" b="1" dirty="0" smtClean="0">
                <a:solidFill>
                  <a:schemeClr val="accent2">
                    <a:lumMod val="75000"/>
                  </a:schemeClr>
                </a:solidFill>
              </a:rPr>
            </a:br>
            <a:r>
              <a:rPr lang="ru-RU" sz="6000" b="1" dirty="0" smtClean="0">
                <a:solidFill>
                  <a:schemeClr val="accent2">
                    <a:lumMod val="75000"/>
                  </a:schemeClr>
                </a:solidFill>
              </a:rPr>
              <a:t> </a:t>
            </a:r>
            <a:r>
              <a:rPr lang="ru-RU" sz="6000" b="1" dirty="0" err="1" smtClean="0">
                <a:solidFill>
                  <a:schemeClr val="accent2">
                    <a:lumMod val="75000"/>
                  </a:schemeClr>
                </a:solidFill>
              </a:rPr>
              <a:t>Митраша</a:t>
            </a:r>
            <a:r>
              <a:rPr lang="ru-RU" sz="6000" b="1" dirty="0" smtClean="0">
                <a:solidFill>
                  <a:schemeClr val="accent2">
                    <a:lumMod val="75000"/>
                  </a:schemeClr>
                </a:solidFill>
              </a:rPr>
              <a:t> и Настя</a:t>
            </a:r>
            <a:endParaRPr lang="ru-RU" sz="6000" b="1" dirty="0">
              <a:solidFill>
                <a:schemeClr val="accent2">
                  <a:lumMod val="75000"/>
                </a:schemeClr>
              </a:solidFill>
            </a:endParaRPr>
          </a:p>
        </p:txBody>
      </p:sp>
      <p:sp>
        <p:nvSpPr>
          <p:cNvPr id="3" name="Объект 2"/>
          <p:cNvSpPr>
            <a:spLocks noGrp="1"/>
          </p:cNvSpPr>
          <p:nvPr>
            <p:ph idx="1"/>
          </p:nvPr>
        </p:nvSpPr>
        <p:spPr>
          <a:xfrm>
            <a:off x="251520" y="2132856"/>
            <a:ext cx="8435280" cy="4725144"/>
          </a:xfrm>
        </p:spPr>
        <p:txBody>
          <a:bodyPr>
            <a:noAutofit/>
          </a:bodyPr>
          <a:lstStyle/>
          <a:p>
            <a:r>
              <a:rPr lang="ru-RU" sz="3600" b="1" dirty="0" smtClean="0"/>
              <a:t>Проследим  по тексту, как менялись отношения главных героев.</a:t>
            </a:r>
          </a:p>
          <a:p>
            <a:pPr algn="ctr"/>
            <a:r>
              <a:rPr lang="ru-RU" sz="3600" b="1" dirty="0"/>
              <a:t> П</a:t>
            </a:r>
            <a:r>
              <a:rPr lang="ru-RU" sz="3600" b="1" dirty="0" smtClean="0"/>
              <a:t>лан </a:t>
            </a:r>
          </a:p>
          <a:p>
            <a:r>
              <a:rPr lang="ru-RU" sz="3600" b="1" dirty="0" smtClean="0"/>
              <a:t>Жизнь детей в деревне.</a:t>
            </a:r>
          </a:p>
          <a:p>
            <a:r>
              <a:rPr lang="ru-RU" sz="3600" b="1" dirty="0" smtClean="0"/>
              <a:t>Дети отправились в лес за клюквой.</a:t>
            </a:r>
          </a:p>
          <a:p>
            <a:r>
              <a:rPr lang="ru-RU" sz="3600" b="1" dirty="0" smtClean="0"/>
              <a:t>У развилки  произошла ссора.</a:t>
            </a:r>
          </a:p>
          <a:p>
            <a:r>
              <a:rPr lang="ru-RU" sz="3600" b="1" dirty="0" smtClean="0"/>
              <a:t>Поведение детей в лесу.</a:t>
            </a:r>
            <a:endParaRPr lang="ru-RU" sz="3600" b="1" dirty="0"/>
          </a:p>
        </p:txBody>
      </p:sp>
    </p:spTree>
    <p:extLst>
      <p:ext uri="{BB962C8B-B14F-4D97-AF65-F5344CB8AC3E}">
        <p14:creationId xmlns:p14="http://schemas.microsoft.com/office/powerpoint/2010/main" val="21660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par>
                          <p:cTn id="7" fill="hold">
                            <p:stCondLst>
                              <p:cond delay="775"/>
                            </p:stCondLst>
                            <p:childTnLst>
                              <p:par>
                                <p:cTn id="8" presetID="31"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3" dur="1000"/>
                                        <p:tgtEl>
                                          <p:spTgt spid="3">
                                            <p:txEl>
                                              <p:pRg st="0" end="0"/>
                                            </p:txEl>
                                          </p:spTgt>
                                        </p:tgtEl>
                                      </p:cBhvr>
                                    </p:animEffect>
                                  </p:childTnLst>
                                </p:cTn>
                              </p:par>
                            </p:childTnLst>
                          </p:cTn>
                        </p:par>
                        <p:par>
                          <p:cTn id="14" fill="hold">
                            <p:stCondLst>
                              <p:cond delay="1775"/>
                            </p:stCondLst>
                            <p:childTnLst>
                              <p:par>
                                <p:cTn id="15" presetID="31"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1" end="1"/>
                                            </p:txEl>
                                          </p:spTgt>
                                        </p:tgtEl>
                                      </p:cBhvr>
                                    </p:animEffect>
                                  </p:childTnLst>
                                </p:cTn>
                              </p:par>
                            </p:childTnLst>
                          </p:cTn>
                        </p:par>
                        <p:par>
                          <p:cTn id="21" fill="hold">
                            <p:stCondLst>
                              <p:cond delay="2775"/>
                            </p:stCondLst>
                            <p:childTnLst>
                              <p:par>
                                <p:cTn id="22" presetID="31"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2" end="2"/>
                                            </p:txEl>
                                          </p:spTgt>
                                        </p:tgtEl>
                                      </p:cBhvr>
                                    </p:animEffect>
                                  </p:childTnLst>
                                </p:cTn>
                              </p:par>
                            </p:childTnLst>
                          </p:cTn>
                        </p:par>
                        <p:par>
                          <p:cTn id="28" fill="hold">
                            <p:stCondLst>
                              <p:cond delay="3775"/>
                            </p:stCondLst>
                            <p:childTnLst>
                              <p:par>
                                <p:cTn id="29" presetID="31"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par>
                          <p:cTn id="35" fill="hold">
                            <p:stCondLst>
                              <p:cond delay="4775"/>
                            </p:stCondLst>
                            <p:childTnLst>
                              <p:par>
                                <p:cTn id="36" presetID="31" presetClass="entr" presetSubtype="0"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4" end="4"/>
                                            </p:txEl>
                                          </p:spTgt>
                                        </p:tgtEl>
                                      </p:cBhvr>
                                    </p:animEffect>
                                  </p:childTnLst>
                                </p:cTn>
                              </p:par>
                            </p:childTnLst>
                          </p:cTn>
                        </p:par>
                        <p:par>
                          <p:cTn id="42" fill="hold">
                            <p:stCondLst>
                              <p:cond delay="5775"/>
                            </p:stCondLst>
                            <p:childTnLst>
                              <p:par>
                                <p:cTn id="43" presetID="31" presetClass="entr" presetSubtype="0" fill="hold" grpId="0" nodeType="after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7200" b="1" dirty="0" err="1" smtClean="0">
                <a:solidFill>
                  <a:schemeClr val="accent2">
                    <a:lumMod val="75000"/>
                  </a:schemeClr>
                </a:solidFill>
              </a:rPr>
              <a:t>Митраша</a:t>
            </a:r>
            <a:r>
              <a:rPr lang="ru-RU" sz="7200" b="1" dirty="0" smtClean="0">
                <a:solidFill>
                  <a:schemeClr val="accent2">
                    <a:lumMod val="75000"/>
                  </a:schemeClr>
                </a:solidFill>
              </a:rPr>
              <a:t> и Настя</a:t>
            </a:r>
            <a:endParaRPr lang="ru-RU" sz="7200" b="1" dirty="0">
              <a:solidFill>
                <a:schemeClr val="accent2">
                  <a:lumMod val="75000"/>
                </a:schemeClr>
              </a:solidFill>
            </a:endParaRPr>
          </a:p>
        </p:txBody>
      </p:sp>
      <p:sp>
        <p:nvSpPr>
          <p:cNvPr id="3" name="Объект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Autofit/>
          </a:bodyPr>
          <a:lstStyle/>
          <a:p>
            <a:r>
              <a:rPr lang="ru-RU" sz="4800" b="1" dirty="0" smtClean="0"/>
              <a:t>Как жили дети в деревне после смерти родителей?</a:t>
            </a:r>
          </a:p>
          <a:p>
            <a:r>
              <a:rPr lang="ru-RU" sz="4800" b="1" dirty="0" smtClean="0"/>
              <a:t>Чем они занимались?</a:t>
            </a:r>
          </a:p>
          <a:p>
            <a:r>
              <a:rPr lang="ru-RU" sz="4800" b="1" dirty="0" smtClean="0"/>
              <a:t>Как относились к ним люди?</a:t>
            </a:r>
            <a:endParaRPr lang="ru-RU" sz="4800" b="1" dirty="0"/>
          </a:p>
        </p:txBody>
      </p:sp>
    </p:spTree>
    <p:extLst>
      <p:ext uri="{BB962C8B-B14F-4D97-AF65-F5344CB8AC3E}">
        <p14:creationId xmlns:p14="http://schemas.microsoft.com/office/powerpoint/2010/main" val="203777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b="1" dirty="0" err="1" smtClean="0">
                <a:solidFill>
                  <a:schemeClr val="accent2">
                    <a:lumMod val="75000"/>
                  </a:schemeClr>
                </a:solidFill>
              </a:rPr>
              <a:t>Митраша</a:t>
            </a:r>
            <a:r>
              <a:rPr lang="ru-RU" b="1" dirty="0" smtClean="0">
                <a:solidFill>
                  <a:schemeClr val="accent2">
                    <a:lumMod val="75000"/>
                  </a:schemeClr>
                </a:solidFill>
              </a:rPr>
              <a:t> и Настя- литературные герои</a:t>
            </a:r>
            <a:endParaRPr lang="ru-RU" b="1" dirty="0">
              <a:solidFill>
                <a:schemeClr val="accent2">
                  <a:lumMod val="75000"/>
                </a:schemeClr>
              </a:solidFill>
            </a:endParaRPr>
          </a:p>
        </p:txBody>
      </p:sp>
      <p:sp>
        <p:nvSpPr>
          <p:cNvPr id="3" name="Объект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r>
              <a:rPr lang="ru-RU" sz="4400" b="1" dirty="0" smtClean="0"/>
              <a:t>Мастерская исследования:</a:t>
            </a:r>
          </a:p>
          <a:p>
            <a:r>
              <a:rPr lang="ru-RU" sz="4400" b="1" dirty="0" smtClean="0"/>
              <a:t>Как автор характеризует детей?</a:t>
            </a:r>
          </a:p>
          <a:p>
            <a:r>
              <a:rPr lang="ru-RU" sz="4400" b="1" dirty="0" smtClean="0"/>
              <a:t>Найти эпитеты и сравнения.</a:t>
            </a:r>
          </a:p>
        </p:txBody>
      </p:sp>
    </p:spTree>
    <p:extLst>
      <p:ext uri="{BB962C8B-B14F-4D97-AF65-F5344CB8AC3E}">
        <p14:creationId xmlns:p14="http://schemas.microsoft.com/office/powerpoint/2010/main" val="91024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7200" b="1" dirty="0" err="1" smtClean="0">
                <a:solidFill>
                  <a:schemeClr val="accent2">
                    <a:lumMod val="75000"/>
                  </a:schemeClr>
                </a:solidFill>
              </a:rPr>
              <a:t>Митраша</a:t>
            </a:r>
            <a:r>
              <a:rPr lang="ru-RU" sz="7200" b="1" dirty="0" smtClean="0">
                <a:solidFill>
                  <a:schemeClr val="accent2">
                    <a:lumMod val="75000"/>
                  </a:schemeClr>
                </a:solidFill>
              </a:rPr>
              <a:t> и Настя</a:t>
            </a:r>
            <a:endParaRPr lang="ru-RU" sz="7200" b="1" dirty="0">
              <a:solidFill>
                <a:schemeClr val="accent2">
                  <a:lumMod val="75000"/>
                </a:schemeClr>
              </a:solidFill>
            </a:endParaRPr>
          </a:p>
        </p:txBody>
      </p:sp>
      <p:sp>
        <p:nvSpPr>
          <p:cNvPr id="3" name="Объект 2"/>
          <p:cNvSpPr>
            <a:spLocks noGrp="1"/>
          </p:cNvSpPr>
          <p:nvPr>
            <p:ph sz="half" idx="1"/>
          </p:nvPr>
        </p:nvSpPr>
        <p:spPr/>
        <p:style>
          <a:lnRef idx="1">
            <a:schemeClr val="accent3"/>
          </a:lnRef>
          <a:fillRef idx="2">
            <a:schemeClr val="accent3"/>
          </a:fillRef>
          <a:effectRef idx="1">
            <a:schemeClr val="accent3"/>
          </a:effectRef>
          <a:fontRef idx="minor">
            <a:schemeClr val="dk1"/>
          </a:fontRef>
        </p:style>
        <p:txBody>
          <a:bodyPr>
            <a:normAutofit/>
          </a:bodyPr>
          <a:lstStyle/>
          <a:p>
            <a:r>
              <a:rPr lang="ru-RU" sz="4000" b="1" dirty="0" smtClean="0"/>
              <a:t>Внешний вид мальчика.</a:t>
            </a:r>
          </a:p>
          <a:p>
            <a:r>
              <a:rPr lang="ru-RU" sz="4000" b="1" dirty="0" smtClean="0"/>
              <a:t>Занятия по хозяйству</a:t>
            </a:r>
          </a:p>
          <a:p>
            <a:r>
              <a:rPr lang="ru-RU" sz="4000" b="1" dirty="0" smtClean="0"/>
              <a:t>Отношения с сестрой</a:t>
            </a:r>
          </a:p>
          <a:p>
            <a:pPr marL="0" indent="0">
              <a:buNone/>
            </a:pPr>
            <a:endParaRPr lang="ru-RU" sz="4000" b="1" dirty="0"/>
          </a:p>
        </p:txBody>
      </p:sp>
      <p:sp>
        <p:nvSpPr>
          <p:cNvPr id="4" name="Объект 3"/>
          <p:cNvSpPr>
            <a:spLocks noGrp="1"/>
          </p:cNvSpPr>
          <p:nvPr>
            <p:ph sz="half" idx="2"/>
          </p:nvPr>
        </p:nvSpPr>
        <p:spPr/>
        <p:style>
          <a:lnRef idx="1">
            <a:schemeClr val="accent3"/>
          </a:lnRef>
          <a:fillRef idx="2">
            <a:schemeClr val="accent3"/>
          </a:fillRef>
          <a:effectRef idx="1">
            <a:schemeClr val="accent3"/>
          </a:effectRef>
          <a:fontRef idx="minor">
            <a:schemeClr val="dk1"/>
          </a:fontRef>
        </p:style>
        <p:txBody>
          <a:bodyPr>
            <a:normAutofit/>
          </a:bodyPr>
          <a:lstStyle/>
          <a:p>
            <a:r>
              <a:rPr lang="ru-RU" sz="3600" b="1" dirty="0" smtClean="0"/>
              <a:t>Внешний вид девочки.</a:t>
            </a:r>
          </a:p>
          <a:p>
            <a:r>
              <a:rPr lang="ru-RU" sz="3600" b="1" dirty="0" smtClean="0"/>
              <a:t>Занятия по дому.</a:t>
            </a:r>
          </a:p>
          <a:p>
            <a:r>
              <a:rPr lang="ru-RU" sz="3600" b="1" dirty="0" smtClean="0"/>
              <a:t>Отношения с братом.</a:t>
            </a:r>
          </a:p>
          <a:p>
            <a:r>
              <a:rPr lang="ru-RU" sz="3600" b="1" dirty="0" smtClean="0"/>
              <a:t>Отношения соседей к детям.</a:t>
            </a:r>
            <a:endParaRPr lang="ru-RU" sz="3600" b="1" dirty="0"/>
          </a:p>
        </p:txBody>
      </p:sp>
    </p:spTree>
    <p:extLst>
      <p:ext uri="{BB962C8B-B14F-4D97-AF65-F5344CB8AC3E}">
        <p14:creationId xmlns:p14="http://schemas.microsoft.com/office/powerpoint/2010/main" val="51836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4">
                                            <p:bg/>
                                          </p:spTgt>
                                        </p:tgtEl>
                                        <p:attrNameLst>
                                          <p:attrName>style.visibility</p:attrName>
                                        </p:attrNameLst>
                                      </p:cBhvr>
                                      <p:to>
                                        <p:strVal val="visible"/>
                                      </p:to>
                                    </p:set>
                                    <p:anim calcmode="lin" valueType="num">
                                      <p:cBhvr additive="base">
                                        <p:cTn id="36" dur="500" fill="hold"/>
                                        <p:tgtEl>
                                          <p:spTgt spid="4">
                                            <p:bg/>
                                          </p:spTgt>
                                        </p:tgtEl>
                                        <p:attrNameLst>
                                          <p:attrName>ppt_x</p:attrName>
                                        </p:attrNameLst>
                                      </p:cBhvr>
                                      <p:tavLst>
                                        <p:tav tm="0">
                                          <p:val>
                                            <p:strVal val="#ppt_x"/>
                                          </p:val>
                                        </p:tav>
                                        <p:tav tm="100000">
                                          <p:val>
                                            <p:strVal val="#ppt_x"/>
                                          </p:val>
                                        </p:tav>
                                      </p:tavLst>
                                    </p:anim>
                                    <p:anim calcmode="lin" valueType="num">
                                      <p:cBhvr additive="base">
                                        <p:cTn id="37" dur="500" fill="hold"/>
                                        <p:tgtEl>
                                          <p:spTgt spid="4">
                                            <p:bg/>
                                          </p:spTgt>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2" presetClass="entr" presetSubtype="4" fill="hold" grpId="0" nodeType="after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additive="base">
                                        <p:cTn id="4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1500"/>
                            </p:stCondLst>
                            <p:childTnLst>
                              <p:par>
                                <p:cTn id="44" presetID="2" presetClass="entr" presetSubtype="4" fill="hold" grpId="0" nodeType="after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 calcmode="lin" valueType="num">
                                      <p:cBhvr additive="base">
                                        <p:cTn id="4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 calcmode="lin" valueType="num">
                                      <p:cBhvr additive="base">
                                        <p:cTn id="5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2" presetClass="entr" presetSubtype="4" fill="hold" grpId="0" nodeType="after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 calcmode="lin" valueType="num">
                                      <p:cBhvr additive="base">
                                        <p:cTn id="5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build="p"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1480</TotalTime>
  <Words>439</Words>
  <Application>Microsoft Office PowerPoint</Application>
  <PresentationFormat>Экран (4:3)</PresentationFormat>
  <Paragraphs>54</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Сказка-быль «Кладовая солнца» М.М.Пришвин «Нравственность взаимоотношений  Митраши и Насти»</vt:lpstr>
      <vt:lpstr>М. М. Пришвин «Кладовая солнца» </vt:lpstr>
      <vt:lpstr>Михаил Михайлович Пришвин</vt:lpstr>
      <vt:lpstr>болото</vt:lpstr>
      <vt:lpstr>Клюква растет на болоте</vt:lpstr>
      <vt:lpstr>Литературные герои:  Митраша и Настя</vt:lpstr>
      <vt:lpstr>Митраша и Настя</vt:lpstr>
      <vt:lpstr>Митраша и Настя- литературные герои</vt:lpstr>
      <vt:lpstr>Митраша и Настя</vt:lpstr>
      <vt:lpstr>Митраша и Настя</vt:lpstr>
      <vt:lpstr>Настя и Митраша</vt:lpstr>
      <vt:lpstr>Отношения между детьми</vt:lpstr>
      <vt:lpstr> Отправляемся в лес вместе с Митрашей  и Настей</vt:lpstr>
      <vt:lpstr>Исследуем литературный текст</vt:lpstr>
      <vt:lpstr>Что самое главное поняли дети?</vt:lpstr>
      <vt:lpstr>"Кладовая солнца" </vt:lpstr>
      <vt:lpstr>Рефлексия</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«Кладовая солнца»</dc:title>
  <dc:creator>лариса</dc:creator>
  <cp:lastModifiedBy>лариса</cp:lastModifiedBy>
  <cp:revision>31</cp:revision>
  <dcterms:created xsi:type="dcterms:W3CDTF">2014-03-11T13:48:00Z</dcterms:created>
  <dcterms:modified xsi:type="dcterms:W3CDTF">2014-03-31T15:23:09Z</dcterms:modified>
</cp:coreProperties>
</file>