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3"/>
  </p:notesMasterIdLst>
  <p:sldIdLst>
    <p:sldId id="256" r:id="rId2"/>
    <p:sldId id="257" r:id="rId3"/>
    <p:sldId id="269" r:id="rId4"/>
    <p:sldId id="270" r:id="rId5"/>
    <p:sldId id="259" r:id="rId6"/>
    <p:sldId id="260" r:id="rId7"/>
    <p:sldId id="278" r:id="rId8"/>
    <p:sldId id="263" r:id="rId9"/>
    <p:sldId id="281" r:id="rId10"/>
    <p:sldId id="279" r:id="rId11"/>
    <p:sldId id="283" r:id="rId12"/>
    <p:sldId id="265" r:id="rId13"/>
    <p:sldId id="264" r:id="rId14"/>
    <p:sldId id="277" r:id="rId15"/>
    <p:sldId id="273" r:id="rId16"/>
    <p:sldId id="275" r:id="rId17"/>
    <p:sldId id="268" r:id="rId18"/>
    <p:sldId id="267" r:id="rId19"/>
    <p:sldId id="274" r:id="rId20"/>
    <p:sldId id="271" r:id="rId21"/>
    <p:sldId id="272" r:id="rId22"/>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Arial" charset="0"/>
        <a:ea typeface="+mn-ea"/>
        <a:cs typeface="Lucida Sans Unicode" pitchFamily="34" charset="0"/>
      </a:defRPr>
    </a:lvl1pPr>
    <a:lvl2pPr marL="742950" indent="-285750" algn="l" defTabSz="449263" rtl="0" fontAlgn="base">
      <a:spcBef>
        <a:spcPct val="0"/>
      </a:spcBef>
      <a:spcAft>
        <a:spcPct val="0"/>
      </a:spcAft>
      <a:defRPr kern="1200">
        <a:solidFill>
          <a:schemeClr val="bg1"/>
        </a:solidFill>
        <a:latin typeface="Arial" charset="0"/>
        <a:ea typeface="+mn-ea"/>
        <a:cs typeface="Lucida Sans Unicode" pitchFamily="34" charset="0"/>
      </a:defRPr>
    </a:lvl2pPr>
    <a:lvl3pPr marL="1143000" indent="-228600" algn="l" defTabSz="449263" rtl="0" fontAlgn="base">
      <a:spcBef>
        <a:spcPct val="0"/>
      </a:spcBef>
      <a:spcAft>
        <a:spcPct val="0"/>
      </a:spcAft>
      <a:defRPr kern="1200">
        <a:solidFill>
          <a:schemeClr val="bg1"/>
        </a:solidFill>
        <a:latin typeface="Arial" charset="0"/>
        <a:ea typeface="+mn-ea"/>
        <a:cs typeface="Lucida Sans Unicode" pitchFamily="34" charset="0"/>
      </a:defRPr>
    </a:lvl3pPr>
    <a:lvl4pPr marL="1600200" indent="-228600" algn="l" defTabSz="449263" rtl="0" fontAlgn="base">
      <a:spcBef>
        <a:spcPct val="0"/>
      </a:spcBef>
      <a:spcAft>
        <a:spcPct val="0"/>
      </a:spcAft>
      <a:defRPr kern="1200">
        <a:solidFill>
          <a:schemeClr val="bg1"/>
        </a:solidFill>
        <a:latin typeface="Arial" charset="0"/>
        <a:ea typeface="+mn-ea"/>
        <a:cs typeface="Lucida Sans Unicode" pitchFamily="34" charset="0"/>
      </a:defRPr>
    </a:lvl4pPr>
    <a:lvl5pPr marL="2057400" indent="-228600" algn="l" defTabSz="449263" rtl="0" fontAlgn="base">
      <a:spcBef>
        <a:spcPct val="0"/>
      </a:spcBef>
      <a:spcAft>
        <a:spcPct val="0"/>
      </a:spcAft>
      <a:defRPr kern="1200">
        <a:solidFill>
          <a:schemeClr val="bg1"/>
        </a:solidFill>
        <a:latin typeface="Arial" charset="0"/>
        <a:ea typeface="+mn-ea"/>
        <a:cs typeface="Lucida Sans Unicode" pitchFamily="34" charset="0"/>
      </a:defRPr>
    </a:lvl5pPr>
    <a:lvl6pPr marL="2286000" algn="l" defTabSz="914400" rtl="0" eaLnBrk="1" latinLnBrk="0" hangingPunct="1">
      <a:defRPr kern="1200">
        <a:solidFill>
          <a:schemeClr val="bg1"/>
        </a:solidFill>
        <a:latin typeface="Arial" charset="0"/>
        <a:ea typeface="+mn-ea"/>
        <a:cs typeface="Lucida Sans Unicode" pitchFamily="34" charset="0"/>
      </a:defRPr>
    </a:lvl6pPr>
    <a:lvl7pPr marL="2743200" algn="l" defTabSz="914400" rtl="0" eaLnBrk="1" latinLnBrk="0" hangingPunct="1">
      <a:defRPr kern="1200">
        <a:solidFill>
          <a:schemeClr val="bg1"/>
        </a:solidFill>
        <a:latin typeface="Arial" charset="0"/>
        <a:ea typeface="+mn-ea"/>
        <a:cs typeface="Lucida Sans Unicode" pitchFamily="34" charset="0"/>
      </a:defRPr>
    </a:lvl7pPr>
    <a:lvl8pPr marL="3200400" algn="l" defTabSz="914400" rtl="0" eaLnBrk="1" latinLnBrk="0" hangingPunct="1">
      <a:defRPr kern="1200">
        <a:solidFill>
          <a:schemeClr val="bg1"/>
        </a:solidFill>
        <a:latin typeface="Arial" charset="0"/>
        <a:ea typeface="+mn-ea"/>
        <a:cs typeface="Lucida Sans Unicode" pitchFamily="34" charset="0"/>
      </a:defRPr>
    </a:lvl8pPr>
    <a:lvl9pPr marL="3657600" algn="l" defTabSz="914400" rtl="0" eaLnBrk="1" latinLnBrk="0" hangingPunct="1">
      <a:defRPr kern="1200">
        <a:solidFill>
          <a:schemeClr val="bg1"/>
        </a:solidFill>
        <a:latin typeface="Arial" charset="0"/>
        <a:ea typeface="+mn-ea"/>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CC"/>
    <a:srgbClr val="800000"/>
    <a:srgbClr val="FFFFFF"/>
    <a:srgbClr val="0066CC"/>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03" autoAdjust="0"/>
    <p:restoredTop sz="99879" autoAdjust="0"/>
  </p:normalViewPr>
  <p:slideViewPr>
    <p:cSldViewPr>
      <p:cViewPr varScale="1">
        <p:scale>
          <a:sx n="103" d="100"/>
          <a:sy n="103" d="100"/>
        </p:scale>
        <p:origin x="-96" y="-19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786"/>
    </p:cViewPr>
  </p:sorterViewPr>
  <p:notesViewPr>
    <p:cSldViewPr>
      <p:cViewPr>
        <p:scale>
          <a:sx n="400" d="100"/>
          <a:sy n="400" d="100"/>
        </p:scale>
        <p:origin x="4932" y="9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6" charset="0"/>
              <a:buNone/>
              <a:defRPr/>
            </a:pPr>
            <a:endParaRPr lang="ru-RU">
              <a:cs typeface="Arial" charset="0"/>
            </a:endParaRPr>
          </a:p>
        </p:txBody>
      </p:sp>
      <p:sp>
        <p:nvSpPr>
          <p:cNvPr id="2050"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ru-RU">
              <a:cs typeface="Arial" charset="0"/>
            </a:endParaRPr>
          </a:p>
        </p:txBody>
      </p:sp>
      <p:sp>
        <p:nvSpPr>
          <p:cNvPr id="205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charset="0"/>
              </a:defRPr>
            </a:lvl1pPr>
          </a:lstStyle>
          <a:p>
            <a:pPr>
              <a:defRPr/>
            </a:pPr>
            <a:endParaRPr lang="ru-RU"/>
          </a:p>
        </p:txBody>
      </p:sp>
      <p:sp>
        <p:nvSpPr>
          <p:cNvPr id="13317" name="Rectangle 4"/>
          <p:cNvSpPr>
            <a:spLocks noGrp="1" noRot="1" noChangeAspect="1" noChangeArrowheads="1"/>
          </p:cNvSpPr>
          <p:nvPr>
            <p:ph type="sldImg"/>
          </p:nvPr>
        </p:nvSpPr>
        <p:spPr bwMode="auto">
          <a:xfrm>
            <a:off x="1133475" y="677863"/>
            <a:ext cx="4589463" cy="3443287"/>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ru-RU" noProof="0" smtClean="0"/>
          </a:p>
        </p:txBody>
      </p:sp>
      <p:sp>
        <p:nvSpPr>
          <p:cNvPr id="2054"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buClr>
                <a:srgbClr val="000000"/>
              </a:buClr>
              <a:buSzPct val="100000"/>
              <a:buFont typeface="Times New Roman" pitchFamily="16" charset="0"/>
              <a:buNone/>
              <a:defRPr/>
            </a:pPr>
            <a:endParaRPr lang="ru-RU">
              <a:cs typeface="Arial" charset="0"/>
            </a:endParaRPr>
          </a:p>
        </p:txBody>
      </p:sp>
      <p:sp>
        <p:nvSpPr>
          <p:cNvPr id="205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charset="0"/>
              </a:defRPr>
            </a:lvl1pPr>
          </a:lstStyle>
          <a:p>
            <a:pPr>
              <a:defRPr/>
            </a:pPr>
            <a:fld id="{30674A08-BCC1-41B2-AC43-5AA0A4C38CB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p:spPr>
        <p:txBody>
          <a:bodyPr/>
          <a:lstStyle/>
          <a:p>
            <a:pPr>
              <a:buFont typeface="Times New Roman" pitchFamily="18" charset="0"/>
              <a:buNone/>
            </a:pPr>
            <a:fld id="{8746151E-D3F0-4827-AD71-99285720C9B0}" type="slidenum">
              <a:rPr lang="ru-RU" smtClean="0">
                <a:cs typeface="Lucida Sans Unicode" pitchFamily="34" charset="0"/>
              </a:rPr>
              <a:pPr>
                <a:buFont typeface="Times New Roman" pitchFamily="18" charset="0"/>
                <a:buNone/>
              </a:pPr>
              <a:t>1</a:t>
            </a:fld>
            <a:endParaRPr lang="ru-RU" smtClean="0">
              <a:cs typeface="Lucida Sans Unicode" pitchFamily="34" charset="0"/>
            </a:endParaRPr>
          </a:p>
        </p:txBody>
      </p:sp>
      <p:sp>
        <p:nvSpPr>
          <p:cNvPr id="153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15364" name="Rectangle 2"/>
          <p:cNvSpPr>
            <a:spLocks noGrp="1" noChangeArrowheads="1"/>
          </p:cNvSpPr>
          <p:nvPr>
            <p:ph type="body"/>
          </p:nvPr>
        </p:nvSpPr>
        <p:spPr>
          <a:xfrm>
            <a:off x="685800" y="4343400"/>
            <a:ext cx="5486400" cy="4208463"/>
          </a:xfrm>
          <a:noFill/>
          <a:ln/>
        </p:spPr>
        <p:txBody>
          <a:bodyPr wrap="none" anchor="ctr"/>
          <a:lstStyle/>
          <a:p>
            <a:endParaRPr lang="ru-RU" smtClean="0">
              <a:latin typeface="Times New Roman" pitchFamily="18" charset="0"/>
            </a:endParaRPr>
          </a:p>
        </p:txBody>
      </p:sp>
      <p:sp>
        <p:nvSpPr>
          <p:cNvPr id="1536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8CA8E1-130A-4C5C-A292-5E7F1C5E3826}" type="slidenum">
              <a:rPr lang="ru-RU" sz="1200">
                <a:solidFill>
                  <a:srgbClr val="000000"/>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ru-RU"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pPr>
              <a:buFont typeface="Times New Roman" pitchFamily="18" charset="0"/>
              <a:buNone/>
            </a:pPr>
            <a:fld id="{FEFFFC51-81C5-4E54-96F1-203E6C87B422}" type="slidenum">
              <a:rPr lang="ru-RU" smtClean="0">
                <a:cs typeface="Lucida Sans Unicode" pitchFamily="34" charset="0"/>
              </a:rPr>
              <a:pPr>
                <a:buFont typeface="Times New Roman" pitchFamily="18" charset="0"/>
                <a:buNone/>
              </a:pPr>
              <a:t>17</a:t>
            </a:fld>
            <a:endParaRPr lang="ru-RU" smtClean="0">
              <a:cs typeface="Lucida Sans Unicode" pitchFamily="34" charset="0"/>
            </a:endParaRPr>
          </a:p>
        </p:txBody>
      </p:sp>
      <p:sp>
        <p:nvSpPr>
          <p:cNvPr id="40963"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40964"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p>
            <a:pPr>
              <a:buFont typeface="Times New Roman" pitchFamily="18" charset="0"/>
              <a:buNone/>
            </a:pPr>
            <a:fld id="{57BEC15F-6DF8-40F6-91A6-A0430C27E37C}" type="slidenum">
              <a:rPr lang="ru-RU" smtClean="0">
                <a:cs typeface="Lucida Sans Unicode" pitchFamily="34" charset="0"/>
              </a:rPr>
              <a:pPr>
                <a:buFont typeface="Times New Roman" pitchFamily="18" charset="0"/>
                <a:buNone/>
              </a:pPr>
              <a:t>18</a:t>
            </a:fld>
            <a:endParaRPr lang="ru-RU" smtClean="0">
              <a:cs typeface="Lucida Sans Unicode" pitchFamily="34" charset="0"/>
            </a:endParaRPr>
          </a:p>
        </p:txBody>
      </p:sp>
      <p:sp>
        <p:nvSpPr>
          <p:cNvPr id="43011"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43012"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p:spPr>
        <p:txBody>
          <a:bodyPr/>
          <a:lstStyle/>
          <a:p>
            <a:pPr>
              <a:buFont typeface="Times New Roman" pitchFamily="18" charset="0"/>
              <a:buNone/>
            </a:pPr>
            <a:fld id="{BB65EE6C-DBE7-4826-8FF9-23BF1E8A5C03}" type="slidenum">
              <a:rPr lang="ru-RU" smtClean="0">
                <a:cs typeface="Lucida Sans Unicode" pitchFamily="34" charset="0"/>
              </a:rPr>
              <a:pPr>
                <a:buFont typeface="Times New Roman" pitchFamily="18" charset="0"/>
                <a:buNone/>
              </a:pPr>
              <a:t>20</a:t>
            </a:fld>
            <a:endParaRPr lang="ru-RU" smtClean="0">
              <a:cs typeface="Lucida Sans Unicode" pitchFamily="34" charset="0"/>
            </a:endParaRPr>
          </a:p>
        </p:txBody>
      </p:sp>
      <p:sp>
        <p:nvSpPr>
          <p:cNvPr id="46083"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46084"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p>
            <a:pPr>
              <a:buFont typeface="Times New Roman" pitchFamily="18" charset="0"/>
              <a:buNone/>
            </a:pPr>
            <a:fld id="{630B82D1-C298-478D-9600-D1C4675856E2}" type="slidenum">
              <a:rPr lang="ru-RU" smtClean="0">
                <a:cs typeface="Lucida Sans Unicode" pitchFamily="34" charset="0"/>
              </a:rPr>
              <a:pPr>
                <a:buFont typeface="Times New Roman" pitchFamily="18" charset="0"/>
                <a:buNone/>
              </a:pPr>
              <a:t>21</a:t>
            </a:fld>
            <a:endParaRPr lang="ru-RU" smtClean="0">
              <a:cs typeface="Lucida Sans Unicode" pitchFamily="34" charset="0"/>
            </a:endParaRPr>
          </a:p>
        </p:txBody>
      </p:sp>
      <p:sp>
        <p:nvSpPr>
          <p:cNvPr id="48131"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48132"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Times New Roman" pitchFamily="18" charset="0"/>
              <a:buNone/>
            </a:pPr>
            <a:fld id="{1291DC70-21C0-48B4-9274-12CD563C9C42}" type="slidenum">
              <a:rPr lang="ru-RU" smtClean="0">
                <a:cs typeface="Lucida Sans Unicode" pitchFamily="34" charset="0"/>
              </a:rPr>
              <a:pPr>
                <a:buFont typeface="Times New Roman" pitchFamily="18" charset="0"/>
                <a:buNone/>
              </a:pPr>
              <a:t>2</a:t>
            </a:fld>
            <a:endParaRPr lang="ru-RU" smtClean="0">
              <a:cs typeface="Lucida Sans Unicode" pitchFamily="34" charset="0"/>
            </a:endParaRPr>
          </a:p>
        </p:txBody>
      </p:sp>
      <p:sp>
        <p:nvSpPr>
          <p:cNvPr id="17411"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17412"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p>
            <a:pPr>
              <a:buFont typeface="Times New Roman" pitchFamily="18" charset="0"/>
              <a:buNone/>
            </a:pPr>
            <a:fld id="{E5E03077-BE05-4CB2-9B4D-0B2B55888D23}" type="slidenum">
              <a:rPr lang="ru-RU" smtClean="0">
                <a:cs typeface="Lucida Sans Unicode" pitchFamily="34" charset="0"/>
              </a:rPr>
              <a:pPr>
                <a:buFont typeface="Times New Roman" pitchFamily="18" charset="0"/>
                <a:buNone/>
              </a:pPr>
              <a:t>3</a:t>
            </a:fld>
            <a:endParaRPr lang="ru-RU" smtClean="0">
              <a:cs typeface="Lucida Sans Unicode" pitchFamily="34" charset="0"/>
            </a:endParaRPr>
          </a:p>
        </p:txBody>
      </p:sp>
      <p:sp>
        <p:nvSpPr>
          <p:cNvPr id="19459"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19460"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pPr>
              <a:buFont typeface="Times New Roman" pitchFamily="18" charset="0"/>
              <a:buNone/>
            </a:pPr>
            <a:fld id="{E7D8B8F3-6EE8-4593-B73F-7464A85F0DEB}" type="slidenum">
              <a:rPr lang="ru-RU" smtClean="0">
                <a:cs typeface="Lucida Sans Unicode" pitchFamily="34" charset="0"/>
              </a:rPr>
              <a:pPr>
                <a:buFont typeface="Times New Roman" pitchFamily="18" charset="0"/>
                <a:buNone/>
              </a:pPr>
              <a:t>4</a:t>
            </a:fld>
            <a:endParaRPr lang="ru-RU" smtClean="0">
              <a:cs typeface="Lucida Sans Unicode" pitchFamily="34" charset="0"/>
            </a:endParaRPr>
          </a:p>
        </p:txBody>
      </p:sp>
      <p:sp>
        <p:nvSpPr>
          <p:cNvPr id="21507"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21508"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pPr>
              <a:buFont typeface="Times New Roman" pitchFamily="18" charset="0"/>
              <a:buNone/>
            </a:pPr>
            <a:fld id="{B0C26B86-53B7-4E29-B502-7B3D3673CA25}" type="slidenum">
              <a:rPr lang="ru-RU" smtClean="0">
                <a:cs typeface="Lucida Sans Unicode" pitchFamily="34" charset="0"/>
              </a:rPr>
              <a:pPr>
                <a:buFont typeface="Times New Roman" pitchFamily="18" charset="0"/>
                <a:buNone/>
              </a:pPr>
              <a:t>5</a:t>
            </a:fld>
            <a:endParaRPr lang="ru-RU" smtClean="0">
              <a:cs typeface="Lucida Sans Unicode" pitchFamily="34" charset="0"/>
            </a:endParaRPr>
          </a:p>
        </p:txBody>
      </p:sp>
      <p:sp>
        <p:nvSpPr>
          <p:cNvPr id="23555"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23556"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pPr>
              <a:buFont typeface="Times New Roman" pitchFamily="18" charset="0"/>
              <a:buNone/>
            </a:pPr>
            <a:fld id="{C763A5E8-7605-4163-A161-66DED97E25EF}" type="slidenum">
              <a:rPr lang="ru-RU" smtClean="0">
                <a:cs typeface="Lucida Sans Unicode" pitchFamily="34" charset="0"/>
              </a:rPr>
              <a:pPr>
                <a:buFont typeface="Times New Roman" pitchFamily="18" charset="0"/>
                <a:buNone/>
              </a:pPr>
              <a:t>6</a:t>
            </a:fld>
            <a:endParaRPr lang="ru-RU" smtClean="0">
              <a:cs typeface="Lucida Sans Unicode" pitchFamily="34" charset="0"/>
            </a:endParaRPr>
          </a:p>
        </p:txBody>
      </p:sp>
      <p:sp>
        <p:nvSpPr>
          <p:cNvPr id="25603"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25604"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pPr>
              <a:buFont typeface="Times New Roman" pitchFamily="18" charset="0"/>
              <a:buNone/>
            </a:pPr>
            <a:fld id="{AA036F1C-DEBD-49C4-B11D-54D6A1311315}" type="slidenum">
              <a:rPr lang="ru-RU" smtClean="0">
                <a:cs typeface="Lucida Sans Unicode" pitchFamily="34" charset="0"/>
              </a:rPr>
              <a:pPr>
                <a:buFont typeface="Times New Roman" pitchFamily="18" charset="0"/>
                <a:buNone/>
              </a:pPr>
              <a:t>8</a:t>
            </a:fld>
            <a:endParaRPr lang="ru-RU" smtClean="0">
              <a:cs typeface="Lucida Sans Unicode" pitchFamily="34" charset="0"/>
            </a:endParaRPr>
          </a:p>
        </p:txBody>
      </p:sp>
      <p:sp>
        <p:nvSpPr>
          <p:cNvPr id="28675"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28676"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a:buFont typeface="Times New Roman" pitchFamily="18" charset="0"/>
              <a:buNone/>
            </a:pPr>
            <a:fld id="{663DA00B-1FE6-4F6D-A67E-48B4ACB52036}" type="slidenum">
              <a:rPr lang="ru-RU" smtClean="0">
                <a:cs typeface="Lucida Sans Unicode" pitchFamily="34" charset="0"/>
              </a:rPr>
              <a:pPr>
                <a:buFont typeface="Times New Roman" pitchFamily="18" charset="0"/>
                <a:buNone/>
              </a:pPr>
              <a:t>12</a:t>
            </a:fld>
            <a:endParaRPr lang="ru-RU" smtClean="0">
              <a:cs typeface="Lucida Sans Unicode" pitchFamily="34" charset="0"/>
            </a:endParaRPr>
          </a:p>
        </p:txBody>
      </p:sp>
      <p:sp>
        <p:nvSpPr>
          <p:cNvPr id="33795"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33796"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pPr>
              <a:buFont typeface="Times New Roman" pitchFamily="18" charset="0"/>
              <a:buNone/>
            </a:pPr>
            <a:fld id="{AB6762E6-6450-43A5-A388-385DA3F88E2C}" type="slidenum">
              <a:rPr lang="ru-RU" smtClean="0">
                <a:cs typeface="Lucida Sans Unicode" pitchFamily="34" charset="0"/>
              </a:rPr>
              <a:pPr>
                <a:buFont typeface="Times New Roman" pitchFamily="18" charset="0"/>
                <a:buNone/>
              </a:pPr>
              <a:t>13</a:t>
            </a:fld>
            <a:endParaRPr lang="ru-RU" smtClean="0">
              <a:cs typeface="Lucida Sans Unicode" pitchFamily="34" charset="0"/>
            </a:endParaRPr>
          </a:p>
        </p:txBody>
      </p:sp>
      <p:sp>
        <p:nvSpPr>
          <p:cNvPr id="35843" name="Rectangle 1"/>
          <p:cNvSpPr>
            <a:spLocks noGrp="1" noRot="1" noChangeAspect="1" noChangeArrowheads="1" noTextEdit="1"/>
          </p:cNvSpPr>
          <p:nvPr>
            <p:ph type="sldImg"/>
          </p:nvPr>
        </p:nvSpPr>
        <p:spPr>
          <a:xfrm>
            <a:off x="1133475" y="677863"/>
            <a:ext cx="4591050" cy="3444875"/>
          </a:xfrm>
          <a:solidFill>
            <a:srgbClr val="FFFFFF"/>
          </a:solidFill>
          <a:ln/>
        </p:spPr>
      </p:sp>
      <p:sp>
        <p:nvSpPr>
          <p:cNvPr id="35844" name="Rectangle 2"/>
          <p:cNvSpPr>
            <a:spLocks noGrp="1" noChangeArrowheads="1"/>
          </p:cNvSpPr>
          <p:nvPr>
            <p:ph type="body" idx="1"/>
          </p:nvPr>
        </p:nvSpPr>
        <p:spPr>
          <a:xfrm>
            <a:off x="685800" y="4343400"/>
            <a:ext cx="5486400" cy="4208463"/>
          </a:xfrm>
          <a:noFill/>
          <a:ln/>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ru-RU" smtClean="0"/>
              <a:t>Образец заголовка</a:t>
            </a:r>
            <a:endParaRPr lang="ru-RU"/>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b="0">
                <a:latin typeface="+mn-lt"/>
              </a:defRPr>
            </a:lvl1pPr>
          </a:lstStyle>
          <a:p>
            <a:pPr>
              <a:defRPr/>
            </a:pPr>
            <a:endParaRPr lang="ru-RU"/>
          </a:p>
        </p:txBody>
      </p:sp>
      <p:sp>
        <p:nvSpPr>
          <p:cNvPr id="5" name="Rectangle 5"/>
          <p:cNvSpPr>
            <a:spLocks noGrp="1" noChangeArrowheads="1"/>
          </p:cNvSpPr>
          <p:nvPr>
            <p:ph type="ftr" sz="quarter" idx="11"/>
          </p:nvPr>
        </p:nvSpPr>
        <p:spPr/>
        <p:txBody>
          <a:bodyPr/>
          <a:lstStyle>
            <a:lvl1pPr>
              <a:defRPr b="0">
                <a:latin typeface="+mn-lt"/>
              </a:defRPr>
            </a:lvl1pPr>
          </a:lstStyle>
          <a:p>
            <a:pPr>
              <a:defRPr/>
            </a:pPr>
            <a:endParaRPr lang="ru-RU"/>
          </a:p>
        </p:txBody>
      </p:sp>
      <p:sp>
        <p:nvSpPr>
          <p:cNvPr id="6" name="Rectangle 6"/>
          <p:cNvSpPr>
            <a:spLocks noGrp="1" noChangeArrowheads="1"/>
          </p:cNvSpPr>
          <p:nvPr>
            <p:ph type="sldNum" sz="quarter" idx="12"/>
          </p:nvPr>
        </p:nvSpPr>
        <p:spPr/>
        <p:txBody>
          <a:bodyPr/>
          <a:lstStyle>
            <a:lvl1pPr>
              <a:defRPr b="0" smtClean="0">
                <a:latin typeface="+mn-lt"/>
              </a:defRPr>
            </a:lvl1pPr>
          </a:lstStyle>
          <a:p>
            <a:pPr>
              <a:defRPr/>
            </a:pPr>
            <a:fld id="{08B005D0-C9FD-429C-834B-154FAE2BEE1E}"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9C2929-7749-440F-AF28-A01A723585F2}"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85800"/>
            <a:ext cx="20193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59055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ED74E5-C894-4407-A161-A9C03E9311EA}"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B20543-83F4-46B7-9070-C4272F376873}"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8C2390B-73CF-4C55-A4DD-8CC01FB9457D}"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AA4C72E-7AFD-484F-8563-88D40A074762}"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B19B161-1A3F-40CA-BF4A-15FCE46D2794}"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96E92B5-8052-45B2-9087-55E077D3AE93}"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CB98C514-FE2C-4865-87CB-7D4DFA70CEEA}"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D9D4398-4C84-4CC9-B7AA-A7727A074123}"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581BBB4-A849-42DB-8CE8-488668A0E1F4}"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905000"/>
            <a:ext cx="8077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Текст второго уровня</a:t>
            </a:r>
          </a:p>
          <a:p>
            <a:pPr lvl="2"/>
            <a:r>
              <a:rPr lang="ru-RU" smtClean="0"/>
              <a:t>Текст третьего уровня</a:t>
            </a:r>
          </a:p>
          <a:p>
            <a:pPr lvl="3"/>
            <a:r>
              <a:rPr lang="ru-RU" smtClean="0"/>
              <a:t> Текст четвертого уровня</a:t>
            </a:r>
          </a:p>
          <a:p>
            <a:pPr lvl="4"/>
            <a:r>
              <a:rPr lang="ru-RU" smtClean="0"/>
              <a:t>Текст пятого уровня</a:t>
            </a:r>
          </a:p>
          <a:p>
            <a:pPr lvl="1"/>
            <a:endParaRPr lang="ru-RU" smtClean="0"/>
          </a:p>
          <a:p>
            <a:pPr lvl="2"/>
            <a:endParaRPr lang="ru-RU" smtClean="0"/>
          </a:p>
        </p:txBody>
      </p:sp>
      <p:sp>
        <p:nvSpPr>
          <p:cNvPr id="1027" name="Rectangle 3"/>
          <p:cNvSpPr>
            <a:spLocks noGrp="1" noChangeArrowheads="1"/>
          </p:cNvSpPr>
          <p:nvPr>
            <p:ph type="title"/>
          </p:nvPr>
        </p:nvSpPr>
        <p:spPr bwMode="auto">
          <a:xfrm>
            <a:off x="457200" y="685800"/>
            <a:ext cx="8077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pPr>
              <a:defRPr/>
            </a:pPr>
            <a:endParaRPr lang="ru-RU"/>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ru-RU"/>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lvl1pPr>
          </a:lstStyle>
          <a:p>
            <a:pPr>
              <a:defRPr/>
            </a:pPr>
            <a:fld id="{D573E352-8C45-47C6-AA69-8E290957FE7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ransition/>
  <p:txStyles>
    <p:titleStyle>
      <a:lvl1pPr algn="l"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fontAlgn="base">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fontAlgn="base">
        <a:spcBef>
          <a:spcPct val="20000"/>
        </a:spcBef>
        <a:spcAft>
          <a:spcPct val="0"/>
        </a:spcAft>
        <a:buFont typeface="Trebuchet MS" pitchFamily="34"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rebuchet MS" pitchFamily="34" charset="0"/>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111\Documents\&#1045;&#1083;&#1077;&#1085;&#1072;\&#1055;&#1072;&#1084;&#1103;&#1090;&#1082;&#1072;%20&#1076;&#1083;&#1103;%20&#1096;&#1082;&#1086;&#1083;&#1100;&#1085;&#1080;&#1082;&#1072;\C&#1086;&#1082;&#1086;&#1083;&#1086;&#1074;&#1072;&#1103;%20&#1075;&#1086;&#1088;&#1072;\30-Zhuravli-M._Bernes.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content.foto.mail.ru/mail/renat_kur/_blogs/i-148.jpg" TargetMode="Externa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kp.md/upimg/3dbcf1e95a9df2bc3cfa526f880f3a43063654af/170458.jpg" TargetMode="Externa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hyperlink" Target="http://a-brezhnev.ru/wp-content/gallery/wed13/brezhnev-7229.jpg" TargetMode="External"/><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http://img-fotki.yandex.ru/get/4/naturalist01.0/0_e049_f5b1cbd0_XL" TargetMode="Externa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moskva.fm/artist/%D0%BC%D0%B0%D1%80%D0%BA_%D0%B1%D0%B5%D1%80%D0%BD%D0%B5%D1%81/song_664105"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nedelia.ru/?nums-2010-022-page10" TargetMode="External"/><Relationship Id="rId3" Type="http://schemas.openxmlformats.org/officeDocument/2006/relationships/hyperlink" Target="http://www.aviaphoto.ru/my/20051002-juravl-01.jpg" TargetMode="External"/><Relationship Id="rId7" Type="http://schemas.openxmlformats.org/officeDocument/2006/relationships/hyperlink" Target="http://img-fotki.yandex.ru/get/4/naturalist01.0/0_e049_f5b1cbd0_X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it-n.ru/communities.aspx?cat_no=107408&amp;d_no=215816&amp;ext=Attachment.aspx?Id=93865" TargetMode="External"/><Relationship Id="rId5" Type="http://schemas.openxmlformats.org/officeDocument/2006/relationships/hyperlink" Target="http://www.sovmusic.ru/m32/zhuravl2.mp3" TargetMode="External"/><Relationship Id="rId4" Type="http://schemas.openxmlformats.org/officeDocument/2006/relationships/hyperlink" Target="http://images.yandex.ru/yandsearch?ed=1&amp;rpt=simage&amp;text=%D0%BA%D0%B8%D1%81%D0%BB%D0%BE%D0%B2%D0%BE%D0%B4%D1%81%D0%BA%20%D0%B6%D1%83%D1%80%D0%B0%D0%B2%D0%BB%D0%B8&amp;img_url=www.lyubimie-kurorti.ru/Files/file200.jpeg&amp;p=6" TargetMode="External"/><Relationship Id="rId9" Type="http://schemas.openxmlformats.org/officeDocument/2006/relationships/hyperlink" Target="http://content.foto.mail.ru/mail/renat_kur/_blogs/i-148.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6.jpeg"/><Relationship Id="rId3" Type="http://schemas.openxmlformats.org/officeDocument/2006/relationships/slide" Target="slide20.xml"/><Relationship Id="rId7" Type="http://schemas.openxmlformats.org/officeDocument/2006/relationships/image" Target="../media/image13.jpeg"/><Relationship Id="rId12"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7.xm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image" Target="../media/image17.jpeg"/><Relationship Id="rId10"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4.jpeg"/><Relationship Id="rId1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23.jpeg"/><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6" name="30-Zhuravli-M._Bernes.mp3">
            <a:hlinkClick r:id="" action="ppaction://media"/>
          </p:cNvPr>
          <p:cNvPicPr>
            <a:picLocks noRot="1" noChangeAspect="1" noChangeArrowheads="1"/>
          </p:cNvPicPr>
          <p:nvPr>
            <a:audioFile r:link="rId1"/>
          </p:nvPr>
        </p:nvPicPr>
        <p:blipFill>
          <a:blip r:embed="rId5"/>
          <a:srcRect/>
          <a:stretch>
            <a:fillRect/>
          </a:stretch>
        </p:blipFill>
        <p:spPr bwMode="auto">
          <a:xfrm>
            <a:off x="8532813" y="6308725"/>
            <a:ext cx="304800" cy="304800"/>
          </a:xfrm>
          <a:prstGeom prst="rect">
            <a:avLst/>
          </a:prstGeom>
          <a:noFill/>
          <a:ln w="9525">
            <a:noFill/>
            <a:miter lim="800000"/>
            <a:headEnd/>
            <a:tailEnd/>
          </a:ln>
        </p:spPr>
      </p:pic>
      <p:pic>
        <p:nvPicPr>
          <p:cNvPr id="3073" name="Picture 1"/>
          <p:cNvPicPr>
            <a:picLocks noChangeAspect="1" noChangeArrowheads="1"/>
          </p:cNvPicPr>
          <p:nvPr/>
        </p:nvPicPr>
        <p:blipFill>
          <a:blip r:embed="rId6">
            <a:lum bright="22000"/>
          </a:blip>
          <a:srcRect/>
          <a:stretch>
            <a:fillRect/>
          </a:stretch>
        </p:blipFill>
        <p:spPr bwMode="auto">
          <a:xfrm>
            <a:off x="0" y="0"/>
            <a:ext cx="9144000" cy="6858000"/>
          </a:xfrm>
          <a:prstGeom prst="rect">
            <a:avLst/>
          </a:prstGeom>
          <a:noFill/>
          <a:ln w="9525">
            <a:noFill/>
            <a:round/>
            <a:headEnd/>
            <a:tailEnd/>
          </a:ln>
        </p:spPr>
      </p:pic>
      <p:sp>
        <p:nvSpPr>
          <p:cNvPr id="3074" name="Text Box 2"/>
          <p:cNvSpPr txBox="1">
            <a:spLocks noChangeArrowheads="1"/>
          </p:cNvSpPr>
          <p:nvPr/>
        </p:nvSpPr>
        <p:spPr bwMode="auto">
          <a:xfrm>
            <a:off x="755650" y="0"/>
            <a:ext cx="4752975" cy="2420938"/>
          </a:xfrm>
          <a:prstGeom prst="rect">
            <a:avLst/>
          </a:prstGeom>
          <a:noFill/>
          <a:ln w="9525">
            <a:noFill/>
            <a:round/>
            <a:headEnd/>
            <a:tailEnd/>
          </a:ln>
          <a:effectLst/>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800" b="1" dirty="0">
                <a:solidFill>
                  <a:srgbClr val="800000"/>
                </a:solidFill>
                <a:effectLst>
                  <a:outerShdw blurRad="38100" dist="38100" dir="2700000" algn="tl">
                    <a:srgbClr val="C0C0C0"/>
                  </a:outerShdw>
                </a:effectLst>
                <a:latin typeface="Comic Sans MS" pitchFamily="66" charset="0"/>
              </a:rPr>
              <a:t>Виртуальная экскурсия</a:t>
            </a:r>
            <a:r>
              <a:rPr lang="ru-RU" sz="3600" b="1" dirty="0">
                <a:solidFill>
                  <a:srgbClr val="0033CC"/>
                </a:solidFill>
                <a:effectLst>
                  <a:outerShdw blurRad="38100" dist="38100" dir="2700000" algn="tl">
                    <a:srgbClr val="C0C0C0"/>
                  </a:outerShdw>
                </a:effectLst>
                <a:latin typeface="Comic Sans MS" pitchFamily="66" charset="0"/>
              </a:rPr>
              <a:t> Мемориальный комплекс «Журавли»</a:t>
            </a:r>
          </a:p>
        </p:txBody>
      </p:sp>
      <p:sp>
        <p:nvSpPr>
          <p:cNvPr id="3075" name="Text Box 3"/>
          <p:cNvSpPr txBox="1">
            <a:spLocks noChangeArrowheads="1"/>
          </p:cNvSpPr>
          <p:nvPr/>
        </p:nvSpPr>
        <p:spPr bwMode="auto">
          <a:xfrm>
            <a:off x="5003800" y="5084763"/>
            <a:ext cx="4140200" cy="1773237"/>
          </a:xfrm>
          <a:prstGeom prst="rect">
            <a:avLst/>
          </a:prstGeom>
          <a:noFill/>
          <a:ln w="9525">
            <a:noFill/>
            <a:round/>
            <a:headEnd/>
            <a:tailEnd/>
          </a:ln>
        </p:spPr>
        <p:txBody>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u="sng">
                <a:solidFill>
                  <a:srgbClr val="0033CC"/>
                </a:solidFill>
                <a:latin typeface="Comic Sans MS" pitchFamily="66" charset="0"/>
                <a:cs typeface="Times New Roman" pitchFamily="18" charset="0"/>
              </a:rPr>
              <a:t>Автор:</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33CC"/>
                </a:solidFill>
                <a:latin typeface="Comic Sans MS" pitchFamily="66" charset="0"/>
                <a:cs typeface="Times New Roman" pitchFamily="18" charset="0"/>
              </a:rPr>
              <a:t>воспитанница «Школы экскурсоводов» ДТДиМ г.Саратова</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33CC"/>
                </a:solidFill>
                <a:latin typeface="Comic Sans MS" pitchFamily="66" charset="0"/>
                <a:cs typeface="Times New Roman" pitchFamily="18" charset="0"/>
              </a:rPr>
              <a:t>Яфарова Ольга</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u="sng">
                <a:solidFill>
                  <a:srgbClr val="0033CC"/>
                </a:solidFill>
                <a:latin typeface="Comic Sans MS" pitchFamily="66" charset="0"/>
                <a:cs typeface="Times New Roman" pitchFamily="18" charset="0"/>
              </a:rPr>
              <a:t>Научный руководитель:</a:t>
            </a:r>
            <a:r>
              <a:rPr lang="ru-RU" sz="1600" b="1">
                <a:solidFill>
                  <a:srgbClr val="0033CC"/>
                </a:solidFill>
                <a:latin typeface="Comic Sans MS" pitchFamily="66" charset="0"/>
                <a:cs typeface="Times New Roman" pitchFamily="18" charset="0"/>
              </a:rPr>
              <a:t> пдо ДТДиМ, </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33CC"/>
                </a:solidFill>
                <a:latin typeface="Comic Sans MS" pitchFamily="66" charset="0"/>
                <a:cs typeface="Times New Roman" pitchFamily="18" charset="0"/>
              </a:rPr>
              <a:t>ст. науч. сотр-к Радищевского музея</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a:solidFill>
                  <a:srgbClr val="0033CC"/>
                </a:solidFill>
                <a:latin typeface="Comic Sans MS" pitchFamily="66" charset="0"/>
                <a:cs typeface="Times New Roman" pitchFamily="18" charset="0"/>
              </a:rPr>
              <a:t>Пакалина Елена Николаевна</a:t>
            </a:r>
            <a:endParaRPr lang="ru-RU" b="1">
              <a:solidFill>
                <a:srgbClr val="0033CC"/>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0" presetClass="entr" fill="hold" nodeType="afterEffect">
                                  <p:stCondLst>
                                    <p:cond delay="0"/>
                                  </p:stCondLst>
                                  <p:childTnLst>
                                    <p:set>
                                      <p:cBhvr additive="repl">
                                        <p:cTn id="9" dur="1" fill="hold">
                                          <p:stCondLst>
                                            <p:cond delay="0"/>
                                          </p:stCondLst>
                                        </p:cTn>
                                        <p:tgtEl>
                                          <p:spTgt spid="3073"/>
                                        </p:tgtEl>
                                        <p:attrNameLst>
                                          <p:attrName>style.visibility</p:attrName>
                                        </p:attrNameLst>
                                      </p:cBhvr>
                                      <p:to>
                                        <p:strVal val="visible"/>
                                      </p:to>
                                    </p:set>
                                    <p:animEffect transition="in" filter="fade">
                                      <p:cBhvr additive="repl">
                                        <p:cTn id="10" dur="1000"/>
                                        <p:tgtEl>
                                          <p:spTgt spid="3073"/>
                                        </p:tgtEl>
                                      </p:cBhvr>
                                    </p:animEffect>
                                  </p:childTnLst>
                                </p:cTn>
                              </p:par>
                            </p:childTnLst>
                          </p:cTn>
                        </p:par>
                        <p:par>
                          <p:cTn id="11" fill="hold">
                            <p:stCondLst>
                              <p:cond delay="1000"/>
                            </p:stCondLst>
                            <p:childTnLst>
                              <p:par>
                                <p:cTn id="12" presetID="10" presetClass="entr" fill="hold" nodeType="afterEffect">
                                  <p:stCondLst>
                                    <p:cond delay="0"/>
                                  </p:stCondLst>
                                  <p:childTnLst>
                                    <p:set>
                                      <p:cBhvr additive="repl">
                                        <p:cTn id="13" dur="1" fill="hold">
                                          <p:stCondLst>
                                            <p:cond delay="0"/>
                                          </p:stCondLst>
                                        </p:cTn>
                                        <p:tgtEl>
                                          <p:spTgt spid="3074"/>
                                        </p:tgtEl>
                                        <p:attrNameLst>
                                          <p:attrName>style.visibility</p:attrName>
                                        </p:attrNameLst>
                                      </p:cBhvr>
                                      <p:to>
                                        <p:strVal val="visible"/>
                                      </p:to>
                                    </p:set>
                                    <p:animEffect transition="in" filter="fade">
                                      <p:cBhvr additive="repl">
                                        <p:cTn id="14" dur="1000"/>
                                        <p:tgtEl>
                                          <p:spTgt spid="3074"/>
                                        </p:tgtEl>
                                      </p:cBhvr>
                                    </p:animEffect>
                                  </p:childTnLst>
                                </p:cTn>
                              </p:par>
                            </p:childTnLst>
                          </p:cTn>
                        </p:par>
                        <p:par>
                          <p:cTn id="15" fill="hold">
                            <p:stCondLst>
                              <p:cond delay="2000"/>
                            </p:stCondLst>
                            <p:childTnLst>
                              <p:par>
                                <p:cTn id="16" presetID="10" presetClass="entr" fill="hold" nodeType="afterEffect">
                                  <p:stCondLst>
                                    <p:cond delay="0"/>
                                  </p:stCondLst>
                                  <p:childTnLst>
                                    <p:set>
                                      <p:cBhvr additive="repl">
                                        <p:cTn id="17" dur="1" fill="hold">
                                          <p:stCondLst>
                                            <p:cond delay="0"/>
                                          </p:stCondLst>
                                        </p:cTn>
                                        <p:tgtEl>
                                          <p:spTgt spid="3075">
                                            <p:txEl>
                                              <p:pRg st="0" end="0"/>
                                            </p:txEl>
                                          </p:spTgt>
                                        </p:tgtEl>
                                        <p:attrNameLst>
                                          <p:attrName>style.visibility</p:attrName>
                                        </p:attrNameLst>
                                      </p:cBhvr>
                                      <p:to>
                                        <p:strVal val="visible"/>
                                      </p:to>
                                    </p:set>
                                    <p:animEffect transition="in" filter="fade">
                                      <p:cBhvr additive="repl">
                                        <p:cTn id="18" dur="500"/>
                                        <p:tgtEl>
                                          <p:spTgt spid="3075">
                                            <p:txEl>
                                              <p:pRg st="0" end="0"/>
                                            </p:txEl>
                                          </p:spTgt>
                                        </p:tgtEl>
                                      </p:cBhvr>
                                    </p:animEffect>
                                  </p:childTnLst>
                                </p:cTn>
                              </p:par>
                            </p:childTnLst>
                          </p:cTn>
                        </p:par>
                        <p:par>
                          <p:cTn id="19" fill="hold">
                            <p:stCondLst>
                              <p:cond delay="2500"/>
                            </p:stCondLst>
                            <p:childTnLst>
                              <p:par>
                                <p:cTn id="20" presetID="10" presetClass="entr" fill="hold" nodeType="afterEffect">
                                  <p:stCondLst>
                                    <p:cond delay="0"/>
                                  </p:stCondLst>
                                  <p:childTnLst>
                                    <p:set>
                                      <p:cBhvr additive="repl">
                                        <p:cTn id="21" dur="1" fill="hold">
                                          <p:stCondLst>
                                            <p:cond delay="0"/>
                                          </p:stCondLst>
                                        </p:cTn>
                                        <p:tgtEl>
                                          <p:spTgt spid="3075">
                                            <p:txEl>
                                              <p:pRg st="1" end="1"/>
                                            </p:txEl>
                                          </p:spTgt>
                                        </p:tgtEl>
                                        <p:attrNameLst>
                                          <p:attrName>style.visibility</p:attrName>
                                        </p:attrNameLst>
                                      </p:cBhvr>
                                      <p:to>
                                        <p:strVal val="visible"/>
                                      </p:to>
                                    </p:set>
                                    <p:animEffect transition="in" filter="fade">
                                      <p:cBhvr additive="repl">
                                        <p:cTn id="22" dur="500"/>
                                        <p:tgtEl>
                                          <p:spTgt spid="3075">
                                            <p:txEl>
                                              <p:pRg st="1" end="1"/>
                                            </p:txEl>
                                          </p:spTgt>
                                        </p:tgtEl>
                                      </p:cBhvr>
                                    </p:animEffect>
                                  </p:childTnLst>
                                </p:cTn>
                              </p:par>
                            </p:childTnLst>
                          </p:cTn>
                        </p:par>
                        <p:par>
                          <p:cTn id="23" fill="hold">
                            <p:stCondLst>
                              <p:cond delay="3000"/>
                            </p:stCondLst>
                            <p:childTnLst>
                              <p:par>
                                <p:cTn id="24" presetID="10" presetClass="entr" fill="hold" nodeType="afterEffect">
                                  <p:stCondLst>
                                    <p:cond delay="0"/>
                                  </p:stCondLst>
                                  <p:childTnLst>
                                    <p:set>
                                      <p:cBhvr additive="repl">
                                        <p:cTn id="25" dur="1" fill="hold">
                                          <p:stCondLst>
                                            <p:cond delay="0"/>
                                          </p:stCondLst>
                                        </p:cTn>
                                        <p:tgtEl>
                                          <p:spTgt spid="3075">
                                            <p:txEl>
                                              <p:pRg st="2" end="2"/>
                                            </p:txEl>
                                          </p:spTgt>
                                        </p:tgtEl>
                                        <p:attrNameLst>
                                          <p:attrName>style.visibility</p:attrName>
                                        </p:attrNameLst>
                                      </p:cBhvr>
                                      <p:to>
                                        <p:strVal val="visible"/>
                                      </p:to>
                                    </p:set>
                                    <p:animEffect transition="in" filter="fade">
                                      <p:cBhvr additive="repl">
                                        <p:cTn id="26" dur="500"/>
                                        <p:tgtEl>
                                          <p:spTgt spid="3075">
                                            <p:txEl>
                                              <p:pRg st="2" end="2"/>
                                            </p:txEl>
                                          </p:spTgt>
                                        </p:tgtEl>
                                      </p:cBhvr>
                                    </p:animEffect>
                                  </p:childTnLst>
                                </p:cTn>
                              </p:par>
                            </p:childTnLst>
                          </p:cTn>
                        </p:par>
                        <p:par>
                          <p:cTn id="27" fill="hold">
                            <p:stCondLst>
                              <p:cond delay="3500"/>
                            </p:stCondLst>
                            <p:childTnLst>
                              <p:par>
                                <p:cTn id="28" presetID="10" presetClass="entr" fill="hold" nodeType="afterEffect">
                                  <p:stCondLst>
                                    <p:cond delay="0"/>
                                  </p:stCondLst>
                                  <p:childTnLst>
                                    <p:set>
                                      <p:cBhvr additive="repl">
                                        <p:cTn id="29" dur="1" fill="hold">
                                          <p:stCondLst>
                                            <p:cond delay="0"/>
                                          </p:stCondLst>
                                        </p:cTn>
                                        <p:tgtEl>
                                          <p:spTgt spid="3075">
                                            <p:txEl>
                                              <p:pRg st="3" end="3"/>
                                            </p:txEl>
                                          </p:spTgt>
                                        </p:tgtEl>
                                        <p:attrNameLst>
                                          <p:attrName>style.visibility</p:attrName>
                                        </p:attrNameLst>
                                      </p:cBhvr>
                                      <p:to>
                                        <p:strVal val="visible"/>
                                      </p:to>
                                    </p:set>
                                    <p:animEffect transition="in" filter="fade">
                                      <p:cBhvr additive="repl">
                                        <p:cTn id="30" dur="500"/>
                                        <p:tgtEl>
                                          <p:spTgt spid="3075">
                                            <p:txEl>
                                              <p:pRg st="3" end="3"/>
                                            </p:txEl>
                                          </p:spTgt>
                                        </p:tgtEl>
                                      </p:cBhvr>
                                    </p:animEffect>
                                  </p:childTnLst>
                                </p:cTn>
                              </p:par>
                            </p:childTnLst>
                          </p:cTn>
                        </p:par>
                        <p:par>
                          <p:cTn id="31" fill="hold">
                            <p:stCondLst>
                              <p:cond delay="4000"/>
                            </p:stCondLst>
                            <p:childTnLst>
                              <p:par>
                                <p:cTn id="32" presetID="10" presetClass="entr" fill="hold" nodeType="afterEffect">
                                  <p:stCondLst>
                                    <p:cond delay="0"/>
                                  </p:stCondLst>
                                  <p:childTnLst>
                                    <p:set>
                                      <p:cBhvr additive="repl">
                                        <p:cTn id="33" dur="1" fill="hold">
                                          <p:stCondLst>
                                            <p:cond delay="0"/>
                                          </p:stCondLst>
                                        </p:cTn>
                                        <p:tgtEl>
                                          <p:spTgt spid="3075">
                                            <p:txEl>
                                              <p:pRg st="4" end="4"/>
                                            </p:txEl>
                                          </p:spTgt>
                                        </p:tgtEl>
                                        <p:attrNameLst>
                                          <p:attrName>style.visibility</p:attrName>
                                        </p:attrNameLst>
                                      </p:cBhvr>
                                      <p:to>
                                        <p:strVal val="visible"/>
                                      </p:to>
                                    </p:set>
                                    <p:animEffect transition="in" filter="fade">
                                      <p:cBhvr additive="repl">
                                        <p:cTn id="34" dur="500"/>
                                        <p:tgtEl>
                                          <p:spTgt spid="3075">
                                            <p:txEl>
                                              <p:pRg st="4" end="4"/>
                                            </p:txEl>
                                          </p:spTgt>
                                        </p:tgtEl>
                                      </p:cBhvr>
                                    </p:animEffect>
                                  </p:childTnLst>
                                </p:cTn>
                              </p:par>
                            </p:childTnLst>
                          </p:cTn>
                        </p:par>
                        <p:par>
                          <p:cTn id="35" fill="hold">
                            <p:stCondLst>
                              <p:cond delay="4500"/>
                            </p:stCondLst>
                            <p:childTnLst>
                              <p:par>
                                <p:cTn id="36" presetID="10" presetClass="entr" fill="hold" nodeType="afterEffect">
                                  <p:stCondLst>
                                    <p:cond delay="0"/>
                                  </p:stCondLst>
                                  <p:childTnLst>
                                    <p:set>
                                      <p:cBhvr additive="repl">
                                        <p:cTn id="37" dur="1" fill="hold">
                                          <p:stCondLst>
                                            <p:cond delay="0"/>
                                          </p:stCondLst>
                                        </p:cTn>
                                        <p:tgtEl>
                                          <p:spTgt spid="3075">
                                            <p:txEl>
                                              <p:pRg st="5" end="5"/>
                                            </p:txEl>
                                          </p:spTgt>
                                        </p:tgtEl>
                                        <p:attrNameLst>
                                          <p:attrName>style.visibility</p:attrName>
                                        </p:attrNameLst>
                                      </p:cBhvr>
                                      <p:to>
                                        <p:strVal val="visible"/>
                                      </p:to>
                                    </p:set>
                                    <p:animEffect transition="in" filter="fade">
                                      <p:cBhvr additive="repl">
                                        <p:cTn id="38"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9"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2"/>
          <p:cNvSpPr>
            <a:spLocks noGrp="1"/>
          </p:cNvSpPr>
          <p:nvPr>
            <p:ph type="ctrTitle"/>
          </p:nvPr>
        </p:nvSpPr>
        <p:spPr>
          <a:xfrm>
            <a:off x="1000125" y="214313"/>
            <a:ext cx="7772400" cy="1470025"/>
          </a:xfrm>
        </p:spPr>
        <p:txBody>
          <a:bodyPr/>
          <a:lstStyle/>
          <a:p>
            <a:r>
              <a:rPr lang="ru-RU" sz="3200" b="1" smtClean="0">
                <a:solidFill>
                  <a:srgbClr val="800000"/>
                </a:solidFill>
                <a:latin typeface="Comic Sans MS" pitchFamily="66" charset="0"/>
              </a:rPr>
              <a:t>Основная часть комплекса «Журавли»</a:t>
            </a:r>
          </a:p>
        </p:txBody>
      </p:sp>
      <p:sp>
        <p:nvSpPr>
          <p:cNvPr id="30722" name="Подзаголовок 3"/>
          <p:cNvSpPr>
            <a:spLocks noGrp="1"/>
          </p:cNvSpPr>
          <p:nvPr>
            <p:ph type="subTitle" idx="1"/>
          </p:nvPr>
        </p:nvSpPr>
        <p:spPr/>
        <p:txBody>
          <a:bodyPr/>
          <a:lstStyle/>
          <a:p>
            <a:endParaRPr lang="ru-RU" sz="1200" smtClean="0"/>
          </a:p>
        </p:txBody>
      </p:sp>
      <p:pic>
        <p:nvPicPr>
          <p:cNvPr id="36867" name="i-main-pic" descr="Картинка 18 из 2216">
            <a:hlinkClick r:id="rId2"/>
          </p:cNvPr>
          <p:cNvPicPr>
            <a:picLocks noChangeAspect="1" noChangeArrowheads="1"/>
          </p:cNvPicPr>
          <p:nvPr/>
        </p:nvPicPr>
        <p:blipFill>
          <a:blip r:embed="rId3"/>
          <a:srcRect/>
          <a:stretch>
            <a:fillRect/>
          </a:stretch>
        </p:blipFill>
        <p:spPr bwMode="auto">
          <a:xfrm>
            <a:off x="1000125" y="1928813"/>
            <a:ext cx="7072313" cy="4429125"/>
          </a:xfrm>
          <a:prstGeom prst="rect">
            <a:avLst/>
          </a:prstGeom>
          <a:noFill/>
          <a:ln w="9525">
            <a:noFill/>
            <a:miter lim="800000"/>
            <a:headEnd/>
            <a:tailEnd/>
          </a:ln>
        </p:spPr>
      </p:pic>
      <p:sp>
        <p:nvSpPr>
          <p:cNvPr id="6" name="Стрелка вправо с вырезом 5">
            <a:hlinkClick r:id="rId4"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fade">
                                      <p:cBhvr>
                                        <p:cTn id="7" dur="2000"/>
                                        <p:tgtEl>
                                          <p:spTgt spid="3686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fade">
                                      <p:cBhvr>
                                        <p:cTn id="11" dur="2000"/>
                                        <p:tgtEl>
                                          <p:spTgt spid="3686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3" descr="http://www.sarrest.ru/img/ms/ms281.jpg"/>
          <p:cNvPicPr>
            <a:picLocks noChangeAspect="1" noChangeArrowheads="1"/>
          </p:cNvPicPr>
          <p:nvPr/>
        </p:nvPicPr>
        <p:blipFill>
          <a:blip r:embed="rId2"/>
          <a:srcRect/>
          <a:stretch>
            <a:fillRect/>
          </a:stretch>
        </p:blipFill>
        <p:spPr bwMode="auto">
          <a:xfrm>
            <a:off x="2000250" y="285750"/>
            <a:ext cx="5000625" cy="3929063"/>
          </a:xfrm>
          <a:prstGeom prst="rect">
            <a:avLst/>
          </a:prstGeom>
          <a:noFill/>
          <a:ln w="9525">
            <a:noFill/>
            <a:miter lim="800000"/>
            <a:headEnd/>
            <a:tailEnd/>
          </a:ln>
        </p:spPr>
      </p:pic>
      <p:sp>
        <p:nvSpPr>
          <p:cNvPr id="3" name="Содержимое 2"/>
          <p:cNvSpPr>
            <a:spLocks noGrp="1"/>
          </p:cNvSpPr>
          <p:nvPr>
            <p:ph idx="1"/>
          </p:nvPr>
        </p:nvSpPr>
        <p:spPr>
          <a:xfrm>
            <a:off x="827088" y="4437063"/>
            <a:ext cx="7215187" cy="1000125"/>
          </a:xfrm>
        </p:spPr>
        <p:txBody>
          <a:bodyPr/>
          <a:lstStyle/>
          <a:p>
            <a:pPr marL="0" indent="342900" algn="just">
              <a:spcBef>
                <a:spcPct val="0"/>
              </a:spcBef>
            </a:pPr>
            <a:r>
              <a:rPr lang="ru-RU" sz="2000" b="1" smtClean="0">
                <a:solidFill>
                  <a:srgbClr val="0033CC"/>
                </a:solidFill>
                <a:latin typeface="Comic Sans MS" pitchFamily="66" charset="0"/>
              </a:rPr>
              <a:t>Фонтан слёз – часть главной архитектурной композиции монумента «Журавли». Хотя обычного фонтана с весёлыми брызгами воды вы не увидите. Не зря, это - «фонтан слез», или «фонтан Памяти», как его иногда называют. Словно слёзы, с прямоугольника непрерывно стекают водяные струи</a:t>
            </a:r>
            <a:r>
              <a:rPr lang="ru-RU" sz="2000" b="1" smtClean="0">
                <a:solidFill>
                  <a:srgbClr val="0066CC"/>
                </a:solidFill>
                <a:latin typeface="Comic Sans MS" pitchFamily="66" charset="0"/>
              </a:rPr>
              <a:t> </a:t>
            </a:r>
            <a:endParaRPr lang="ru-RU" sz="4400" smtClean="0"/>
          </a:p>
        </p:txBody>
      </p:sp>
      <p:sp>
        <p:nvSpPr>
          <p:cNvPr id="6" name="Содержимое 2"/>
          <p:cNvSpPr txBox="1">
            <a:spLocks/>
          </p:cNvSpPr>
          <p:nvPr/>
        </p:nvSpPr>
        <p:spPr bwMode="auto">
          <a:xfrm>
            <a:off x="827088" y="4797425"/>
            <a:ext cx="7273925" cy="1143000"/>
          </a:xfrm>
          <a:prstGeom prst="rect">
            <a:avLst/>
          </a:prstGeom>
          <a:noFill/>
          <a:ln w="9525">
            <a:noFill/>
            <a:round/>
            <a:headEnd/>
            <a:tailEnd/>
          </a:ln>
        </p:spPr>
        <p:txBody>
          <a:bodyPr lIns="90000" tIns="46800" rIns="90000" bIns="46800"/>
          <a:lstStyle/>
          <a:p>
            <a:pPr indent="342900" algn="just">
              <a:defRPr/>
            </a:pPr>
            <a:r>
              <a:rPr lang="ru-RU" sz="2000" b="1" dirty="0">
                <a:solidFill>
                  <a:srgbClr val="0033CC"/>
                </a:solidFill>
                <a:latin typeface="Comic Sans MS" pitchFamily="66" charset="0"/>
              </a:rPr>
              <a:t>По бокам фонтана </a:t>
            </a:r>
            <a:r>
              <a:rPr lang="en-US" sz="2000" b="1" dirty="0">
                <a:solidFill>
                  <a:srgbClr val="0033CC"/>
                </a:solidFill>
                <a:latin typeface="Comic Sans MS" pitchFamily="66" charset="0"/>
              </a:rPr>
              <a:t>– </a:t>
            </a:r>
            <a:r>
              <a:rPr lang="ru-RU" sz="2000" b="1" dirty="0">
                <a:solidFill>
                  <a:srgbClr val="0033CC"/>
                </a:solidFill>
                <a:latin typeface="Comic Sans MS" pitchFamily="66" charset="0"/>
              </a:rPr>
              <a:t>небольшие углубления. «Слёзы» накапливаются там, а туристы кидают монетки, чтобы обязательно вернуться в Саратов и ещё раз побывать на Соколовой горе! </a:t>
            </a:r>
          </a:p>
          <a:p>
            <a:pPr indent="342900" eaLnBrk="0" hangingPunct="0">
              <a:spcBef>
                <a:spcPts val="800"/>
              </a:spcBef>
              <a:buClr>
                <a:srgbClr val="000000"/>
              </a:buClr>
              <a:buSzPct val="100000"/>
              <a:buFont typeface="Times New Roman" pitchFamily="18" charset="0"/>
              <a:buNone/>
              <a:defRPr/>
            </a:pPr>
            <a:endParaRPr lang="ru-RU" sz="3200" kern="0" dirty="0">
              <a:solidFill>
                <a:srgbClr val="000000"/>
              </a:solidFill>
              <a:latin typeface="+mn-lt"/>
              <a:cs typeface="+mn-cs"/>
            </a:endParaRPr>
          </a:p>
        </p:txBody>
      </p:sp>
      <p:sp>
        <p:nvSpPr>
          <p:cNvPr id="8" name="Прямоугольник 7"/>
          <p:cNvSpPr>
            <a:spLocks noChangeArrowheads="1"/>
          </p:cNvSpPr>
          <p:nvPr/>
        </p:nvSpPr>
        <p:spPr bwMode="auto">
          <a:xfrm>
            <a:off x="827088" y="4508500"/>
            <a:ext cx="7273925" cy="1754188"/>
          </a:xfrm>
          <a:prstGeom prst="rect">
            <a:avLst/>
          </a:prstGeom>
          <a:noFill/>
          <a:ln w="9525">
            <a:noFill/>
            <a:miter lim="800000"/>
            <a:headEnd/>
            <a:tailEnd/>
          </a:ln>
        </p:spPr>
        <p:txBody>
          <a:bodyPr>
            <a:spAutoFit/>
          </a:bodyPr>
          <a:lstStyle/>
          <a:p>
            <a:pPr indent="342900" algn="just"/>
            <a:r>
              <a:rPr lang="ru-RU" b="1">
                <a:solidFill>
                  <a:srgbClr val="0033CC"/>
                </a:solidFill>
                <a:latin typeface="Comic Sans MS" pitchFamily="66" charset="0"/>
              </a:rPr>
              <a:t>По задумке архитектора Ю. Менякина эти коричневые плиты должны быть светлыми, они выражают «светлую грусть», однако во время реставрации плиты сделали тёмными. Вдова архитектора О. Менякина просила вернуть прежнюю окраску монументу, ходила в администрацию города Саратова, но результата пока не видно</a:t>
            </a:r>
          </a:p>
        </p:txBody>
      </p:sp>
      <p:sp>
        <p:nvSpPr>
          <p:cNvPr id="7" name="Стрелка вправо с вырезом 6">
            <a:hlinkClick r:id="rId3"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20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p:tgtEl>
                                          <p:spTgt spid="3">
                                            <p:txEl>
                                              <p:pRg st="0" end="0"/>
                                            </p:txEl>
                                          </p:spTgt>
                                        </p:tgtEl>
                                        <p:attrNameLst>
                                          <p:attrName>ppt_y</p:attrName>
                                        </p:attrNameLst>
                                      </p:cBhvr>
                                      <p:tavLst>
                                        <p:tav tm="0">
                                          <p:val>
                                            <p:strVal val="ppt_y"/>
                                          </p:val>
                                        </p:tav>
                                        <p:tav tm="100000">
                                          <p:val>
                                            <p:strVal val="1+ppt_h/2"/>
                                          </p:val>
                                        </p:tav>
                                      </p:tavLst>
                                    </p:anim>
                                    <p:set>
                                      <p:cBhvr>
                                        <p:cTn id="17" dur="1" fill="hold">
                                          <p:stCondLst>
                                            <p:cond delay="1999"/>
                                          </p:stCondLst>
                                        </p:cTn>
                                        <p:tgtEl>
                                          <p:spTgt spid="3">
                                            <p:txEl>
                                              <p:pRg st="0" end="0"/>
                                            </p:txEl>
                                          </p:spTgt>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2000"/>
                                        <p:tgtEl>
                                          <p:spTgt spid="8"/>
                                        </p:tgtEl>
                                        <p:attrNameLst>
                                          <p:attrName>ppt_x</p:attrName>
                                        </p:attrNameLst>
                                      </p:cBhvr>
                                      <p:tavLst>
                                        <p:tav tm="0">
                                          <p:val>
                                            <p:strVal val="ppt_x"/>
                                          </p:val>
                                        </p:tav>
                                        <p:tav tm="100000">
                                          <p:val>
                                            <p:strVal val="ppt_x"/>
                                          </p:val>
                                        </p:tav>
                                      </p:tavLst>
                                    </p:anim>
                                    <p:anim calcmode="lin" valueType="num">
                                      <p:cBhvr additive="base">
                                        <p:cTn id="26" dur="2000"/>
                                        <p:tgtEl>
                                          <p:spTgt spid="8"/>
                                        </p:tgtEl>
                                        <p:attrNameLst>
                                          <p:attrName>ppt_y</p:attrName>
                                        </p:attrNameLst>
                                      </p:cBhvr>
                                      <p:tavLst>
                                        <p:tav tm="0">
                                          <p:val>
                                            <p:strVal val="ppt_y"/>
                                          </p:val>
                                        </p:tav>
                                        <p:tav tm="100000">
                                          <p:val>
                                            <p:strVal val="1+ppt_h/2"/>
                                          </p:val>
                                        </p:tav>
                                      </p:tavLst>
                                    </p:anim>
                                    <p:set>
                                      <p:cBhvr>
                                        <p:cTn id="27" dur="1" fill="hold">
                                          <p:stCondLst>
                                            <p:cond delay="1999"/>
                                          </p:stCondLst>
                                        </p:cTn>
                                        <p:tgtEl>
                                          <p:spTgt spid="8"/>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2000"/>
                                        <p:tgtEl>
                                          <p:spTgt spid="6"/>
                                        </p:tgtEl>
                                        <p:attrNameLst>
                                          <p:attrName>ppt_x</p:attrName>
                                        </p:attrNameLst>
                                      </p:cBhvr>
                                      <p:tavLst>
                                        <p:tav tm="0">
                                          <p:val>
                                            <p:strVal val="ppt_x"/>
                                          </p:val>
                                        </p:tav>
                                        <p:tav tm="100000">
                                          <p:val>
                                            <p:strVal val="ppt_x"/>
                                          </p:val>
                                        </p:tav>
                                      </p:tavLst>
                                    </p:anim>
                                    <p:anim calcmode="lin" valueType="num">
                                      <p:cBhvr additive="base">
                                        <p:cTn id="36" dur="2000"/>
                                        <p:tgtEl>
                                          <p:spTgt spid="6"/>
                                        </p:tgtEl>
                                        <p:attrNameLst>
                                          <p:attrName>ppt_y</p:attrName>
                                        </p:attrNameLst>
                                      </p:cBhvr>
                                      <p:tavLst>
                                        <p:tav tm="0">
                                          <p:val>
                                            <p:strVal val="ppt_y"/>
                                          </p:val>
                                        </p:tav>
                                        <p:tav tm="100000">
                                          <p:val>
                                            <p:strVal val="1+ppt_h/2"/>
                                          </p:val>
                                        </p:tav>
                                      </p:tavLst>
                                    </p:anim>
                                    <p:set>
                                      <p:cBhvr>
                                        <p:cTn id="37" dur="1" fill="hold">
                                          <p:stCondLst>
                                            <p:cond delay="1999"/>
                                          </p:stCondLst>
                                        </p:cTn>
                                        <p:tgtEl>
                                          <p:spTgt spid="6"/>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P spid="8" grpId="0"/>
      <p:bldP spid="8" grpId="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457200"/>
            <a:ext cx="6030913" cy="3971925"/>
            <a:chOff x="864" y="288"/>
            <a:chExt cx="3799" cy="2850"/>
          </a:xfrm>
        </p:grpSpPr>
        <p:pic>
          <p:nvPicPr>
            <p:cNvPr id="32772" name="Picture 3"/>
            <p:cNvPicPr>
              <a:picLocks noChangeAspect="1" noChangeArrowheads="1"/>
            </p:cNvPicPr>
            <p:nvPr/>
          </p:nvPicPr>
          <p:blipFill>
            <a:blip r:embed="rId3"/>
            <a:srcRect/>
            <a:stretch>
              <a:fillRect/>
            </a:stretch>
          </p:blipFill>
          <p:spPr bwMode="auto">
            <a:xfrm>
              <a:off x="864" y="288"/>
              <a:ext cx="3800" cy="2851"/>
            </a:xfrm>
            <a:prstGeom prst="rect">
              <a:avLst/>
            </a:prstGeom>
            <a:noFill/>
            <a:ln w="9525">
              <a:noFill/>
              <a:round/>
              <a:headEnd/>
              <a:tailEnd/>
            </a:ln>
          </p:spPr>
        </p:pic>
        <p:sp>
          <p:nvSpPr>
            <p:cNvPr id="32773" name="Text Box 4"/>
            <p:cNvSpPr txBox="1">
              <a:spLocks noChangeArrowheads="1"/>
            </p:cNvSpPr>
            <p:nvPr/>
          </p:nvSpPr>
          <p:spPr bwMode="auto">
            <a:xfrm>
              <a:off x="864" y="288"/>
              <a:ext cx="3800"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sp>
        <p:nvSpPr>
          <p:cNvPr id="12289" name="Text Box 1"/>
          <p:cNvSpPr txBox="1">
            <a:spLocks noChangeArrowheads="1"/>
          </p:cNvSpPr>
          <p:nvPr/>
        </p:nvSpPr>
        <p:spPr bwMode="auto">
          <a:xfrm>
            <a:off x="533400" y="4857750"/>
            <a:ext cx="8229600" cy="1428750"/>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a:solidFill>
                  <a:srgbClr val="800000"/>
                </a:solidFill>
                <a:latin typeface="Comic Sans MS" pitchFamily="66" charset="0"/>
              </a:rPr>
              <a:t>Лестница монумента Журавли</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a:solidFill>
                  <a:srgbClr val="800000"/>
                </a:solidFill>
                <a:latin typeface="Comic Sans MS" pitchFamily="66" charset="0"/>
              </a:rPr>
              <a:t> 2008 год</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a:solidFill>
                  <a:srgbClr val="0070C0"/>
                </a:solidFill>
                <a:latin typeface="Georgia" pitchFamily="18" charset="0"/>
              </a:rPr>
              <a:t> </a:t>
            </a:r>
            <a:r>
              <a:rPr lang="ru-RU" sz="2400" b="1">
                <a:solidFill>
                  <a:srgbClr val="0033CC"/>
                </a:solidFill>
                <a:latin typeface="Comic Sans MS" pitchFamily="66" charset="0"/>
              </a:rPr>
              <a:t>На её ступенях вы видите названия городов и годы, в которые предположительно оттуда уходили на войну</a:t>
            </a:r>
          </a:p>
        </p:txBody>
      </p:sp>
      <p:sp>
        <p:nvSpPr>
          <p:cNvPr id="11" name="Стрелка вправо с вырезом 10">
            <a:hlinkClick r:id="rId4"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1000"/>
                                        <p:tgtEl>
                                          <p:spTgt spid="2"/>
                                        </p:tgtEl>
                                      </p:cBhvr>
                                    </p:animEffect>
                                  </p:childTnLst>
                                </p:cTn>
                              </p:par>
                            </p:childTnLst>
                          </p:cTn>
                        </p:par>
                        <p:par>
                          <p:cTn id="8" fill="hold">
                            <p:stCondLst>
                              <p:cond delay="1000"/>
                            </p:stCondLst>
                            <p:childTnLst>
                              <p:par>
                                <p:cTn id="9" presetID="10" presetClass="entr" fill="hold" nodeType="afterEffect">
                                  <p:stCondLst>
                                    <p:cond delay="0"/>
                                  </p:stCondLst>
                                  <p:childTnLst>
                                    <p:set>
                                      <p:cBhvr additive="repl">
                                        <p:cTn id="10" dur="1" fill="hold">
                                          <p:stCondLst>
                                            <p:cond delay="0"/>
                                          </p:stCondLst>
                                        </p:cTn>
                                        <p:tgtEl>
                                          <p:spTgt spid="12289"/>
                                        </p:tgtEl>
                                        <p:attrNameLst>
                                          <p:attrName>style.visibility</p:attrName>
                                        </p:attrNameLst>
                                      </p:cBhvr>
                                      <p:to>
                                        <p:strVal val="visible"/>
                                      </p:to>
                                    </p:set>
                                    <p:animEffect transition="in" filter="fade">
                                      <p:cBhvr additive="repl">
                                        <p:cTn id="11" dur="1000"/>
                                        <p:tgtEl>
                                          <p:spTgt spid="1228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33400" y="5715000"/>
            <a:ext cx="8229600" cy="944563"/>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a:solidFill>
                  <a:srgbClr val="800000"/>
                </a:solidFill>
                <a:latin typeface="Comic Sans MS" pitchFamily="66" charset="0"/>
              </a:rPr>
              <a:t>«Журавли»  2007 год </a:t>
            </a:r>
          </a:p>
        </p:txBody>
      </p:sp>
      <p:grpSp>
        <p:nvGrpSpPr>
          <p:cNvPr id="2" name="Group 2"/>
          <p:cNvGrpSpPr>
            <a:grpSpLocks/>
          </p:cNvGrpSpPr>
          <p:nvPr/>
        </p:nvGrpSpPr>
        <p:grpSpPr bwMode="auto">
          <a:xfrm>
            <a:off x="1447800" y="228600"/>
            <a:ext cx="6323013" cy="5180013"/>
            <a:chOff x="912" y="144"/>
            <a:chExt cx="3983" cy="3263"/>
          </a:xfrm>
        </p:grpSpPr>
        <p:pic>
          <p:nvPicPr>
            <p:cNvPr id="34820" name="Picture 3"/>
            <p:cNvPicPr>
              <a:picLocks noChangeAspect="1" noChangeArrowheads="1"/>
            </p:cNvPicPr>
            <p:nvPr/>
          </p:nvPicPr>
          <p:blipFill>
            <a:blip r:embed="rId3"/>
            <a:srcRect/>
            <a:stretch>
              <a:fillRect/>
            </a:stretch>
          </p:blipFill>
          <p:spPr bwMode="auto">
            <a:xfrm>
              <a:off x="912" y="144"/>
              <a:ext cx="3984" cy="3264"/>
            </a:xfrm>
            <a:prstGeom prst="rect">
              <a:avLst/>
            </a:prstGeom>
            <a:noFill/>
            <a:ln w="9525">
              <a:noFill/>
              <a:round/>
              <a:headEnd/>
              <a:tailEnd/>
            </a:ln>
          </p:spPr>
        </p:pic>
        <p:sp>
          <p:nvSpPr>
            <p:cNvPr id="34821" name="Text Box 4"/>
            <p:cNvSpPr txBox="1">
              <a:spLocks noChangeArrowheads="1"/>
            </p:cNvSpPr>
            <p:nvPr/>
          </p:nvSpPr>
          <p:spPr bwMode="auto">
            <a:xfrm>
              <a:off x="912" y="144"/>
              <a:ext cx="3984" cy="3264"/>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sp>
        <p:nvSpPr>
          <p:cNvPr id="7" name="Стрелка влево 6">
            <a:hlinkClick r:id="rId4" action="ppaction://hlinksldjump"/>
          </p:cNvPr>
          <p:cNvSpPr>
            <a:spLocks noChangeArrowheads="1"/>
          </p:cNvSpPr>
          <p:nvPr/>
        </p:nvSpPr>
        <p:spPr bwMode="auto">
          <a:xfrm flipH="1">
            <a:off x="7704138" y="6215063"/>
            <a:ext cx="1439862" cy="642937"/>
          </a:xfrm>
          <a:prstGeom prst="leftArrow">
            <a:avLst>
              <a:gd name="adj1" fmla="val 50000"/>
              <a:gd name="adj2" fmla="val 43942"/>
            </a:avLst>
          </a:prstGeom>
          <a:ln w="19050">
            <a:solidFill>
              <a:srgbClr val="0033CC"/>
            </a:solidFill>
            <a:headEnd/>
            <a:tailEn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8" charset="0"/>
              <a:buNone/>
              <a:defRPr/>
            </a:pPr>
            <a:r>
              <a:rPr lang="ru-RU" b="1" dirty="0">
                <a:solidFill>
                  <a:srgbClr val="800000"/>
                </a:solidFill>
                <a:latin typeface="Comic Sans MS" pitchFamily="66" charset="0"/>
                <a:cs typeface="Arial" charset="0"/>
              </a:rPr>
              <a:t>маршрут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1000"/>
                                        <p:tgtEl>
                                          <p:spTgt spid="2"/>
                                        </p:tgtEl>
                                      </p:cBhvr>
                                    </p:animEffect>
                                  </p:childTnLst>
                                </p:cTn>
                              </p:par>
                            </p:childTnLst>
                          </p:cTn>
                        </p:par>
                        <p:par>
                          <p:cTn id="8" fill="hold">
                            <p:stCondLst>
                              <p:cond delay="1000"/>
                            </p:stCondLst>
                            <p:childTnLst>
                              <p:par>
                                <p:cTn id="9" presetID="10" presetClass="entr" fill="hold" nodeType="afterEffect">
                                  <p:stCondLst>
                                    <p:cond delay="0"/>
                                  </p:stCondLst>
                                  <p:childTnLst>
                                    <p:set>
                                      <p:cBhvr additive="repl">
                                        <p:cTn id="10" dur="1" fill="hold">
                                          <p:stCondLst>
                                            <p:cond delay="0"/>
                                          </p:stCondLst>
                                        </p:cTn>
                                        <p:tgtEl>
                                          <p:spTgt spid="11265"/>
                                        </p:tgtEl>
                                        <p:attrNameLst>
                                          <p:attrName>style.visibility</p:attrName>
                                        </p:attrNameLst>
                                      </p:cBhvr>
                                      <p:to>
                                        <p:strVal val="visible"/>
                                      </p:to>
                                    </p:set>
                                    <p:animEffect transition="in" filter="fade">
                                      <p:cBhvr additive="repl">
                                        <p:cTn id="11" dur="1000"/>
                                        <p:tgtEl>
                                          <p:spTgt spid="11265"/>
                                        </p:tgtEl>
                                      </p:cBhvr>
                                    </p:animEffect>
                                  </p:childTnLst>
                                </p:cTn>
                              </p:par>
                            </p:childTnLst>
                          </p:cTn>
                        </p:par>
                        <p:par>
                          <p:cTn id="12" fill="hold">
                            <p:stCondLst>
                              <p:cond delay="2000"/>
                            </p:stCondLst>
                            <p:childTnLst>
                              <p:par>
                                <p:cTn id="13" presetID="21"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3" name="i-main-pic" descr="Картинка 1 из 1">
            <a:hlinkClick r:id="rId2"/>
          </p:cNvPr>
          <p:cNvPicPr>
            <a:picLocks noChangeAspect="1" noChangeArrowheads="1"/>
          </p:cNvPicPr>
          <p:nvPr/>
        </p:nvPicPr>
        <p:blipFill>
          <a:blip r:embed="rId3"/>
          <a:srcRect l="12701" r="12701"/>
          <a:stretch>
            <a:fillRect/>
          </a:stretch>
        </p:blipFill>
        <p:spPr bwMode="auto">
          <a:xfrm>
            <a:off x="827088" y="2349500"/>
            <a:ext cx="2857500" cy="2952750"/>
          </a:xfrm>
          <a:prstGeom prst="rect">
            <a:avLst/>
          </a:prstGeom>
          <a:noFill/>
          <a:ln w="9525">
            <a:noFill/>
            <a:miter lim="800000"/>
            <a:headEnd/>
            <a:tailEnd/>
          </a:ln>
        </p:spPr>
      </p:pic>
      <p:sp>
        <p:nvSpPr>
          <p:cNvPr id="30725" name="Rectangle 5"/>
          <p:cNvSpPr>
            <a:spLocks noGrp="1" noChangeArrowheads="1"/>
          </p:cNvSpPr>
          <p:nvPr>
            <p:ph type="ctrTitle" idx="4294967295"/>
          </p:nvPr>
        </p:nvSpPr>
        <p:spPr>
          <a:xfrm>
            <a:off x="684213" y="1484313"/>
            <a:ext cx="7704137" cy="865187"/>
          </a:xfrm>
        </p:spPr>
        <p:txBody>
          <a:bodyPr/>
          <a:lstStyle/>
          <a:p>
            <a:pPr algn="ctr"/>
            <a:r>
              <a:rPr lang="ru-RU" sz="3200" b="1" smtClean="0">
                <a:solidFill>
                  <a:srgbClr val="0033CC"/>
                </a:solidFill>
                <a:latin typeface="Comic Sans MS" pitchFamily="66" charset="0"/>
              </a:rPr>
              <a:t>Юрий Иванович Менякин</a:t>
            </a:r>
            <a:r>
              <a:rPr lang="ru-RU" sz="3200" b="1" smtClean="0">
                <a:solidFill>
                  <a:srgbClr val="0033CC"/>
                </a:solidFill>
              </a:rPr>
              <a:t> </a:t>
            </a:r>
            <a:r>
              <a:rPr lang="ru-RU" sz="2400" b="1" smtClean="0">
                <a:solidFill>
                  <a:srgbClr val="0033CC"/>
                </a:solidFill>
              </a:rPr>
              <a:t/>
            </a:r>
            <a:br>
              <a:rPr lang="ru-RU" sz="2400" b="1" smtClean="0">
                <a:solidFill>
                  <a:srgbClr val="0033CC"/>
                </a:solidFill>
              </a:rPr>
            </a:br>
            <a:endParaRPr lang="ru-RU" sz="2400" b="1" smtClean="0">
              <a:solidFill>
                <a:srgbClr val="0033CC"/>
              </a:solidFill>
            </a:endParaRPr>
          </a:p>
        </p:txBody>
      </p:sp>
      <p:sp>
        <p:nvSpPr>
          <p:cNvPr id="2" name="Rectangle 5"/>
          <p:cNvSpPr>
            <a:spLocks noChangeArrowheads="1"/>
          </p:cNvSpPr>
          <p:nvPr/>
        </p:nvSpPr>
        <p:spPr bwMode="auto">
          <a:xfrm>
            <a:off x="642938" y="285750"/>
            <a:ext cx="7772400" cy="1268413"/>
          </a:xfrm>
          <a:prstGeom prst="rect">
            <a:avLst/>
          </a:prstGeom>
          <a:noFill/>
          <a:ln w="9525">
            <a:noFill/>
            <a:round/>
            <a:headEnd/>
            <a:tailEnd/>
          </a:ln>
        </p:spPr>
        <p:txBody>
          <a:bodyPr lIns="90000" tIns="46800" rIns="90000" bIns="46800" anchor="ctr"/>
          <a:lstStyle/>
          <a:p>
            <a:pPr algn="ctr" eaLnBrk="0" hangingPunct="0">
              <a:buClr>
                <a:srgbClr val="000000"/>
              </a:buClr>
              <a:buSzPct val="100000"/>
              <a:buFont typeface="Times New Roman" pitchFamily="18" charset="0"/>
              <a:buNone/>
            </a:pPr>
            <a:r>
              <a:rPr lang="ru-RU" sz="4000" b="1">
                <a:solidFill>
                  <a:srgbClr val="0070C0"/>
                </a:solidFill>
              </a:rPr>
              <a:t/>
            </a:r>
            <a:br>
              <a:rPr lang="ru-RU" sz="4000" b="1">
                <a:solidFill>
                  <a:srgbClr val="0070C0"/>
                </a:solidFill>
              </a:rPr>
            </a:br>
            <a:r>
              <a:rPr lang="ru-RU" sz="4000" b="1">
                <a:solidFill>
                  <a:srgbClr val="800000"/>
                </a:solidFill>
                <a:latin typeface="Comic Sans MS" pitchFamily="66" charset="0"/>
              </a:rPr>
              <a:t>Автор мемориала «Журавли»</a:t>
            </a:r>
            <a:r>
              <a:rPr lang="ru-RU" sz="4000" b="1">
                <a:solidFill>
                  <a:srgbClr val="800000"/>
                </a:solidFill>
                <a:latin typeface="Georgia" pitchFamily="18" charset="0"/>
              </a:rPr>
              <a:t/>
            </a:r>
            <a:br>
              <a:rPr lang="ru-RU" sz="4000" b="1">
                <a:solidFill>
                  <a:srgbClr val="800000"/>
                </a:solidFill>
                <a:latin typeface="Georgia" pitchFamily="18" charset="0"/>
              </a:rPr>
            </a:br>
            <a:r>
              <a:rPr lang="ru-RU" sz="4000" b="1">
                <a:solidFill>
                  <a:srgbClr val="0070C0"/>
                </a:solidFill>
                <a:latin typeface="Georgia" pitchFamily="18" charset="0"/>
              </a:rPr>
              <a:t/>
            </a:r>
            <a:br>
              <a:rPr lang="ru-RU" sz="4000" b="1">
                <a:solidFill>
                  <a:srgbClr val="0070C0"/>
                </a:solidFill>
                <a:latin typeface="Georgia" pitchFamily="18" charset="0"/>
              </a:rPr>
            </a:br>
            <a:endParaRPr lang="ru-RU" sz="2000" b="1">
              <a:solidFill>
                <a:srgbClr val="0070C0"/>
              </a:solidFill>
              <a:latin typeface="Comic Sans MS" pitchFamily="66" charset="0"/>
            </a:endParaRPr>
          </a:p>
        </p:txBody>
      </p:sp>
      <p:sp>
        <p:nvSpPr>
          <p:cNvPr id="7" name="Прямоугольник 6"/>
          <p:cNvSpPr>
            <a:spLocks noChangeArrowheads="1"/>
          </p:cNvSpPr>
          <p:nvPr/>
        </p:nvSpPr>
        <p:spPr bwMode="auto">
          <a:xfrm>
            <a:off x="4067175" y="2997200"/>
            <a:ext cx="4572000" cy="2246313"/>
          </a:xfrm>
          <a:prstGeom prst="rect">
            <a:avLst/>
          </a:prstGeom>
          <a:noFill/>
          <a:ln w="9525">
            <a:noFill/>
            <a:miter lim="800000"/>
            <a:headEnd/>
            <a:tailEnd/>
          </a:ln>
        </p:spPr>
        <p:txBody>
          <a:bodyPr>
            <a:spAutoFit/>
          </a:bodyPr>
          <a:lstStyle/>
          <a:p>
            <a:pPr algn="just"/>
            <a:r>
              <a:rPr lang="ru-RU" sz="2000" b="1">
                <a:solidFill>
                  <a:srgbClr val="0033CC"/>
                </a:solidFill>
                <a:latin typeface="Comic Sans MS" pitchFamily="66" charset="0"/>
              </a:rPr>
              <a:t>Этот заслуженный архитектор – автор проекта «Журавли» - родился 17 сентября 1925 г., являлся лауреатом Государственной премии России. Скончался главный архитектор города 18 февраля 2002 г.</a:t>
            </a:r>
            <a:endParaRPr lang="ru-RU" sz="2000" b="1">
              <a:solidFill>
                <a:srgbClr val="0033CC"/>
              </a:solidFill>
            </a:endParaRPr>
          </a:p>
        </p:txBody>
      </p:sp>
      <p:sp>
        <p:nvSpPr>
          <p:cNvPr id="9" name="Стрелка влево 8">
            <a:hlinkClick r:id="rId4" action="ppaction://hlinksldjump"/>
          </p:cNvPr>
          <p:cNvSpPr>
            <a:spLocks noChangeArrowheads="1"/>
          </p:cNvSpPr>
          <p:nvPr/>
        </p:nvSpPr>
        <p:spPr bwMode="auto">
          <a:xfrm flipH="1">
            <a:off x="7704138" y="6215063"/>
            <a:ext cx="1439862" cy="642937"/>
          </a:xfrm>
          <a:prstGeom prst="leftArrow">
            <a:avLst>
              <a:gd name="adj1" fmla="val 50000"/>
              <a:gd name="adj2" fmla="val 43942"/>
            </a:avLst>
          </a:prstGeom>
          <a:ln w="19050">
            <a:solidFill>
              <a:srgbClr val="0033CC"/>
            </a:solidFill>
            <a:headEnd/>
            <a:tailEn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8" charset="0"/>
              <a:buNone/>
              <a:defRPr/>
            </a:pPr>
            <a:r>
              <a:rPr lang="ru-RU" b="1" dirty="0">
                <a:solidFill>
                  <a:srgbClr val="800000"/>
                </a:solidFill>
                <a:latin typeface="Comic Sans MS" pitchFamily="66" charset="0"/>
                <a:cs typeface="Arial" charset="0"/>
              </a:rPr>
              <a:t>маршрут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fade">
                                      <p:cBhvr>
                                        <p:cTn id="11" dur="2000"/>
                                        <p:tgtEl>
                                          <p:spTgt spid="307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5"/>
                                        </p:tgtEl>
                                        <p:attrNameLst>
                                          <p:attrName>style.visibility</p:attrName>
                                        </p:attrNameLst>
                                      </p:cBhvr>
                                      <p:to>
                                        <p:strVal val="visible"/>
                                      </p:to>
                                    </p:set>
                                    <p:animEffect transition="in" filter="fade">
                                      <p:cBhvr>
                                        <p:cTn id="14" dur="2000"/>
                                        <p:tgtEl>
                                          <p:spTgt spid="30725"/>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par>
                          <p:cTn id="19" fill="hold">
                            <p:stCondLst>
                              <p:cond delay="6000"/>
                            </p:stCondLst>
                            <p:childTnLst>
                              <p:par>
                                <p:cTn id="20" presetID="21"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2"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0825" y="1052513"/>
            <a:ext cx="4718050" cy="5546725"/>
          </a:xfrm>
        </p:spPr>
        <p:txBody>
          <a:bodyPr/>
          <a:lstStyle/>
          <a:p>
            <a:pPr indent="457200" algn="just">
              <a:spcBef>
                <a:spcPct val="0"/>
              </a:spcBef>
              <a:defRPr/>
            </a:pPr>
            <a:r>
              <a:rPr lang="ru-RU" sz="2400" b="1" dirty="0" smtClean="0">
                <a:solidFill>
                  <a:srgbClr val="0066CC"/>
                </a:solidFill>
                <a:effectLst>
                  <a:outerShdw blurRad="38100" dist="38100" dir="2700000" algn="tl">
                    <a:srgbClr val="C0C0C0"/>
                  </a:outerShdw>
                </a:effectLst>
                <a:latin typeface="Comic Sans MS" pitchFamily="66" charset="0"/>
              </a:rPr>
              <a:t> </a:t>
            </a:r>
            <a:r>
              <a:rPr lang="ru-RU" sz="2000" b="1" dirty="0" smtClean="0">
                <a:solidFill>
                  <a:srgbClr val="0033CC"/>
                </a:solidFill>
                <a:latin typeface="Comic Sans MS" pitchFamily="66" charset="0"/>
              </a:rPr>
              <a:t>На этой лестнице есть название города Юхнов. Возникает проблема, почему рядом с такими крупными и всем известными городами-героями как Москва, Сталинград (сейчас – Волгоград), Ростов и др., мы наблюдаем малоизвестный, и, судя по всему, небольшой городок</a:t>
            </a:r>
          </a:p>
          <a:p>
            <a:pPr indent="457200" algn="just">
              <a:spcBef>
                <a:spcPct val="0"/>
              </a:spcBef>
              <a:defRPr/>
            </a:pPr>
            <a:r>
              <a:rPr lang="ru-RU" sz="2000" b="1" dirty="0" smtClean="0">
                <a:solidFill>
                  <a:srgbClr val="0033CC"/>
                </a:solidFill>
                <a:latin typeface="Comic Sans MS" pitchFamily="66" charset="0"/>
              </a:rPr>
              <a:t> </a:t>
            </a:r>
          </a:p>
          <a:p>
            <a:pPr indent="457200" algn="just">
              <a:spcBef>
                <a:spcPct val="0"/>
              </a:spcBef>
              <a:defRPr/>
            </a:pPr>
            <a:r>
              <a:rPr lang="ru-RU" sz="2000" b="1" dirty="0" smtClean="0">
                <a:solidFill>
                  <a:srgbClr val="0033CC"/>
                </a:solidFill>
                <a:latin typeface="Comic Sans MS" pitchFamily="66" charset="0"/>
              </a:rPr>
              <a:t>Я начала решать эту проблему путём личного общения с вдовой архитектора  </a:t>
            </a:r>
            <a:r>
              <a:rPr lang="ru-RU" sz="2000" b="1" dirty="0" smtClean="0">
                <a:solidFill>
                  <a:srgbClr val="0033CC"/>
                </a:solidFill>
                <a:latin typeface="Comic Sans MS" pitchFamily="66" charset="0"/>
                <a:hlinkClick r:id="rId2" action="ppaction://hlinksldjump"/>
              </a:rPr>
              <a:t>Юрия Ивановича </a:t>
            </a:r>
            <a:r>
              <a:rPr lang="ru-RU" sz="2000" b="1" dirty="0" err="1" smtClean="0">
                <a:solidFill>
                  <a:srgbClr val="0033CC"/>
                </a:solidFill>
                <a:latin typeface="Comic Sans MS" pitchFamily="66" charset="0"/>
                <a:hlinkClick r:id="rId2" action="ppaction://hlinksldjump"/>
              </a:rPr>
              <a:t>Менякина</a:t>
            </a:r>
            <a:r>
              <a:rPr lang="ru-RU" sz="2000" b="1" dirty="0" smtClean="0">
                <a:solidFill>
                  <a:srgbClr val="0033CC"/>
                </a:solidFill>
                <a:latin typeface="Comic Sans MS" pitchFamily="66" charset="0"/>
              </a:rPr>
              <a:t> </a:t>
            </a:r>
            <a:r>
              <a:rPr lang="ru-RU" sz="2000" b="1" dirty="0" smtClean="0">
                <a:solidFill>
                  <a:srgbClr val="0033CC"/>
                </a:solidFill>
                <a:latin typeface="Comic Sans MS" pitchFamily="66" charset="0"/>
                <a:hlinkClick r:id="rId3" action="ppaction://hlinksldjump"/>
              </a:rPr>
              <a:t>Ольгой Александровной</a:t>
            </a:r>
            <a:r>
              <a:rPr lang="ru-RU" sz="2000" b="1" dirty="0" smtClean="0">
                <a:solidFill>
                  <a:srgbClr val="0033CC"/>
                </a:solidFill>
                <a:latin typeface="Comic Sans MS" pitchFamily="66" charset="0"/>
              </a:rPr>
              <a:t> </a:t>
            </a:r>
            <a:endParaRPr lang="ru-RU" sz="2000" b="1" i="1" dirty="0" smtClean="0">
              <a:solidFill>
                <a:srgbClr val="0033CC"/>
              </a:solidFill>
              <a:latin typeface="Comic Sans MS" pitchFamily="66" charset="0"/>
            </a:endParaRPr>
          </a:p>
          <a:p>
            <a:pPr indent="457200" algn="just">
              <a:spcBef>
                <a:spcPct val="0"/>
              </a:spcBef>
              <a:defRPr/>
            </a:pPr>
            <a:endParaRPr lang="ru-RU" sz="2400" i="1" dirty="0" smtClean="0"/>
          </a:p>
          <a:p>
            <a:pPr indent="457200" algn="just">
              <a:spcBef>
                <a:spcPct val="0"/>
              </a:spcBef>
              <a:defRPr/>
            </a:pPr>
            <a:r>
              <a:rPr lang="ru-RU" sz="2400" dirty="0" smtClean="0">
                <a:solidFill>
                  <a:srgbClr val="0066CC"/>
                </a:solidFill>
                <a:effectLst>
                  <a:outerShdw blurRad="38100" dist="38100" dir="2700000" algn="tl">
                    <a:srgbClr val="C0C0C0"/>
                  </a:outerShdw>
                </a:effectLst>
                <a:latin typeface="Comic Sans MS" pitchFamily="66" charset="0"/>
              </a:rPr>
              <a:t> </a:t>
            </a:r>
          </a:p>
        </p:txBody>
      </p:sp>
      <p:sp>
        <p:nvSpPr>
          <p:cNvPr id="37890" name="Text Box 4"/>
          <p:cNvSpPr txBox="1">
            <a:spLocks noChangeArrowheads="1"/>
          </p:cNvSpPr>
          <p:nvPr/>
        </p:nvSpPr>
        <p:spPr bwMode="auto">
          <a:xfrm>
            <a:off x="1371600" y="457200"/>
            <a:ext cx="6032500" cy="3973513"/>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nvGrpSpPr>
          <p:cNvPr id="5" name="Group 2"/>
          <p:cNvGrpSpPr>
            <a:grpSpLocks/>
          </p:cNvGrpSpPr>
          <p:nvPr/>
        </p:nvGrpSpPr>
        <p:grpSpPr bwMode="auto">
          <a:xfrm>
            <a:off x="5003800" y="2060575"/>
            <a:ext cx="3863975" cy="3313113"/>
            <a:chOff x="547" y="51"/>
            <a:chExt cx="4854" cy="3642"/>
          </a:xfrm>
        </p:grpSpPr>
        <p:pic>
          <p:nvPicPr>
            <p:cNvPr id="37896" name="Picture 3"/>
            <p:cNvPicPr>
              <a:picLocks noChangeAspect="1" noChangeArrowheads="1"/>
            </p:cNvPicPr>
            <p:nvPr/>
          </p:nvPicPr>
          <p:blipFill>
            <a:blip r:embed="rId4"/>
            <a:srcRect/>
            <a:stretch>
              <a:fillRect/>
            </a:stretch>
          </p:blipFill>
          <p:spPr bwMode="auto">
            <a:xfrm>
              <a:off x="547" y="51"/>
              <a:ext cx="4854" cy="3642"/>
            </a:xfrm>
            <a:prstGeom prst="rect">
              <a:avLst/>
            </a:prstGeom>
            <a:noFill/>
            <a:ln w="9525">
              <a:noFill/>
              <a:round/>
              <a:headEnd/>
              <a:tailEnd/>
            </a:ln>
          </p:spPr>
        </p:pic>
        <p:sp>
          <p:nvSpPr>
            <p:cNvPr id="37897" name="Text Box 4"/>
            <p:cNvSpPr txBox="1">
              <a:spLocks noChangeArrowheads="1"/>
            </p:cNvSpPr>
            <p:nvPr/>
          </p:nvSpPr>
          <p:spPr bwMode="auto">
            <a:xfrm>
              <a:off x="864" y="288"/>
              <a:ext cx="3800"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sp>
        <p:nvSpPr>
          <p:cNvPr id="9" name="Подзаголовок 2"/>
          <p:cNvSpPr txBox="1">
            <a:spLocks/>
          </p:cNvSpPr>
          <p:nvPr/>
        </p:nvSpPr>
        <p:spPr bwMode="auto">
          <a:xfrm>
            <a:off x="250825" y="-382588"/>
            <a:ext cx="8713788" cy="765176"/>
          </a:xfrm>
          <a:prstGeom prst="rect">
            <a:avLst/>
          </a:prstGeom>
          <a:noFill/>
          <a:ln w="9525">
            <a:noFill/>
            <a:round/>
            <a:headEnd/>
            <a:tailEnd/>
          </a:ln>
        </p:spPr>
        <p:txBody>
          <a:bodyPr lIns="90000" tIns="46800" rIns="90000" bIns="46800"/>
          <a:lstStyle/>
          <a:p>
            <a:pPr indent="457200" algn="ctr" eaLnBrk="0" hangingPunct="0">
              <a:buClr>
                <a:srgbClr val="000000"/>
              </a:buClr>
              <a:buSzPct val="100000"/>
              <a:buFont typeface="Times New Roman" pitchFamily="18" charset="0"/>
              <a:buNone/>
              <a:defRPr/>
            </a:pPr>
            <a:r>
              <a:rPr lang="ru-RU" sz="2400" b="1" kern="0" dirty="0">
                <a:solidFill>
                  <a:srgbClr val="0066CC"/>
                </a:solidFill>
                <a:effectLst>
                  <a:outerShdw blurRad="38100" dist="38100" dir="2700000" algn="tl">
                    <a:srgbClr val="C0C0C0"/>
                  </a:outerShdw>
                </a:effectLst>
                <a:latin typeface="Comic Sans MS" pitchFamily="66" charset="0"/>
                <a:cs typeface="+mn-cs"/>
              </a:rPr>
              <a:t> </a:t>
            </a:r>
          </a:p>
          <a:p>
            <a:pPr indent="457200" algn="ctr" eaLnBrk="0" hangingPunct="0">
              <a:buClr>
                <a:srgbClr val="000000"/>
              </a:buClr>
              <a:buSzPct val="100000"/>
              <a:buFont typeface="Times New Roman" pitchFamily="18" charset="0"/>
              <a:buNone/>
              <a:defRPr/>
            </a:pPr>
            <a:endParaRPr lang="ru-RU" sz="2400" b="1" kern="0" dirty="0">
              <a:solidFill>
                <a:srgbClr val="0066CC"/>
              </a:solidFill>
              <a:effectLst>
                <a:outerShdw blurRad="38100" dist="38100" dir="2700000" algn="tl">
                  <a:srgbClr val="C0C0C0"/>
                </a:outerShdw>
              </a:effectLst>
              <a:latin typeface="Comic Sans MS" pitchFamily="66" charset="0"/>
              <a:cs typeface="+mn-cs"/>
            </a:endParaRPr>
          </a:p>
          <a:p>
            <a:pPr indent="457200" algn="ctr" eaLnBrk="0" hangingPunct="0">
              <a:buClr>
                <a:srgbClr val="000000"/>
              </a:buClr>
              <a:buSzPct val="100000"/>
              <a:buFont typeface="Times New Roman" pitchFamily="18" charset="0"/>
              <a:buNone/>
              <a:defRPr/>
            </a:pPr>
            <a:r>
              <a:rPr lang="ru-RU" sz="3200" b="1" kern="0" dirty="0">
                <a:solidFill>
                  <a:srgbClr val="800000"/>
                </a:solidFill>
                <a:effectLst>
                  <a:outerShdw blurRad="38100" dist="38100" dir="2700000" algn="tl">
                    <a:srgbClr val="C0C0C0"/>
                  </a:outerShdw>
                </a:effectLst>
                <a:latin typeface="Comic Sans MS" pitchFamily="66" charset="0"/>
                <a:cs typeface="+mn-cs"/>
              </a:rPr>
              <a:t>Загадка мемориала	«Журавли»</a:t>
            </a:r>
          </a:p>
        </p:txBody>
      </p:sp>
      <p:sp>
        <p:nvSpPr>
          <p:cNvPr id="10" name="Стрелка углом вверх 9"/>
          <p:cNvSpPr/>
          <p:nvPr/>
        </p:nvSpPr>
        <p:spPr bwMode="auto">
          <a:xfrm flipH="1" flipV="1">
            <a:off x="7740650" y="2565400"/>
            <a:ext cx="642938" cy="571500"/>
          </a:xfrm>
          <a:prstGeom prst="bentUpArrow">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ru-RU" dirty="0">
              <a:cs typeface="Arial" charset="0"/>
            </a:endParaRPr>
          </a:p>
        </p:txBody>
      </p:sp>
      <p:sp>
        <p:nvSpPr>
          <p:cNvPr id="11" name="Овал 10">
            <a:hlinkClick r:id="rId5" action="ppaction://hlinksldjump"/>
          </p:cNvPr>
          <p:cNvSpPr>
            <a:spLocks noChangeArrowheads="1"/>
          </p:cNvSpPr>
          <p:nvPr/>
        </p:nvSpPr>
        <p:spPr bwMode="auto">
          <a:xfrm>
            <a:off x="7596188" y="3141663"/>
            <a:ext cx="857250" cy="357187"/>
          </a:xfrm>
          <a:prstGeom prst="ellipse">
            <a:avLst/>
          </a:prstGeom>
          <a:noFill/>
          <a:ln w="41275" algn="ctr">
            <a:solidFill>
              <a:srgbClr val="FF0000"/>
            </a:solidFill>
            <a:round/>
            <a:headEnd/>
            <a:tailEnd/>
          </a:ln>
        </p:spPr>
        <p:txBody>
          <a:bodyPr/>
          <a:lstStyle/>
          <a:p>
            <a:pPr>
              <a:buClr>
                <a:srgbClr val="000000"/>
              </a:buClr>
              <a:buSzPct val="100000"/>
              <a:buFont typeface="Times New Roman" pitchFamily="18" charset="0"/>
              <a:buNone/>
            </a:pPr>
            <a:endParaRPr lang="ru-RU">
              <a:cs typeface="Arial" charset="0"/>
            </a:endParaRPr>
          </a:p>
        </p:txBody>
      </p:sp>
      <p:sp>
        <p:nvSpPr>
          <p:cNvPr id="12" name="Стрелка вправо с вырезом 11">
            <a:hlinkClick r:id="rId6"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2000"/>
                                        <p:tgtEl>
                                          <p:spTgt spid="9">
                                            <p:txEl>
                                              <p:pRg st="2" end="2"/>
                                            </p:txEl>
                                          </p:spTgt>
                                        </p:tgtEl>
                                      </p:cBhvr>
                                    </p:animEffect>
                                  </p:childTnLst>
                                </p:cTn>
                              </p:par>
                            </p:childTnLst>
                          </p:cTn>
                        </p:par>
                        <p:par>
                          <p:cTn id="8" fill="hold">
                            <p:stCondLst>
                              <p:cond delay="2000"/>
                            </p:stCondLst>
                            <p:childTnLst>
                              <p:par>
                                <p:cTn id="9" presetID="10" presetClass="entr" fill="hold" nodeType="afterEffect">
                                  <p:stCondLst>
                                    <p:cond delay="0"/>
                                  </p:stCondLst>
                                  <p:childTnLst>
                                    <p:set>
                                      <p:cBhvr additive="repl">
                                        <p:cTn id="10" dur="1" fill="hold">
                                          <p:stCondLst>
                                            <p:cond delay="0"/>
                                          </p:stCondLst>
                                        </p:cTn>
                                        <p:tgtEl>
                                          <p:spTgt spid="5"/>
                                        </p:tgtEl>
                                        <p:attrNameLst>
                                          <p:attrName>style.visibility</p:attrName>
                                        </p:attrNameLst>
                                      </p:cBhvr>
                                      <p:to>
                                        <p:strVal val="visible"/>
                                      </p:to>
                                    </p:set>
                                    <p:animEffect transition="in" filter="fade">
                                      <p:cBhvr additive="repl">
                                        <p:cTn id="11" dur="1000"/>
                                        <p:tgtEl>
                                          <p:spTgt spid="5"/>
                                        </p:tgtEl>
                                      </p:cBhvr>
                                    </p:animEffect>
                                  </p:childTnLst>
                                </p:cTn>
                              </p:par>
                            </p:childTnLst>
                          </p:cTn>
                        </p:par>
                        <p:par>
                          <p:cTn id="12" fill="hold">
                            <p:stCondLst>
                              <p:cond delay="3000"/>
                            </p:stCondLst>
                            <p:childTnLst>
                              <p:par>
                                <p:cTn id="13" presetID="7" presetClass="entr" presetSubtype="4"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8000"/>
                            </p:stCondLst>
                            <p:childTnLst>
                              <p:par>
                                <p:cTn id="18" presetID="3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400" decel="100000"/>
                                        <p:tgtEl>
                                          <p:spTgt spid="10"/>
                                        </p:tgtEl>
                                      </p:cBhvr>
                                    </p:animEffect>
                                    <p:anim calcmode="lin" valueType="num">
                                      <p:cBhvr>
                                        <p:cTn id="21" dur="2400" decel="100000" fill="hold"/>
                                        <p:tgtEl>
                                          <p:spTgt spid="10"/>
                                        </p:tgtEl>
                                        <p:attrNameLst>
                                          <p:attrName>style.rotation</p:attrName>
                                        </p:attrNameLst>
                                      </p:cBhvr>
                                      <p:tavLst>
                                        <p:tav tm="0">
                                          <p:val>
                                            <p:fltVal val="-90"/>
                                          </p:val>
                                        </p:tav>
                                        <p:tav tm="100000">
                                          <p:val>
                                            <p:fltVal val="0"/>
                                          </p:val>
                                        </p:tav>
                                      </p:tavLst>
                                    </p:anim>
                                    <p:anim calcmode="lin" valueType="num">
                                      <p:cBhvr>
                                        <p:cTn id="22" dur="2400" decel="100000" fill="hold"/>
                                        <p:tgtEl>
                                          <p:spTgt spid="10"/>
                                        </p:tgtEl>
                                        <p:attrNameLst>
                                          <p:attrName>ppt_x</p:attrName>
                                        </p:attrNameLst>
                                      </p:cBhvr>
                                      <p:tavLst>
                                        <p:tav tm="0">
                                          <p:val>
                                            <p:strVal val="#ppt_x+0.4"/>
                                          </p:val>
                                        </p:tav>
                                        <p:tav tm="100000">
                                          <p:val>
                                            <p:strVal val="#ppt_x-0.05"/>
                                          </p:val>
                                        </p:tav>
                                      </p:tavLst>
                                    </p:anim>
                                    <p:anim calcmode="lin" valueType="num">
                                      <p:cBhvr>
                                        <p:cTn id="23" dur="2400" decel="100000" fill="hold"/>
                                        <p:tgtEl>
                                          <p:spTgt spid="10"/>
                                        </p:tgtEl>
                                        <p:attrNameLst>
                                          <p:attrName>ppt_y</p:attrName>
                                        </p:attrNameLst>
                                      </p:cBhvr>
                                      <p:tavLst>
                                        <p:tav tm="0">
                                          <p:val>
                                            <p:strVal val="#ppt_y-0.4"/>
                                          </p:val>
                                        </p:tav>
                                        <p:tav tm="100000">
                                          <p:val>
                                            <p:strVal val="#ppt_y+0.1"/>
                                          </p:val>
                                        </p:tav>
                                      </p:tavLst>
                                    </p:anim>
                                    <p:anim calcmode="lin" valueType="num">
                                      <p:cBhvr>
                                        <p:cTn id="24" dur="600" accel="100000" fill="hold">
                                          <p:stCondLst>
                                            <p:cond delay="2400"/>
                                          </p:stCondLst>
                                        </p:cTn>
                                        <p:tgtEl>
                                          <p:spTgt spid="10"/>
                                        </p:tgtEl>
                                        <p:attrNameLst>
                                          <p:attrName>ppt_x</p:attrName>
                                        </p:attrNameLst>
                                      </p:cBhvr>
                                      <p:tavLst>
                                        <p:tav tm="0">
                                          <p:val>
                                            <p:strVal val="#ppt_x-0.05"/>
                                          </p:val>
                                        </p:tav>
                                        <p:tav tm="100000">
                                          <p:val>
                                            <p:strVal val="#ppt_x"/>
                                          </p:val>
                                        </p:tav>
                                      </p:tavLst>
                                    </p:anim>
                                    <p:anim calcmode="lin" valueType="num">
                                      <p:cBhvr>
                                        <p:cTn id="25" dur="600" accel="100000" fill="hold">
                                          <p:stCondLst>
                                            <p:cond delay="2400"/>
                                          </p:stCondLst>
                                        </p:cTn>
                                        <p:tgtEl>
                                          <p:spTgt spid="10"/>
                                        </p:tgtEl>
                                        <p:attrNameLst>
                                          <p:attrName>ppt_y</p:attrName>
                                        </p:attrNameLst>
                                      </p:cBhvr>
                                      <p:tavLst>
                                        <p:tav tm="0">
                                          <p:val>
                                            <p:strVal val="#ppt_y+0.1"/>
                                          </p:val>
                                        </p:tav>
                                        <p:tav tm="100000">
                                          <p:val>
                                            <p:strVal val="#ppt_y"/>
                                          </p:val>
                                        </p:tav>
                                      </p:tavLst>
                                    </p:anim>
                                  </p:childTnLst>
                                </p:cTn>
                              </p:par>
                            </p:childTnLst>
                          </p:cTn>
                        </p:par>
                        <p:par>
                          <p:cTn id="26" fill="hold">
                            <p:stCondLst>
                              <p:cond delay="110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par>
                          <p:cTn id="33" fill="hold">
                            <p:stCondLst>
                              <p:cond delay="12000"/>
                            </p:stCondLst>
                            <p:childTnLst>
                              <p:par>
                                <p:cTn id="34" presetID="7" presetClass="entr" presetSubtype="4" fill="hold" nodeType="afterEffect">
                                  <p:stCondLst>
                                    <p:cond delay="200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9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1196975"/>
            <a:ext cx="6015038" cy="4511675"/>
          </a:xfrm>
        </p:spPr>
        <p:txBody>
          <a:bodyPr/>
          <a:lstStyle/>
          <a:p>
            <a:pPr marL="0" indent="457200" algn="just">
              <a:spcBef>
                <a:spcPct val="0"/>
              </a:spcBef>
            </a:pPr>
            <a:r>
              <a:rPr lang="ru-RU" sz="2000" b="1" smtClean="0">
                <a:solidFill>
                  <a:srgbClr val="0033CC"/>
                </a:solidFill>
                <a:latin typeface="Comic Sans MS" pitchFamily="66" charset="0"/>
              </a:rPr>
              <a:t>Из рассказа О. А. Менякиной следует, что в годы Великой Отечественной войны 1941-1945 гг. на Соколовой горе, на месте, где сейчас располагается Парк Победы, были захоронены в братских могилах погибшие бойцы. Они умирали от полученных ран в госпиталях города. Порой их имена и фамилии были никому неизвестны. Но были известны города, откуда они уходили на войну. Названия этих городов и появились на лестнице мемориала. Пока это предположение и оно требует доказательств, но оно – единственное решение загадки памятника </a:t>
            </a:r>
            <a:endParaRPr lang="ru-RU" sz="2000" b="1" i="1" smtClean="0">
              <a:solidFill>
                <a:srgbClr val="0033CC"/>
              </a:solidFill>
              <a:latin typeface="Comic Sans MS" pitchFamily="66" charset="0"/>
            </a:endParaRPr>
          </a:p>
        </p:txBody>
      </p:sp>
      <p:pic>
        <p:nvPicPr>
          <p:cNvPr id="38914" name="Picture 4"/>
          <p:cNvPicPr>
            <a:picLocks noChangeAspect="1" noChangeArrowheads="1"/>
          </p:cNvPicPr>
          <p:nvPr/>
        </p:nvPicPr>
        <p:blipFill>
          <a:blip r:embed="rId2"/>
          <a:srcRect/>
          <a:stretch>
            <a:fillRect/>
          </a:stretch>
        </p:blipFill>
        <p:spPr bwMode="auto">
          <a:xfrm>
            <a:off x="6643702" y="571500"/>
            <a:ext cx="2000236" cy="2374691"/>
          </a:xfrm>
          <a:prstGeom prst="rect">
            <a:avLst/>
          </a:prstGeom>
          <a:noFill/>
          <a:ln w="9525">
            <a:noFill/>
            <a:miter lim="800000"/>
            <a:headEnd/>
            <a:tailEnd/>
          </a:ln>
        </p:spPr>
      </p:pic>
      <p:sp>
        <p:nvSpPr>
          <p:cNvPr id="5" name="Стрелка влево 4">
            <a:hlinkClick r:id="rId3" action="ppaction://hlinksldjump"/>
          </p:cNvPr>
          <p:cNvSpPr>
            <a:spLocks noChangeArrowheads="1"/>
          </p:cNvSpPr>
          <p:nvPr/>
        </p:nvSpPr>
        <p:spPr bwMode="auto">
          <a:xfrm flipH="1">
            <a:off x="7704138" y="6215063"/>
            <a:ext cx="1439862" cy="642937"/>
          </a:xfrm>
          <a:prstGeom prst="leftArrow">
            <a:avLst>
              <a:gd name="adj1" fmla="val 50000"/>
              <a:gd name="adj2" fmla="val 43942"/>
            </a:avLst>
          </a:prstGeom>
          <a:ln w="19050">
            <a:solidFill>
              <a:srgbClr val="0033CC"/>
            </a:solidFill>
            <a:headEnd/>
            <a:tailEn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8" charset="0"/>
              <a:buNone/>
              <a:defRPr/>
            </a:pPr>
            <a:r>
              <a:rPr lang="ru-RU" b="1" dirty="0">
                <a:solidFill>
                  <a:srgbClr val="800000"/>
                </a:solidFill>
                <a:latin typeface="Comic Sans MS" pitchFamily="66" charset="0"/>
                <a:cs typeface="Arial" charset="0"/>
              </a:rPr>
              <a:t>маршрут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1"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79388" y="188913"/>
            <a:ext cx="8785225" cy="785812"/>
          </a:xfrm>
        </p:spPr>
        <p:txBody>
          <a:bodyPr/>
          <a:lstStyle/>
          <a:p>
            <a:r>
              <a:rPr lang="ru-RU" sz="3200" b="1" smtClean="0">
                <a:solidFill>
                  <a:srgbClr val="800000"/>
                </a:solidFill>
                <a:latin typeface="Comic Sans MS" pitchFamily="66" charset="0"/>
              </a:rPr>
              <a:t>Современная жизнь парка Победы</a:t>
            </a:r>
          </a:p>
        </p:txBody>
      </p:sp>
      <p:pic>
        <p:nvPicPr>
          <p:cNvPr id="1026" name="Picture 2" descr="Анна и Илья">
            <a:hlinkClick r:id="rId3" tooltip="&quot;Анна и Илья. Саратов, сентябрь 2009. Прогулка, Парк Победы &quot;"/>
          </p:cNvPr>
          <p:cNvPicPr>
            <a:picLocks noChangeAspect="1" noChangeArrowheads="1"/>
          </p:cNvPicPr>
          <p:nvPr/>
        </p:nvPicPr>
        <p:blipFill>
          <a:blip r:embed="rId4"/>
          <a:srcRect/>
          <a:stretch>
            <a:fillRect/>
          </a:stretch>
        </p:blipFill>
        <p:spPr bwMode="auto">
          <a:xfrm>
            <a:off x="6372225" y="1268413"/>
            <a:ext cx="2557463" cy="2584450"/>
          </a:xfrm>
          <a:prstGeom prst="rect">
            <a:avLst/>
          </a:prstGeom>
          <a:noFill/>
          <a:ln w="9525">
            <a:noFill/>
            <a:miter lim="800000"/>
            <a:headEnd/>
            <a:tailEnd/>
          </a:ln>
        </p:spPr>
      </p:pic>
      <p:grpSp>
        <p:nvGrpSpPr>
          <p:cNvPr id="10" name="Группа 9"/>
          <p:cNvGrpSpPr>
            <a:grpSpLocks/>
          </p:cNvGrpSpPr>
          <p:nvPr/>
        </p:nvGrpSpPr>
        <p:grpSpPr bwMode="auto">
          <a:xfrm>
            <a:off x="285750" y="1714500"/>
            <a:ext cx="4643438" cy="3944938"/>
            <a:chOff x="785786" y="1643050"/>
            <a:chExt cx="4643438" cy="3944621"/>
          </a:xfrm>
        </p:grpSpPr>
        <p:sp>
          <p:nvSpPr>
            <p:cNvPr id="39944" name="Прямоугольник 6"/>
            <p:cNvSpPr>
              <a:spLocks noChangeArrowheads="1"/>
            </p:cNvSpPr>
            <p:nvPr/>
          </p:nvSpPr>
          <p:spPr bwMode="auto">
            <a:xfrm>
              <a:off x="785786" y="3643314"/>
              <a:ext cx="4572000" cy="369332"/>
            </a:xfrm>
            <a:prstGeom prst="rect">
              <a:avLst/>
            </a:prstGeom>
            <a:noFill/>
            <a:ln w="9525">
              <a:noFill/>
              <a:miter lim="800000"/>
              <a:headEnd/>
              <a:tailEnd/>
            </a:ln>
          </p:spPr>
          <p:txBody>
            <a:bodyPr>
              <a:spAutoFit/>
            </a:bodyPr>
            <a:lstStyle/>
            <a:p>
              <a:endParaRPr lang="ru-RU"/>
            </a:p>
          </p:txBody>
        </p:sp>
        <p:sp>
          <p:nvSpPr>
            <p:cNvPr id="39945" name="Прямоугольник 7"/>
            <p:cNvSpPr>
              <a:spLocks noChangeArrowheads="1"/>
            </p:cNvSpPr>
            <p:nvPr/>
          </p:nvSpPr>
          <p:spPr bwMode="auto">
            <a:xfrm>
              <a:off x="857224" y="1643050"/>
              <a:ext cx="4572000" cy="1015663"/>
            </a:xfrm>
            <a:prstGeom prst="rect">
              <a:avLst/>
            </a:prstGeom>
            <a:noFill/>
            <a:ln w="9525">
              <a:noFill/>
              <a:miter lim="800000"/>
              <a:headEnd/>
              <a:tailEnd/>
            </a:ln>
          </p:spPr>
          <p:txBody>
            <a:bodyPr>
              <a:spAutoFit/>
            </a:bodyPr>
            <a:lstStyle/>
            <a:p>
              <a:pPr algn="jus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pPr>
              <a:r>
                <a:rPr lang="ru-RU" sz="2000" b="1">
                  <a:solidFill>
                    <a:srgbClr val="0033CC"/>
                  </a:solidFill>
                  <a:latin typeface="Comic Sans MS" pitchFamily="66" charset="0"/>
                </a:rPr>
                <a:t>Сейчас на Соколовую гору часто приезжают</a:t>
              </a:r>
            </a:p>
            <a:p>
              <a:pPr algn="jus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pPr>
              <a:r>
                <a:rPr lang="ru-RU" sz="2000" b="1">
                  <a:solidFill>
                    <a:srgbClr val="0033CC"/>
                  </a:solidFill>
                  <a:latin typeface="Comic Sans MS" pitchFamily="66" charset="0"/>
                </a:rPr>
                <a:t>свадебные кортежи;</a:t>
              </a:r>
              <a:endParaRPr lang="ru-RU" b="1">
                <a:solidFill>
                  <a:srgbClr val="0033CC"/>
                </a:solidFill>
                <a:latin typeface="Comic Sans MS" pitchFamily="66" charset="0"/>
              </a:endParaRPr>
            </a:p>
          </p:txBody>
        </p:sp>
        <p:sp>
          <p:nvSpPr>
            <p:cNvPr id="39946" name="Прямоугольник 8"/>
            <p:cNvSpPr>
              <a:spLocks noChangeArrowheads="1"/>
            </p:cNvSpPr>
            <p:nvPr/>
          </p:nvSpPr>
          <p:spPr bwMode="auto">
            <a:xfrm>
              <a:off x="785786" y="4572008"/>
              <a:ext cx="4572000" cy="1015663"/>
            </a:xfrm>
            <a:prstGeom prst="rect">
              <a:avLst/>
            </a:prstGeom>
            <a:noFill/>
            <a:ln w="9525">
              <a:noFill/>
              <a:miter lim="800000"/>
              <a:headEnd/>
              <a:tailEnd/>
            </a:ln>
          </p:spPr>
          <p:txBody>
            <a:bodyPr>
              <a:spAutoFit/>
            </a:bodyPr>
            <a:lstStyle/>
            <a:p>
              <a:r>
                <a:rPr lang="ru-RU" sz="2000" b="1">
                  <a:solidFill>
                    <a:srgbClr val="0033CC"/>
                  </a:solidFill>
                  <a:latin typeface="Comic Sans MS" pitchFamily="66" charset="0"/>
                </a:rPr>
                <a:t>Здесь ежегодно собираются толпы людей, чтобы отметить 9 мая – День Победы </a:t>
              </a:r>
              <a:endParaRPr lang="ru-RU" sz="2000">
                <a:solidFill>
                  <a:srgbClr val="0033CC"/>
                </a:solidFill>
              </a:endParaRPr>
            </a:p>
          </p:txBody>
        </p:sp>
      </p:grpSp>
      <p:pic>
        <p:nvPicPr>
          <p:cNvPr id="2" name="i-main-pic" descr="Картинка 16 из 2798">
            <a:hlinkClick r:id="rId5"/>
          </p:cNvPr>
          <p:cNvPicPr>
            <a:picLocks noChangeAspect="1" noChangeArrowheads="1"/>
          </p:cNvPicPr>
          <p:nvPr/>
        </p:nvPicPr>
        <p:blipFill>
          <a:blip r:embed="rId6"/>
          <a:srcRect/>
          <a:stretch>
            <a:fillRect/>
          </a:stretch>
        </p:blipFill>
        <p:spPr bwMode="auto">
          <a:xfrm>
            <a:off x="6357938" y="4071938"/>
            <a:ext cx="2651125" cy="2214562"/>
          </a:xfrm>
          <a:prstGeom prst="rect">
            <a:avLst/>
          </a:prstGeom>
          <a:noFill/>
          <a:ln w="9525">
            <a:noFill/>
            <a:miter lim="800000"/>
            <a:headEnd/>
            <a:tailEnd/>
          </a:ln>
        </p:spPr>
      </p:pic>
      <p:pic>
        <p:nvPicPr>
          <p:cNvPr id="1028" name="Picture 4" descr="C:\Users\user\Desktop\Парк Победы\Фото\в парке - копия (4).jpg"/>
          <p:cNvPicPr>
            <a:picLocks noChangeAspect="1" noChangeArrowheads="1"/>
          </p:cNvPicPr>
          <p:nvPr/>
        </p:nvPicPr>
        <p:blipFill>
          <a:blip r:embed="rId7"/>
          <a:srcRect/>
          <a:stretch>
            <a:fillRect/>
          </a:stretch>
        </p:blipFill>
        <p:spPr bwMode="auto">
          <a:xfrm>
            <a:off x="468313" y="1484313"/>
            <a:ext cx="4000500" cy="2928937"/>
          </a:xfrm>
          <a:prstGeom prst="rect">
            <a:avLst/>
          </a:prstGeom>
          <a:noFill/>
          <a:ln w="9525">
            <a:noFill/>
            <a:miter lim="800000"/>
            <a:headEnd/>
            <a:tailEnd/>
          </a:ln>
        </p:spPr>
      </p:pic>
      <p:sp>
        <p:nvSpPr>
          <p:cNvPr id="14" name="Прямоугольник 13"/>
          <p:cNvSpPr>
            <a:spLocks noChangeArrowheads="1"/>
          </p:cNvSpPr>
          <p:nvPr/>
        </p:nvSpPr>
        <p:spPr bwMode="auto">
          <a:xfrm>
            <a:off x="179388" y="4581525"/>
            <a:ext cx="6086475" cy="1938338"/>
          </a:xfrm>
          <a:prstGeom prst="rect">
            <a:avLst/>
          </a:prstGeom>
          <a:noFill/>
          <a:ln w="9525">
            <a:noFill/>
            <a:miter lim="800000"/>
            <a:headEnd/>
            <a:tailEnd/>
          </a:ln>
        </p:spPr>
        <p:txBody>
          <a:bodyPr>
            <a:spAutoFit/>
          </a:bodyPr>
          <a:lstStyle/>
          <a:p>
            <a:r>
              <a:rPr lang="ru-RU" sz="2000" b="1">
                <a:solidFill>
                  <a:srgbClr val="0033CC"/>
                </a:solidFill>
                <a:latin typeface="Comic Sans MS" pitchFamily="66" charset="0"/>
              </a:rPr>
              <a:t>В обычные дни парк посещает много народа, чтобы увидеть музей под открытым небом и музей боевой славы, воздать дань воинам у вечного огня и совершить своеобразный подвиг – подняться на монумент «Журавли», да и просто погулять по тенистым аллеям</a:t>
            </a:r>
            <a:endParaRPr lang="ru-RU">
              <a:solidFill>
                <a:srgbClr val="0033CC"/>
              </a:solidFill>
            </a:endParaRPr>
          </a:p>
        </p:txBody>
      </p:sp>
      <p:sp>
        <p:nvSpPr>
          <p:cNvPr id="12" name="Стрелка вправо с вырезом 11">
            <a:hlinkClick r:id="rId8"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2000"/>
                                        <p:tgtEl>
                                          <p:spTgt spid="10"/>
                                        </p:tgtEl>
                                        <p:attrNameLst>
                                          <p:attrName>ppt_x</p:attrName>
                                        </p:attrNameLst>
                                      </p:cBhvr>
                                      <p:tavLst>
                                        <p:tav tm="0">
                                          <p:val>
                                            <p:strVal val="ppt_x"/>
                                          </p:val>
                                        </p:tav>
                                        <p:tav tm="100000">
                                          <p:val>
                                            <p:strVal val="ppt_x"/>
                                          </p:val>
                                        </p:tav>
                                      </p:tavLst>
                                    </p:anim>
                                    <p:anim calcmode="lin" valueType="num">
                                      <p:cBhvr additive="base">
                                        <p:cTn id="24" dur="2000"/>
                                        <p:tgtEl>
                                          <p:spTgt spid="10"/>
                                        </p:tgtEl>
                                        <p:attrNameLst>
                                          <p:attrName>ppt_y</p:attrName>
                                        </p:attrNameLst>
                                      </p:cBhvr>
                                      <p:tavLst>
                                        <p:tav tm="0">
                                          <p:val>
                                            <p:strVal val="ppt_y"/>
                                          </p:val>
                                        </p:tav>
                                        <p:tav tm="100000">
                                          <p:val>
                                            <p:strVal val="1+ppt_h/2"/>
                                          </p:val>
                                        </p:tav>
                                      </p:tavLst>
                                    </p:anim>
                                    <p:set>
                                      <p:cBhvr>
                                        <p:cTn id="25" dur="1" fill="hold">
                                          <p:stCondLst>
                                            <p:cond delay="1999"/>
                                          </p:stCondLst>
                                        </p:cTn>
                                        <p:tgtEl>
                                          <p:spTgt spid="10"/>
                                        </p:tgtEl>
                                        <p:attrNameLst>
                                          <p:attrName>style.visibility</p:attrName>
                                        </p:attrNameLst>
                                      </p:cBhvr>
                                      <p:to>
                                        <p:strVal val="hidden"/>
                                      </p:to>
                                    </p:se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0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827088" y="4724400"/>
            <a:ext cx="7500937" cy="1576388"/>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a:solidFill>
                  <a:srgbClr val="800000"/>
                </a:solidFill>
                <a:latin typeface="Comic Sans MS" pitchFamily="66" charset="0"/>
              </a:rPr>
              <a:t>Парашютная вышка около Национальной деревни 2008 год</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2400" b="1">
              <a:solidFill>
                <a:srgbClr val="800000"/>
              </a:solidFill>
              <a:latin typeface="Comic Sans MS" pitchFamily="66"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70C0"/>
                </a:solidFill>
                <a:latin typeface="Georgia" pitchFamily="18" charset="0"/>
              </a:rPr>
              <a:t> </a:t>
            </a:r>
            <a:r>
              <a:rPr lang="ru-RU" sz="2000" b="1">
                <a:solidFill>
                  <a:srgbClr val="0033CC"/>
                </a:solidFill>
                <a:latin typeface="Comic Sans MS" pitchFamily="66" charset="0"/>
              </a:rPr>
              <a:t>Это ещё одно место в парке, откуда город виден как на ладони. Моей мечтой так и остаётся прыгнуть оттуда с парашютом</a:t>
            </a:r>
          </a:p>
        </p:txBody>
      </p:sp>
      <p:grpSp>
        <p:nvGrpSpPr>
          <p:cNvPr id="2" name="Group 2"/>
          <p:cNvGrpSpPr>
            <a:grpSpLocks/>
          </p:cNvGrpSpPr>
          <p:nvPr/>
        </p:nvGrpSpPr>
        <p:grpSpPr bwMode="auto">
          <a:xfrm>
            <a:off x="1476375" y="333375"/>
            <a:ext cx="6034088" cy="4525963"/>
            <a:chOff x="864" y="240"/>
            <a:chExt cx="3801" cy="2851"/>
          </a:xfrm>
        </p:grpSpPr>
        <p:pic>
          <p:nvPicPr>
            <p:cNvPr id="41988" name="Picture 3"/>
            <p:cNvPicPr>
              <a:picLocks noChangeAspect="1" noChangeArrowheads="1"/>
            </p:cNvPicPr>
            <p:nvPr/>
          </p:nvPicPr>
          <p:blipFill>
            <a:blip r:embed="rId3">
              <a:lum bright="10000" contrast="20000"/>
            </a:blip>
            <a:srcRect/>
            <a:stretch>
              <a:fillRect/>
            </a:stretch>
          </p:blipFill>
          <p:spPr bwMode="auto">
            <a:xfrm>
              <a:off x="1182" y="240"/>
              <a:ext cx="3266" cy="2449"/>
            </a:xfrm>
            <a:prstGeom prst="rect">
              <a:avLst/>
            </a:prstGeom>
            <a:noFill/>
            <a:ln w="9525">
              <a:noFill/>
              <a:round/>
              <a:headEnd/>
              <a:tailEnd/>
            </a:ln>
          </p:spPr>
        </p:pic>
        <p:sp>
          <p:nvSpPr>
            <p:cNvPr id="41989" name="Text Box 4"/>
            <p:cNvSpPr txBox="1">
              <a:spLocks noChangeArrowheads="1"/>
            </p:cNvSpPr>
            <p:nvPr/>
          </p:nvSpPr>
          <p:spPr bwMode="auto">
            <a:xfrm>
              <a:off x="864" y="240"/>
              <a:ext cx="3801"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sp>
        <p:nvSpPr>
          <p:cNvPr id="8" name="Стрелка вправо с вырезом 7">
            <a:hlinkClick r:id="rId4"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1000"/>
                                        <p:tgtEl>
                                          <p:spTgt spid="2"/>
                                        </p:tgtEl>
                                      </p:cBhvr>
                                    </p:animEffect>
                                  </p:childTnLst>
                                </p:cTn>
                              </p:par>
                            </p:childTnLst>
                          </p:cTn>
                        </p:par>
                        <p:par>
                          <p:cTn id="8" fill="hold">
                            <p:stCondLst>
                              <p:cond delay="1000"/>
                            </p:stCondLst>
                            <p:childTnLst>
                              <p:par>
                                <p:cTn id="9" presetID="10" presetClass="entr" fill="hold" nodeType="afterEffect">
                                  <p:stCondLst>
                                    <p:cond delay="0"/>
                                  </p:stCondLst>
                                  <p:childTnLst>
                                    <p:set>
                                      <p:cBhvr additive="repl">
                                        <p:cTn id="10" dur="1" fill="hold">
                                          <p:stCondLst>
                                            <p:cond delay="0"/>
                                          </p:stCondLst>
                                        </p:cTn>
                                        <p:tgtEl>
                                          <p:spTgt spid="14337"/>
                                        </p:tgtEl>
                                        <p:attrNameLst>
                                          <p:attrName>style.visibility</p:attrName>
                                        </p:attrNameLst>
                                      </p:cBhvr>
                                      <p:to>
                                        <p:strVal val="visible"/>
                                      </p:to>
                                    </p:set>
                                    <p:animEffect transition="in" filter="fade">
                                      <p:cBhvr additive="repl">
                                        <p:cTn id="11" dur="1000"/>
                                        <p:tgtEl>
                                          <p:spTgt spid="1433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38" y="214313"/>
            <a:ext cx="7772400" cy="857250"/>
          </a:xfrm>
        </p:spPr>
        <p:txBody>
          <a:bodyPr/>
          <a:lstStyle/>
          <a:p>
            <a:r>
              <a:rPr lang="ru-RU" sz="3200" b="1" smtClean="0">
                <a:solidFill>
                  <a:srgbClr val="800000"/>
                </a:solidFill>
                <a:latin typeface="Comic Sans MS" pitchFamily="66" charset="0"/>
              </a:rPr>
              <a:t>«Девичья башня»</a:t>
            </a:r>
          </a:p>
        </p:txBody>
      </p:sp>
      <p:sp>
        <p:nvSpPr>
          <p:cNvPr id="3" name="Подзаголовок 2"/>
          <p:cNvSpPr>
            <a:spLocks noGrp="1"/>
          </p:cNvSpPr>
          <p:nvPr>
            <p:ph type="subTitle" idx="1"/>
          </p:nvPr>
        </p:nvSpPr>
        <p:spPr>
          <a:xfrm>
            <a:off x="395288" y="1196975"/>
            <a:ext cx="4681537" cy="3582988"/>
          </a:xfrm>
        </p:spPr>
        <p:txBody>
          <a:bodyPr/>
          <a:lstStyle/>
          <a:p>
            <a:pPr algn="just">
              <a:lnSpc>
                <a:spcPct val="150000"/>
              </a:lnSpc>
              <a:spcBef>
                <a:spcPct val="0"/>
              </a:spcBef>
            </a:pPr>
            <a:r>
              <a:rPr lang="ru-RU" sz="2000" b="1" smtClean="0">
                <a:solidFill>
                  <a:srgbClr val="0033CC"/>
                </a:solidFill>
                <a:latin typeface="Comic Sans MS" pitchFamily="66" charset="0"/>
              </a:rPr>
              <a:t>Говоря о высоких местах в парке Победы, нельзя 	не сказать об азербайджанском подворье «Девичья башня». Эта крепость – точная уменьшенная копия «Девичьей башни» в городе Баку, памятника 	азербайджанской средневековой культуры. </a:t>
            </a:r>
          </a:p>
          <a:p>
            <a:pPr algn="just">
              <a:lnSpc>
                <a:spcPct val="150000"/>
              </a:lnSpc>
              <a:spcBef>
                <a:spcPct val="0"/>
              </a:spcBef>
            </a:pPr>
            <a:r>
              <a:rPr lang="ru-RU" sz="2000" b="1" smtClean="0">
                <a:solidFill>
                  <a:srgbClr val="0033CC"/>
                </a:solidFill>
                <a:latin typeface="Comic Sans MS" pitchFamily="66" charset="0"/>
              </a:rPr>
              <a:t> С этой башни, в отличии от «Журавлей», видна вся Волга. И панорама города также раскрывается, как на ладони</a:t>
            </a:r>
          </a:p>
        </p:txBody>
      </p:sp>
      <p:pic>
        <p:nvPicPr>
          <p:cNvPr id="4" name="Рисунок 3" descr="http://www.sarrest.ru/tourism/nd/nd13a.jpg"/>
          <p:cNvPicPr>
            <a:picLocks noChangeAspect="1" noChangeArrowheads="1"/>
          </p:cNvPicPr>
          <p:nvPr/>
        </p:nvPicPr>
        <p:blipFill>
          <a:blip r:embed="rId2"/>
          <a:srcRect/>
          <a:stretch>
            <a:fillRect/>
          </a:stretch>
        </p:blipFill>
        <p:spPr bwMode="auto">
          <a:xfrm>
            <a:off x="5322888" y="1844675"/>
            <a:ext cx="3606800" cy="317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9288379" cy="6860406"/>
            <a:chOff x="997" y="384"/>
            <a:chExt cx="3860" cy="2851"/>
          </a:xfrm>
          <a:effectLst>
            <a:outerShdw blurRad="50800" dist="50800" dir="5400000" algn="ctr" rotWithShape="0">
              <a:srgbClr val="000000">
                <a:alpha val="42000"/>
              </a:srgbClr>
            </a:outerShdw>
          </a:effectLst>
        </p:grpSpPr>
        <p:pic>
          <p:nvPicPr>
            <p:cNvPr id="8" name="Picture 3"/>
            <p:cNvPicPr>
              <a:picLocks noChangeAspect="1" noChangeArrowheads="1"/>
            </p:cNvPicPr>
            <p:nvPr/>
          </p:nvPicPr>
          <p:blipFill>
            <a:blip r:embed="rId4" cstate="email">
              <a:lum bright="16000"/>
            </a:blip>
            <a:srcRect/>
            <a:stretch>
              <a:fillRect/>
            </a:stretch>
          </p:blipFill>
          <p:spPr bwMode="auto">
            <a:xfrm>
              <a:off x="997" y="384"/>
              <a:ext cx="3860" cy="2851"/>
            </a:xfrm>
            <a:prstGeom prst="rect">
              <a:avLst/>
            </a:prstGeom>
            <a:noFill/>
            <a:ln w="9525">
              <a:noFill/>
              <a:round/>
              <a:headEnd/>
              <a:tailEnd/>
            </a:ln>
          </p:spPr>
        </p:pic>
        <p:sp>
          <p:nvSpPr>
            <p:cNvPr id="9" name="Text Box 4"/>
            <p:cNvSpPr txBox="1">
              <a:spLocks noChangeArrowheads="1"/>
            </p:cNvSpPr>
            <p:nvPr/>
          </p:nvSpPr>
          <p:spPr bwMode="auto">
            <a:xfrm>
              <a:off x="1056" y="384"/>
              <a:ext cx="3801" cy="2851"/>
            </a:xfrm>
            <a:prstGeom prst="rect">
              <a:avLst/>
            </a:prstGeom>
            <a:noFill/>
            <a:ln w="9525">
              <a:noFill/>
              <a:round/>
              <a:headEnd/>
              <a:tailEnd/>
            </a:ln>
          </p:spPr>
          <p:txBody>
            <a:bodyPr wrap="none" anchor="ctr"/>
            <a:lstStyle/>
            <a:p>
              <a:pPr>
                <a:buClr>
                  <a:srgbClr val="000000"/>
                </a:buClr>
                <a:buSzPct val="100000"/>
                <a:buFont typeface="Times New Roman" pitchFamily="16" charset="0"/>
                <a:buNone/>
                <a:defRPr/>
              </a:pPr>
              <a:endParaRPr lang="ru-RU">
                <a:cs typeface="+mn-cs"/>
              </a:endParaRPr>
            </a:p>
          </p:txBody>
        </p:sp>
      </p:grpSp>
      <p:sp>
        <p:nvSpPr>
          <p:cNvPr id="16387" name="Text Box 1"/>
          <p:cNvSpPr txBox="1">
            <a:spLocks noChangeArrowheads="1"/>
          </p:cNvSpPr>
          <p:nvPr/>
        </p:nvSpPr>
        <p:spPr bwMode="auto">
          <a:xfrm>
            <a:off x="457200" y="5486400"/>
            <a:ext cx="8229600" cy="11430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sp>
        <p:nvSpPr>
          <p:cNvPr id="4100" name="Text Box 4"/>
          <p:cNvSpPr txBox="1">
            <a:spLocks noChangeArrowheads="1"/>
          </p:cNvSpPr>
          <p:nvPr/>
        </p:nvSpPr>
        <p:spPr bwMode="auto">
          <a:xfrm>
            <a:off x="5857875" y="5157788"/>
            <a:ext cx="3286125" cy="1428750"/>
          </a:xfrm>
          <a:prstGeom prst="rect">
            <a:avLst/>
          </a:prstGeom>
          <a:noFill/>
          <a:ln w="9525">
            <a:noFill/>
            <a:round/>
            <a:headEnd/>
            <a:tailEnd/>
          </a:ln>
        </p:spPr>
        <p:txBody>
          <a:bodyPr lIns="90000" tIns="46800" rIns="90000" bIns="46800" anchor="ctr"/>
          <a:lstStyle/>
          <a:p>
            <a:pP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муз. Яна Френкеля</a:t>
            </a:r>
          </a:p>
          <a:p>
            <a:pP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сл.	Расула	Гамзатова</a:t>
            </a:r>
          </a:p>
          <a:p>
            <a:pP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исп. Марк Бернес</a:t>
            </a:r>
            <a:endParaRPr lang="ru-RU" sz="2400" b="1">
              <a:solidFill>
                <a:srgbClr val="0033CC"/>
              </a:solidFill>
              <a:latin typeface="Comic Sans MS" pitchFamily="66" charset="0"/>
              <a:hlinkClick r:id="rId5"/>
            </a:endParaRPr>
          </a:p>
        </p:txBody>
      </p:sp>
      <p:sp>
        <p:nvSpPr>
          <p:cNvPr id="10" name="Прямоугольник 9"/>
          <p:cNvSpPr>
            <a:spLocks noChangeArrowheads="1"/>
          </p:cNvSpPr>
          <p:nvPr/>
        </p:nvSpPr>
        <p:spPr bwMode="auto">
          <a:xfrm>
            <a:off x="250825" y="260350"/>
            <a:ext cx="5616575" cy="6248400"/>
          </a:xfrm>
          <a:prstGeom prst="rect">
            <a:avLst/>
          </a:prstGeom>
          <a:solidFill>
            <a:srgbClr val="FFFFFF">
              <a:alpha val="38823"/>
            </a:srgbClr>
          </a:solidFill>
          <a:ln w="9525">
            <a:noFill/>
            <a:miter lim="800000"/>
            <a:headEnd/>
            <a:tailEnd/>
          </a:ln>
        </p:spPr>
        <p:txBody>
          <a:bodyPr>
            <a:spAutoFit/>
          </a:bodyPr>
          <a:lstStyle/>
          <a:p>
            <a:pPr>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b="1" dirty="0" err="1">
                <a:solidFill>
                  <a:srgbClr val="800000"/>
                </a:solidFill>
                <a:latin typeface="Comic Sans MS" pitchFamily="66" charset="0"/>
              </a:rPr>
              <a:t>Мне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кажется</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порою</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что</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солдаты</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r>
              <a:rPr lang="en-US" sz="2000" b="1" dirty="0">
                <a:solidFill>
                  <a:srgbClr val="800000"/>
                </a:solidFill>
                <a:latin typeface="Comic Sans MS" pitchFamily="66" charset="0"/>
              </a:rPr>
              <a:t>С </a:t>
            </a:r>
            <a:r>
              <a:rPr lang="en-US" sz="2000" b="1" dirty="0" err="1">
                <a:solidFill>
                  <a:srgbClr val="800000"/>
                </a:solidFill>
                <a:latin typeface="Comic Sans MS" pitchFamily="66" charset="0"/>
              </a:rPr>
              <a:t>кровавых</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не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пришедшие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полей</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Не</a:t>
            </a:r>
            <a:r>
              <a:rPr lang="en-US" sz="2000" b="1" dirty="0">
                <a:solidFill>
                  <a:srgbClr val="800000"/>
                </a:solidFill>
                <a:latin typeface="Comic Sans MS" pitchFamily="66" charset="0"/>
              </a:rPr>
              <a:t> в </a:t>
            </a:r>
            <a:r>
              <a:rPr lang="en-US" sz="2000" b="1" dirty="0" err="1">
                <a:solidFill>
                  <a:srgbClr val="800000"/>
                </a:solidFill>
                <a:latin typeface="Comic Sans MS" pitchFamily="66" charset="0"/>
              </a:rPr>
              <a:t>землю</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эту</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полегли</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когда-то</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r>
              <a:rPr lang="en-US" sz="2000" b="1" dirty="0">
                <a:solidFill>
                  <a:srgbClr val="800000"/>
                </a:solidFill>
                <a:latin typeface="Comic Sans MS" pitchFamily="66" charset="0"/>
              </a:rPr>
              <a:t>А </a:t>
            </a:r>
            <a:r>
              <a:rPr lang="en-US" sz="2000" b="1" dirty="0" err="1">
                <a:solidFill>
                  <a:srgbClr val="800000"/>
                </a:solidFill>
                <a:latin typeface="Comic Sans MS" pitchFamily="66" charset="0"/>
              </a:rPr>
              <a:t>превратились</a:t>
            </a:r>
            <a:r>
              <a:rPr lang="en-US" sz="2000" b="1" dirty="0">
                <a:solidFill>
                  <a:srgbClr val="800000"/>
                </a:solidFill>
                <a:latin typeface="Comic Sans MS" pitchFamily="66" charset="0"/>
              </a:rPr>
              <a:t> в </a:t>
            </a:r>
            <a:r>
              <a:rPr lang="en-US" sz="2000" b="1" dirty="0" err="1">
                <a:solidFill>
                  <a:srgbClr val="800000"/>
                </a:solidFill>
                <a:latin typeface="Comic Sans MS" pitchFamily="66" charset="0"/>
              </a:rPr>
              <a:t>белых</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журавлей</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endParaRPr lang="ru-RU" sz="2000" b="1" dirty="0">
              <a:solidFill>
                <a:srgbClr val="800000"/>
              </a:solidFill>
              <a:latin typeface="Comic Sans MS" pitchFamily="66" charset="0"/>
            </a:endParaRPr>
          </a:p>
          <a:p>
            <a:pPr>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b="1" dirty="0" err="1">
                <a:solidFill>
                  <a:srgbClr val="800000"/>
                </a:solidFill>
                <a:latin typeface="Comic Sans MS" pitchFamily="66" charset="0"/>
              </a:rPr>
              <a:t>Они</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до</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сей</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поры</a:t>
            </a:r>
            <a:r>
              <a:rPr lang="en-US" sz="2000" b="1" dirty="0">
                <a:solidFill>
                  <a:srgbClr val="800000"/>
                </a:solidFill>
                <a:latin typeface="Comic Sans MS" pitchFamily="66" charset="0"/>
              </a:rPr>
              <a:t> </a:t>
            </a:r>
            <a:endParaRPr lang="ru-RU" sz="2000" b="1" dirty="0">
              <a:solidFill>
                <a:srgbClr val="800000"/>
              </a:solidFill>
              <a:latin typeface="Comic Sans MS" pitchFamily="66" charset="0"/>
            </a:endParaRPr>
          </a:p>
          <a:p>
            <a:pPr>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b="1" dirty="0">
                <a:solidFill>
                  <a:srgbClr val="800000"/>
                </a:solidFill>
                <a:latin typeface="Comic Sans MS" pitchFamily="66" charset="0"/>
              </a:rPr>
              <a:t>с </a:t>
            </a:r>
            <a:r>
              <a:rPr lang="en-US" sz="2000" b="1" dirty="0" err="1">
                <a:solidFill>
                  <a:srgbClr val="800000"/>
                </a:solidFill>
                <a:latin typeface="Comic Sans MS" pitchFamily="66" charset="0"/>
              </a:rPr>
              <a:t>времен</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тех</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дальних</a:t>
            </a:r>
            <a:r>
              <a:rPr lang="en-US" sz="2000" b="1" dirty="0">
                <a:solidFill>
                  <a:srgbClr val="800000"/>
                </a:solidFill>
                <a:latin typeface="Comic Sans MS" pitchFamily="66" charset="0"/>
              </a:rPr>
              <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Летят</a:t>
            </a:r>
            <a:r>
              <a:rPr lang="en-US" sz="2000" b="1" dirty="0">
                <a:solidFill>
                  <a:srgbClr val="800000"/>
                </a:solidFill>
                <a:latin typeface="Comic Sans MS" pitchFamily="66" charset="0"/>
              </a:rPr>
              <a:t> и </a:t>
            </a:r>
            <a:r>
              <a:rPr lang="en-US" sz="2000" b="1" dirty="0" err="1">
                <a:solidFill>
                  <a:srgbClr val="800000"/>
                </a:solidFill>
                <a:latin typeface="Comic Sans MS" pitchFamily="66" charset="0"/>
              </a:rPr>
              <a:t>подают</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нам</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голоса</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Не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потому</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ль</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так</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часто</a:t>
            </a:r>
            <a:r>
              <a:rPr lang="en-US" sz="2000" b="1" dirty="0">
                <a:solidFill>
                  <a:srgbClr val="800000"/>
                </a:solidFill>
                <a:latin typeface="Comic Sans MS" pitchFamily="66" charset="0"/>
              </a:rPr>
              <a:t> и </a:t>
            </a:r>
            <a:r>
              <a:rPr lang="en-US" sz="2000" b="1" dirty="0" err="1">
                <a:solidFill>
                  <a:srgbClr val="800000"/>
                </a:solidFill>
                <a:latin typeface="Comic Sans MS" pitchFamily="66" charset="0"/>
              </a:rPr>
              <a:t>печально</a:t>
            </a:r>
            <a:r>
              <a:rPr lang="en-US" sz="2000" b="1" dirty="0">
                <a:solidFill>
                  <a:srgbClr val="800000"/>
                </a:solidFill>
                <a:latin typeface="Comic Sans MS" pitchFamily="66" charset="0"/>
              </a:rPr>
              <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Мы</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замолкаем</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глядя</a:t>
            </a:r>
            <a:r>
              <a:rPr lang="en-US" sz="2000" b="1" dirty="0">
                <a:solidFill>
                  <a:srgbClr val="800000"/>
                </a:solidFill>
                <a:latin typeface="Comic Sans MS" pitchFamily="66" charset="0"/>
              </a:rPr>
              <a:t> в </a:t>
            </a:r>
            <a:r>
              <a:rPr lang="en-US" sz="2000" b="1" dirty="0" err="1">
                <a:solidFill>
                  <a:srgbClr val="800000"/>
                </a:solidFill>
                <a:latin typeface="Comic Sans MS" pitchFamily="66" charset="0"/>
              </a:rPr>
              <a:t>небеса</a:t>
            </a:r>
            <a:r>
              <a:rPr lang="en-US" sz="2000" b="1" dirty="0">
                <a:solidFill>
                  <a:srgbClr val="800000"/>
                </a:solidFill>
                <a:latin typeface="Comic Sans MS" pitchFamily="66" charset="0"/>
              </a:rPr>
              <a:t>?</a:t>
            </a:r>
            <a:endParaRPr lang="ru-RU" sz="2000" b="1" dirty="0">
              <a:solidFill>
                <a:srgbClr val="800000"/>
              </a:solidFill>
              <a:latin typeface="Comic Sans MS" pitchFamily="66" charset="0"/>
            </a:endParaRPr>
          </a:p>
          <a:p>
            <a:pPr>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ru-RU" sz="2000" b="1" dirty="0">
              <a:solidFill>
                <a:srgbClr val="800000"/>
              </a:solidFill>
              <a:latin typeface="Comic Sans MS" pitchFamily="66" charset="0"/>
            </a:endParaRPr>
          </a:p>
          <a:p>
            <a:pPr>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b="1" dirty="0" err="1">
                <a:solidFill>
                  <a:srgbClr val="800000"/>
                </a:solidFill>
                <a:latin typeface="Comic Sans MS" pitchFamily="66" charset="0"/>
              </a:rPr>
              <a:t>Летит</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летит</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по</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небу</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клин</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усталый</a:t>
            </a:r>
            <a:r>
              <a:rPr lang="en-US" sz="2000" b="1" dirty="0">
                <a:solidFill>
                  <a:srgbClr val="800000"/>
                </a:solidFill>
                <a:latin typeface="Comic Sans MS" pitchFamily="66" charset="0"/>
              </a:rPr>
              <a:t> </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Летит</a:t>
            </a:r>
            <a:r>
              <a:rPr lang="en-US" sz="2000" b="1" dirty="0">
                <a:solidFill>
                  <a:srgbClr val="800000"/>
                </a:solidFill>
                <a:latin typeface="Comic Sans MS" pitchFamily="66" charset="0"/>
              </a:rPr>
              <a:t> в </a:t>
            </a:r>
            <a:r>
              <a:rPr lang="en-US" sz="2000" b="1" dirty="0" err="1">
                <a:solidFill>
                  <a:srgbClr val="800000"/>
                </a:solidFill>
                <a:latin typeface="Comic Sans MS" pitchFamily="66" charset="0"/>
              </a:rPr>
              <a:t>тумане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на</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исходе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дня</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r>
              <a:rPr lang="en-US" sz="2000" b="1" dirty="0">
                <a:solidFill>
                  <a:srgbClr val="800000"/>
                </a:solidFill>
                <a:latin typeface="Comic Sans MS" pitchFamily="66" charset="0"/>
              </a:rPr>
              <a:t>И в </a:t>
            </a:r>
            <a:r>
              <a:rPr lang="en-US" sz="2000" b="1" dirty="0" err="1">
                <a:solidFill>
                  <a:srgbClr val="800000"/>
                </a:solidFill>
                <a:latin typeface="Comic Sans MS" pitchFamily="66" charset="0"/>
              </a:rPr>
              <a:t>том</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строю</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есть</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промежуток</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малый</a:t>
            </a:r>
            <a:r>
              <a:rPr lang="en-US" sz="2000" b="1" dirty="0">
                <a:solidFill>
                  <a:srgbClr val="800000"/>
                </a:solidFill>
                <a:latin typeface="Comic Sans MS" pitchFamily="66" charset="0"/>
              </a:rPr>
              <a:t> -</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Быть</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может</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это</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место</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для</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меня</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endParaRPr lang="en-US" sz="2000" b="1" dirty="0">
              <a:solidFill>
                <a:srgbClr val="800000"/>
              </a:solidFill>
              <a:latin typeface="Comic Sans MS" pitchFamily="66" charset="0"/>
            </a:endParaRPr>
          </a:p>
          <a:p>
            <a:pPr>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b="1" dirty="0" err="1">
                <a:solidFill>
                  <a:srgbClr val="800000"/>
                </a:solidFill>
                <a:latin typeface="Comic Sans MS" pitchFamily="66" charset="0"/>
              </a:rPr>
              <a:t>Настанет</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день</a:t>
            </a:r>
            <a:r>
              <a:rPr lang="en-US" sz="2000" b="1" dirty="0">
                <a:solidFill>
                  <a:srgbClr val="800000"/>
                </a:solidFill>
                <a:latin typeface="Comic Sans MS" pitchFamily="66" charset="0"/>
              </a:rPr>
              <a:t>, и с </a:t>
            </a:r>
            <a:r>
              <a:rPr lang="en-US" sz="2000" b="1" dirty="0" err="1">
                <a:solidFill>
                  <a:srgbClr val="800000"/>
                </a:solidFill>
                <a:latin typeface="Comic Sans MS" pitchFamily="66" charset="0"/>
              </a:rPr>
              <a:t>журавлиной</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стаей</a:t>
            </a:r>
            <a:r>
              <a:rPr lang="en-US" sz="2000" b="1" dirty="0">
                <a:solidFill>
                  <a:srgbClr val="800000"/>
                </a:solidFill>
                <a:latin typeface="Comic Sans MS" pitchFamily="66" charset="0"/>
              </a:rPr>
              <a:t/>
            </a:r>
            <a:br>
              <a:rPr lang="en-US" sz="2000" b="1" dirty="0">
                <a:solidFill>
                  <a:srgbClr val="800000"/>
                </a:solidFill>
                <a:latin typeface="Comic Sans MS" pitchFamily="66" charset="0"/>
              </a:rPr>
            </a:br>
            <a:r>
              <a:rPr lang="en-US" sz="2000" b="1" dirty="0">
                <a:solidFill>
                  <a:srgbClr val="800000"/>
                </a:solidFill>
                <a:latin typeface="Comic Sans MS" pitchFamily="66" charset="0"/>
              </a:rPr>
              <a:t>Я </a:t>
            </a:r>
            <a:r>
              <a:rPr lang="en-US" sz="2000" b="1" dirty="0" err="1">
                <a:solidFill>
                  <a:srgbClr val="800000"/>
                </a:solidFill>
                <a:latin typeface="Comic Sans MS" pitchFamily="66" charset="0"/>
              </a:rPr>
              <a:t>поплыву</a:t>
            </a:r>
            <a:r>
              <a:rPr lang="en-US" sz="2000" b="1" dirty="0">
                <a:solidFill>
                  <a:srgbClr val="800000"/>
                </a:solidFill>
                <a:latin typeface="Comic Sans MS" pitchFamily="66" charset="0"/>
              </a:rPr>
              <a:t> в </a:t>
            </a:r>
            <a:r>
              <a:rPr lang="en-US" sz="2000" b="1" dirty="0" err="1">
                <a:solidFill>
                  <a:srgbClr val="800000"/>
                </a:solidFill>
                <a:latin typeface="Comic Sans MS" pitchFamily="66" charset="0"/>
              </a:rPr>
              <a:t>такой</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же</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сизой</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мгле</a:t>
            </a:r>
            <a:r>
              <a:rPr lang="en-US" sz="2000" b="1" dirty="0">
                <a:solidFill>
                  <a:srgbClr val="800000"/>
                </a:solidFill>
                <a:latin typeface="Comic Sans MS" pitchFamily="66" charset="0"/>
              </a:rPr>
              <a:t>,</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Из-под</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небес</a:t>
            </a:r>
            <a:r>
              <a:rPr lang="en-US" sz="2000" b="1" dirty="0">
                <a:solidFill>
                  <a:srgbClr val="800000"/>
                </a:solidFill>
                <a:latin typeface="Comic Sans MS" pitchFamily="66" charset="0"/>
              </a:rPr>
              <a:t> по-птичьи </a:t>
            </a:r>
            <a:r>
              <a:rPr lang="en-US" sz="2000" b="1" dirty="0" err="1">
                <a:solidFill>
                  <a:srgbClr val="800000"/>
                </a:solidFill>
                <a:latin typeface="Comic Sans MS" pitchFamily="66" charset="0"/>
              </a:rPr>
              <a:t>окликая</a:t>
            </a:r>
            <a:r>
              <a:rPr lang="en-US" sz="2000" b="1" dirty="0">
                <a:solidFill>
                  <a:srgbClr val="800000"/>
                </a:solidFill>
                <a:latin typeface="Comic Sans MS" pitchFamily="66" charset="0"/>
              </a:rPr>
              <a:t/>
            </a:r>
            <a:br>
              <a:rPr lang="en-US" sz="2000" b="1" dirty="0">
                <a:solidFill>
                  <a:srgbClr val="800000"/>
                </a:solidFill>
                <a:latin typeface="Comic Sans MS" pitchFamily="66" charset="0"/>
              </a:rPr>
            </a:br>
            <a:r>
              <a:rPr lang="en-US" sz="2000" b="1" dirty="0" err="1">
                <a:solidFill>
                  <a:srgbClr val="800000"/>
                </a:solidFill>
                <a:latin typeface="Comic Sans MS" pitchFamily="66" charset="0"/>
              </a:rPr>
              <a:t>Всех</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вас</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кого</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оставил</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на</a:t>
            </a:r>
            <a:r>
              <a:rPr lang="en-US" sz="2000" b="1" dirty="0">
                <a:solidFill>
                  <a:srgbClr val="800000"/>
                </a:solidFill>
                <a:latin typeface="Comic Sans MS" pitchFamily="66" charset="0"/>
              </a:rPr>
              <a:t> </a:t>
            </a:r>
            <a:r>
              <a:rPr lang="en-US" sz="2000" b="1" dirty="0" err="1">
                <a:solidFill>
                  <a:srgbClr val="800000"/>
                </a:solidFill>
                <a:latin typeface="Comic Sans MS" pitchFamily="66" charset="0"/>
              </a:rPr>
              <a:t>земле</a:t>
            </a:r>
            <a:r>
              <a:rPr lang="en-US" sz="2000" b="1" dirty="0">
                <a:solidFill>
                  <a:srgbClr val="800000"/>
                </a:solidFill>
                <a:latin typeface="Comic Sans MS" pitchFamily="66"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additive="repl">
                                        <p:cTn id="6" dur="1" fill="hold">
                                          <p:stCondLst>
                                            <p:cond delay="0"/>
                                          </p:stCondLst>
                                        </p:cTn>
                                        <p:tgtEl>
                                          <p:spTgt spid="4100"/>
                                        </p:tgtEl>
                                        <p:attrNameLst>
                                          <p:attrName>style.visibility</p:attrName>
                                        </p:attrNameLst>
                                      </p:cBhvr>
                                      <p:to>
                                        <p:strVal val="visible"/>
                                      </p:to>
                                    </p:set>
                                    <p:animEffect transition="in" filter="fade">
                                      <p:cBhvr additive="repl">
                                        <p:cTn id="7" dur="1000"/>
                                        <p:tgtEl>
                                          <p:spTgt spid="4100"/>
                                        </p:tgtEl>
                                      </p:cBhvr>
                                    </p:animEffect>
                                  </p:childTnLst>
                                </p:cTn>
                              </p:par>
                              <p:par>
                                <p:cTn id="8" presetID="10" presetClass="entr" fill="hold" nodeType="withEffect">
                                  <p:stCondLst>
                                    <p:cond delay="0"/>
                                  </p:stCondLst>
                                  <p:childTnLst>
                                    <p:set>
                                      <p:cBhvr additive="repl">
                                        <p:cTn id="9" dur="1" fill="hold">
                                          <p:stCondLst>
                                            <p:cond delay="0"/>
                                          </p:stCondLst>
                                        </p:cTn>
                                        <p:tgtEl>
                                          <p:spTgt spid="7"/>
                                        </p:tgtEl>
                                        <p:attrNameLst>
                                          <p:attrName>style.visibility</p:attrName>
                                        </p:attrNameLst>
                                      </p:cBhvr>
                                      <p:to>
                                        <p:strVal val="visible"/>
                                      </p:to>
                                    </p:set>
                                    <p:animEffect transition="in" filter="fade">
                                      <p:cBhvr additive="repl">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2000"/>
                                        <p:tgtEl>
                                          <p:spTgt spid="1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2000"/>
                                        <p:tgtEl>
                                          <p:spTgt spid="10">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81000" y="228600"/>
            <a:ext cx="8229600" cy="1143000"/>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000" b="1">
                <a:solidFill>
                  <a:srgbClr val="800000"/>
                </a:solidFill>
                <a:latin typeface="Comic Sans MS" pitchFamily="66" charset="0"/>
              </a:rPr>
              <a:t>Словарик</a:t>
            </a:r>
          </a:p>
        </p:txBody>
      </p:sp>
      <p:sp>
        <p:nvSpPr>
          <p:cNvPr id="19459" name="Text Box 2"/>
          <p:cNvSpPr txBox="1">
            <a:spLocks noChangeArrowheads="1"/>
          </p:cNvSpPr>
          <p:nvPr/>
        </p:nvSpPr>
        <p:spPr bwMode="auto">
          <a:xfrm>
            <a:off x="428625" y="1500188"/>
            <a:ext cx="8229600" cy="4525962"/>
          </a:xfrm>
          <a:prstGeom prst="rect">
            <a:avLst/>
          </a:prstGeom>
          <a:noFill/>
          <a:ln w="9525">
            <a:noFill/>
            <a:round/>
            <a:headEnd/>
            <a:tailEnd/>
          </a:ln>
        </p:spPr>
        <p:txBody>
          <a:bodyPr/>
          <a:lstStyle/>
          <a:p>
            <a:pPr indent="87313" algn="just">
              <a:buClr>
                <a:srgbClr val="0070C0"/>
              </a:buClr>
              <a:buSzPct val="100000"/>
              <a:buFont typeface="Trebuchet MS" pitchFamily="34"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ru-RU" sz="2400" b="1">
                <a:solidFill>
                  <a:srgbClr val="0033CC"/>
                </a:solidFill>
                <a:latin typeface="Comic Sans MS" pitchFamily="66" charset="0"/>
              </a:rPr>
              <a:t>Парк Победы на Соколовой горе был заложен в </a:t>
            </a:r>
            <a:r>
              <a:rPr lang="ru-RU" sz="2400" b="1" u="sng">
                <a:solidFill>
                  <a:srgbClr val="0033CC"/>
                </a:solidFill>
                <a:latin typeface="Comic Sans MS" pitchFamily="66" charset="0"/>
              </a:rPr>
              <a:t>1975</a:t>
            </a:r>
            <a:r>
              <a:rPr lang="ru-RU" sz="2400" b="1">
                <a:solidFill>
                  <a:srgbClr val="0033CC"/>
                </a:solidFill>
                <a:latin typeface="Comic Sans MS" pitchFamily="66" charset="0"/>
              </a:rPr>
              <a:t> году, а через 7 лет, в </a:t>
            </a:r>
            <a:r>
              <a:rPr lang="ru-RU" sz="2400" b="1" u="sng">
                <a:solidFill>
                  <a:srgbClr val="0033CC"/>
                </a:solidFill>
                <a:latin typeface="Comic Sans MS" pitchFamily="66" charset="0"/>
              </a:rPr>
              <a:t>1982</a:t>
            </a:r>
            <a:r>
              <a:rPr lang="ru-RU" sz="2400" b="1">
                <a:solidFill>
                  <a:srgbClr val="0033CC"/>
                </a:solidFill>
                <a:latin typeface="Comic Sans MS" pitchFamily="66" charset="0"/>
              </a:rPr>
              <a:t> году – архитектор </a:t>
            </a:r>
            <a:r>
              <a:rPr lang="ru-RU" sz="2400" b="1" u="sng">
                <a:solidFill>
                  <a:srgbClr val="0033CC"/>
                </a:solidFill>
                <a:latin typeface="Comic Sans MS" pitchFamily="66" charset="0"/>
              </a:rPr>
              <a:t>Ю.А. Менякин</a:t>
            </a:r>
            <a:r>
              <a:rPr lang="ru-RU" sz="2400" b="1">
                <a:solidFill>
                  <a:srgbClr val="0033CC"/>
                </a:solidFill>
                <a:latin typeface="Comic Sans MS" pitchFamily="66" charset="0"/>
              </a:rPr>
              <a:t> спроектировал этот монумент и 40-метровый памятник был здесь установлен</a:t>
            </a:r>
          </a:p>
          <a:p>
            <a:pPr indent="87313" algn="just">
              <a:buClr>
                <a:srgbClr val="0070C0"/>
              </a:buClr>
              <a:buSzPct val="100000"/>
              <a:buFont typeface="Trebuchet MS" pitchFamily="34"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endParaRPr lang="ru-RU" sz="2400" b="1">
              <a:solidFill>
                <a:srgbClr val="0033CC"/>
              </a:solidFill>
              <a:latin typeface="Comic Sans MS" pitchFamily="66" charset="0"/>
            </a:endParaRPr>
          </a:p>
          <a:p>
            <a:pPr indent="87313" algn="just">
              <a:buClr>
                <a:srgbClr val="0070C0"/>
              </a:buClr>
              <a:buSzPct val="100000"/>
              <a:buFont typeface="Trebuchet MS" pitchFamily="34"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ru-RU" sz="2400" b="1">
                <a:solidFill>
                  <a:srgbClr val="0033CC"/>
                </a:solidFill>
                <a:latin typeface="Comic Sans MS" pitchFamily="66" charset="0"/>
              </a:rPr>
              <a:t>Соколовая гора – (Сары-Тау – Жёлтая гора) – гора, на которой расположен Парк Победы</a:t>
            </a:r>
          </a:p>
          <a:p>
            <a:pPr indent="87313" algn="just">
              <a:buClr>
                <a:srgbClr val="0070C0"/>
              </a:buClr>
              <a:buSzPct val="100000"/>
              <a:buFont typeface="Trebuchet MS" pitchFamily="34"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endParaRPr lang="ru-RU" sz="2400" b="1">
              <a:solidFill>
                <a:srgbClr val="0033CC"/>
              </a:solidFill>
              <a:latin typeface="Comic Sans MS" pitchFamily="66" charset="0"/>
            </a:endParaRPr>
          </a:p>
          <a:p>
            <a:pPr indent="87313" algn="just">
              <a:buClr>
                <a:srgbClr val="0070C0"/>
              </a:buClr>
              <a:buSzPct val="100000"/>
              <a:buFont typeface="Trebuchet MS" pitchFamily="34"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r>
              <a:rPr lang="ru-RU" sz="2400" b="1">
                <a:solidFill>
                  <a:srgbClr val="0033CC"/>
                </a:solidFill>
                <a:latin typeface="Comic Sans MS" pitchFamily="66" charset="0"/>
              </a:rPr>
              <a:t>Ольга Александровна Менякина – вдова архитектора Ю.А. Менякина.</a:t>
            </a:r>
          </a:p>
          <a:p>
            <a:pPr indent="87313" algn="just">
              <a:buClr>
                <a:srgbClr val="0070C0"/>
              </a:buClr>
              <a:buSzPct val="100000"/>
              <a:buFont typeface="Times New Roman" pitchFamily="18"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endParaRPr lang="ru-RU" sz="2400" b="1">
              <a:solidFill>
                <a:srgbClr val="0070C0"/>
              </a:solidFill>
              <a:latin typeface="Comic Sans MS" pitchFamily="66" charset="0"/>
            </a:endParaRPr>
          </a:p>
          <a:p>
            <a:pPr indent="87313" algn="just">
              <a:buClr>
                <a:srgbClr val="0070C0"/>
              </a:buClr>
              <a:buSzPct val="100000"/>
              <a:buFont typeface="Times New Roman" pitchFamily="18" charset="0"/>
              <a:buAutoNum type="arabicPeriod"/>
              <a:tabLst>
                <a:tab pos="569913" algn="l"/>
                <a:tab pos="1484313" algn="l"/>
                <a:tab pos="2398713" algn="l"/>
                <a:tab pos="3313113" algn="l"/>
                <a:tab pos="4227513" algn="l"/>
                <a:tab pos="5141913" algn="l"/>
                <a:tab pos="6056313" algn="l"/>
                <a:tab pos="6970713" algn="l"/>
                <a:tab pos="7885113" algn="l"/>
                <a:tab pos="8799513" algn="l"/>
                <a:tab pos="9713913" algn="l"/>
              </a:tabLst>
            </a:pPr>
            <a:endParaRPr lang="ru-RU" sz="2400" b="1">
              <a:solidFill>
                <a:srgbClr val="0070C0"/>
              </a:solidFill>
            </a:endParaRPr>
          </a:p>
          <a:p>
            <a:pPr indent="87313" algn="just">
              <a:tabLst>
                <a:tab pos="569913" algn="l"/>
                <a:tab pos="1484313" algn="l"/>
                <a:tab pos="2398713" algn="l"/>
                <a:tab pos="3313113" algn="l"/>
                <a:tab pos="4227513" algn="l"/>
                <a:tab pos="5141913" algn="l"/>
                <a:tab pos="6056313" algn="l"/>
                <a:tab pos="6970713" algn="l"/>
                <a:tab pos="7885113" algn="l"/>
                <a:tab pos="8799513" algn="l"/>
                <a:tab pos="9713913" algn="l"/>
              </a:tabLst>
            </a:pPr>
            <a:endParaRPr lang="ru-RU" sz="2400" b="1">
              <a:solidFill>
                <a:srgbClr val="0070C0"/>
              </a:solidFill>
              <a:latin typeface="Comic Sans MS" pitchFamily="66"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2000"/>
                                        <p:tgtEl>
                                          <p:spTgt spid="1843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fade">
                                      <p:cBhvr>
                                        <p:cTn id="11"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19459"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533400" y="228600"/>
            <a:ext cx="8229600" cy="485775"/>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800" b="1">
                <a:solidFill>
                  <a:srgbClr val="0033CC"/>
                </a:solidFill>
                <a:latin typeface="Comic Sans MS" pitchFamily="66" charset="0"/>
              </a:rPr>
              <a:t>Список использованных источников</a:t>
            </a:r>
          </a:p>
        </p:txBody>
      </p:sp>
      <p:sp>
        <p:nvSpPr>
          <p:cNvPr id="21507" name="Text Box 2"/>
          <p:cNvSpPr txBox="1">
            <a:spLocks noChangeArrowheads="1"/>
          </p:cNvSpPr>
          <p:nvPr/>
        </p:nvSpPr>
        <p:spPr bwMode="auto">
          <a:xfrm>
            <a:off x="285750" y="1000125"/>
            <a:ext cx="8858250" cy="5500688"/>
          </a:xfrm>
          <a:prstGeom prst="rect">
            <a:avLst/>
          </a:prstGeom>
          <a:noFill/>
          <a:ln w="9525">
            <a:noFill/>
            <a:round/>
            <a:headEnd/>
            <a:tailEnd/>
          </a:ln>
        </p:spPr>
        <p:txBody>
          <a:bodyPr/>
          <a:lstStyle/>
          <a:p>
            <a:pPr marL="457200" indent="-457200" algn="just">
              <a:spcBef>
                <a:spcPts val="600"/>
              </a:spcBef>
              <a:buClr>
                <a:srgbClr val="0070C0"/>
              </a:buClr>
              <a:buSzPct val="100000"/>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a:solidFill>
                  <a:srgbClr val="7030A0"/>
                </a:solidFill>
                <a:latin typeface="Comic Sans MS" pitchFamily="66" charset="0"/>
              </a:rPr>
              <a:t>Саратов. Туристская схема. Москва, 1987 </a:t>
            </a:r>
          </a:p>
          <a:p>
            <a:pPr marL="457200" indent="-457200" algn="just">
              <a:spcBef>
                <a:spcPts val="600"/>
              </a:spcBef>
              <a:buClr>
                <a:srgbClr val="009999"/>
              </a:buClr>
              <a:buSzPct val="100000"/>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en-US" b="1" dirty="0">
                <a:solidFill>
                  <a:srgbClr val="002060"/>
                </a:solidFill>
                <a:effectLst>
                  <a:outerShdw blurRad="38100" dist="38100" dir="2700000" algn="tl">
                    <a:srgbClr val="000000">
                      <a:alpha val="43137"/>
                    </a:srgbClr>
                  </a:outerShdw>
                </a:effectLst>
                <a:latin typeface="Comic Sans MS" pitchFamily="66" charset="0"/>
                <a:hlinkClick r:id="rId3"/>
              </a:rPr>
              <a:t>http://www.aviaphoto.ru/my/20051002-juravl-01.jpg</a:t>
            </a:r>
            <a:endParaRPr lang="ru-RU" b="1" dirty="0">
              <a:solidFill>
                <a:srgbClr val="002060"/>
              </a:solidFill>
              <a:effectLst>
                <a:outerShdw blurRad="38100" dist="38100" dir="2700000" algn="tl">
                  <a:srgbClr val="000000">
                    <a:alpha val="43137"/>
                  </a:srgbClr>
                </a:outerShdw>
              </a:effectLst>
              <a:latin typeface="Comic Sans MS" pitchFamily="66" charset="0"/>
            </a:endParaRPr>
          </a:p>
          <a:p>
            <a:pPr marL="457200" indent="-457200" algn="just">
              <a:spcBef>
                <a:spcPts val="600"/>
              </a:spcBef>
              <a:buClr>
                <a:srgbClr val="009999"/>
              </a:buClr>
              <a:buSzPct val="100000"/>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en-US" b="1" dirty="0">
                <a:solidFill>
                  <a:srgbClr val="002060"/>
                </a:solidFill>
                <a:effectLst>
                  <a:outerShdw blurRad="38100" dist="38100" dir="2700000" algn="tl">
                    <a:srgbClr val="000000">
                      <a:alpha val="43137"/>
                    </a:srgbClr>
                  </a:outerShdw>
                </a:effectLst>
                <a:latin typeface="Comic Sans MS" pitchFamily="66" charset="0"/>
                <a:hlinkClick r:id="rId4"/>
              </a:rPr>
              <a:t>http://images.yandex.ru/yandsearch?ed=1&amp;rpt=simage&amp;text=%D0%BA%D0%B8%D1%81%D0%BB%D0%BE</a:t>
            </a:r>
            <a:r>
              <a:rPr lang="en-US" b="1" dirty="0">
                <a:solidFill>
                  <a:srgbClr val="FF0000"/>
                </a:solidFill>
                <a:effectLst>
                  <a:outerShdw blurRad="38100" dist="38100" dir="2700000" algn="tl">
                    <a:srgbClr val="000000">
                      <a:alpha val="43137"/>
                    </a:srgbClr>
                  </a:outerShdw>
                </a:effectLst>
                <a:latin typeface="Comic Sans MS" pitchFamily="66" charset="0"/>
                <a:hlinkClick r:id="rId4"/>
              </a:rPr>
              <a:t>%D0%B2%D0%BE%D0%B4%D1%81%D0%BA%20%D0%B6%D1%83%D1%80%D0%</a:t>
            </a:r>
            <a:r>
              <a:rPr lang="en-US" b="1" dirty="0">
                <a:solidFill>
                  <a:srgbClr val="002060"/>
                </a:solidFill>
                <a:effectLst>
                  <a:outerShdw blurRad="38100" dist="38100" dir="2700000" algn="tl">
                    <a:srgbClr val="000000">
                      <a:alpha val="43137"/>
                    </a:srgbClr>
                  </a:outerShdw>
                </a:effectLst>
                <a:latin typeface="Comic Sans MS" pitchFamily="66" charset="0"/>
                <a:hlinkClick r:id="rId4"/>
              </a:rPr>
              <a:t>B0%D0%B2%D0%BB%D0%B8&amp;img_url=www.lyubimie-kurorti.ru%2FFiles%2Ffile200.jpeg&amp;p=6</a:t>
            </a:r>
          </a:p>
          <a:p>
            <a:pPr marL="457200" indent="-457200" algn="just">
              <a:spcBef>
                <a:spcPts val="600"/>
              </a:spcBef>
              <a:buClr>
                <a:srgbClr val="009999"/>
              </a:buClr>
              <a:buSzPct val="100000"/>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a:solidFill>
                  <a:srgbClr val="002060"/>
                </a:solidFill>
                <a:effectLst>
                  <a:outerShdw blurRad="38100" dist="38100" dir="2700000" algn="tl">
                    <a:srgbClr val="000000">
                      <a:alpha val="43137"/>
                    </a:srgbClr>
                  </a:outerShdw>
                </a:effectLst>
                <a:latin typeface="Comic Sans MS" pitchFamily="66" charset="0"/>
                <a:hlinkClick r:id="rId5"/>
              </a:rPr>
              <a:t>http://www.sovmusic.ru/m32/zhuravl2.mp3</a:t>
            </a:r>
            <a:endParaRPr lang="ru-RU" b="1" dirty="0">
              <a:solidFill>
                <a:srgbClr val="002060"/>
              </a:solidFill>
              <a:effectLst>
                <a:outerShdw blurRad="38100" dist="38100" dir="2700000" algn="tl">
                  <a:srgbClr val="000000">
                    <a:alpha val="43137"/>
                  </a:srgbClr>
                </a:outerShdw>
              </a:effectLst>
              <a:latin typeface="Comic Sans MS" pitchFamily="66" charset="0"/>
            </a:endParaRPr>
          </a:p>
          <a:p>
            <a:pPr marL="457200" indent="-457200" algn="just">
              <a:spcBef>
                <a:spcPts val="600"/>
              </a:spcBef>
              <a:buClr>
                <a:srgbClr val="009999"/>
              </a:buClr>
              <a:buSzPct val="100000"/>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a:solidFill>
                  <a:srgbClr val="7030A0"/>
                </a:solidFill>
                <a:effectLst>
                  <a:outerShdw blurRad="38100" dist="38100" dir="2700000" algn="tl">
                    <a:srgbClr val="C0C0C0"/>
                  </a:outerShdw>
                </a:effectLst>
                <a:latin typeface="Comic Sans MS" pitchFamily="66" charset="0"/>
              </a:rPr>
              <a:t>Беленькая Л.В. Памятка для школьника// </a:t>
            </a:r>
            <a:r>
              <a:rPr lang="ru-RU" b="1" dirty="0">
                <a:solidFill>
                  <a:srgbClr val="7030A0"/>
                </a:solidFill>
                <a:effectLst>
                  <a:outerShdw blurRad="38100" dist="38100" dir="2700000" algn="tl">
                    <a:srgbClr val="000000">
                      <a:alpha val="43137"/>
                    </a:srgbClr>
                  </a:outerShdw>
                </a:effectLst>
                <a:latin typeface="Comic Sans MS" pitchFamily="66" charset="0"/>
                <a:hlinkClick r:id="rId6"/>
              </a:rPr>
              <a:t>http://www.it-n.ru/communities.aspx?cat_no=107408&amp;d_no=215816&amp;ext=Attachment.aspx?Id=93865</a:t>
            </a:r>
            <a:endParaRPr lang="ru-RU" b="1" dirty="0">
              <a:solidFill>
                <a:srgbClr val="7030A0"/>
              </a:solidFill>
              <a:effectLst>
                <a:outerShdw blurRad="38100" dist="38100" dir="2700000" algn="tl">
                  <a:srgbClr val="000000">
                    <a:alpha val="43137"/>
                  </a:srgbClr>
                </a:outerShdw>
              </a:effectLst>
              <a:latin typeface="Comic Sans MS" pitchFamily="66" charset="0"/>
            </a:endParaRPr>
          </a:p>
          <a:p>
            <a:pPr marL="457200" indent="-457200" algn="just">
              <a:spcBef>
                <a:spcPts val="600"/>
              </a:spcBef>
              <a:buClr>
                <a:srgbClr val="009999"/>
              </a:buClr>
              <a:buSzPct val="100000"/>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a:solidFill>
                  <a:srgbClr val="7030A0"/>
                </a:solidFill>
                <a:latin typeface="Comic Sans MS" pitchFamily="66" charset="0"/>
              </a:rPr>
              <a:t>Из личного архива </a:t>
            </a:r>
            <a:r>
              <a:rPr lang="ru-RU" b="1" dirty="0" err="1">
                <a:solidFill>
                  <a:srgbClr val="7030A0"/>
                </a:solidFill>
                <a:latin typeface="Comic Sans MS" pitchFamily="66" charset="0"/>
              </a:rPr>
              <a:t>Е.Н.Пакалиной</a:t>
            </a:r>
            <a:r>
              <a:rPr lang="ru-RU" b="1" dirty="0">
                <a:solidFill>
                  <a:srgbClr val="7030A0"/>
                </a:solidFill>
                <a:latin typeface="Comic Sans MS" pitchFamily="66" charset="0"/>
              </a:rPr>
              <a:t>. 2010 год</a:t>
            </a:r>
          </a:p>
          <a:p>
            <a:pPr marL="457200" indent="-457200" algn="just">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a:solidFill>
                  <a:srgbClr val="7030A0"/>
                </a:solidFill>
                <a:latin typeface="Comic Sans MS" pitchFamily="66" charset="0"/>
              </a:rPr>
              <a:t>Разговор с О. А. </a:t>
            </a:r>
            <a:r>
              <a:rPr lang="ru-RU" b="1" dirty="0" err="1">
                <a:solidFill>
                  <a:srgbClr val="7030A0"/>
                </a:solidFill>
                <a:latin typeface="Comic Sans MS" pitchFamily="66" charset="0"/>
              </a:rPr>
              <a:t>Менякиной</a:t>
            </a:r>
            <a:r>
              <a:rPr lang="ru-RU" b="1" dirty="0">
                <a:solidFill>
                  <a:srgbClr val="7030A0"/>
                </a:solidFill>
                <a:latin typeface="Comic Sans MS" pitchFamily="66" charset="0"/>
              </a:rPr>
              <a:t>. 2009 год</a:t>
            </a:r>
          </a:p>
          <a:p>
            <a:pPr marL="457200" indent="-457200">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err="1">
                <a:solidFill>
                  <a:srgbClr val="7030A0"/>
                </a:solidFill>
                <a:latin typeface="Comic Sans MS" pitchFamily="66" charset="0"/>
              </a:rPr>
              <a:t>Булычёв</a:t>
            </a:r>
            <a:r>
              <a:rPr lang="ru-RU" b="1" dirty="0">
                <a:solidFill>
                  <a:srgbClr val="7030A0"/>
                </a:solidFill>
                <a:latin typeface="Comic Sans MS" pitchFamily="66" charset="0"/>
              </a:rPr>
              <a:t> М.В. История Саратовского края. Саратов, 2000.</a:t>
            </a:r>
          </a:p>
          <a:p>
            <a:pPr marL="457200" indent="-457200">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ru-RU" b="1" dirty="0">
                <a:solidFill>
                  <a:srgbClr val="7030A0"/>
                </a:solidFill>
                <a:latin typeface="Comic Sans MS" pitchFamily="66" charset="0"/>
              </a:rPr>
              <a:t>Легенды земли Саратовской. Саратов, 2004. </a:t>
            </a:r>
          </a:p>
          <a:p>
            <a:pPr marL="457200" indent="-457200">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en-US" b="1" dirty="0">
                <a:solidFill>
                  <a:srgbClr val="7030A0"/>
                </a:solidFill>
                <a:effectLst>
                  <a:outerShdw blurRad="38100" dist="38100" dir="2700000" algn="tl">
                    <a:srgbClr val="000000">
                      <a:alpha val="43137"/>
                    </a:srgbClr>
                  </a:outerShdw>
                </a:effectLst>
                <a:latin typeface="Comic Sans MS" pitchFamily="66" charset="0"/>
                <a:hlinkClick r:id="rId7"/>
              </a:rPr>
              <a:t>http://img-fotki.yandex.ru/get/4/naturalist01.0/0_e049_f5b1cbd0_XL</a:t>
            </a:r>
            <a:endParaRPr lang="ru-RU" b="1" dirty="0">
              <a:solidFill>
                <a:srgbClr val="7030A0"/>
              </a:solidFill>
              <a:effectLst>
                <a:outerShdw blurRad="38100" dist="38100" dir="2700000" algn="tl">
                  <a:srgbClr val="000000">
                    <a:alpha val="43137"/>
                  </a:srgbClr>
                </a:outerShdw>
              </a:effectLst>
              <a:latin typeface="Comic Sans MS" pitchFamily="66" charset="0"/>
            </a:endParaRPr>
          </a:p>
          <a:p>
            <a:pPr marL="457200" indent="-457200">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en-US" b="1" dirty="0">
                <a:solidFill>
                  <a:srgbClr val="7030A0"/>
                </a:solidFill>
                <a:effectLst>
                  <a:outerShdw blurRad="38100" dist="38100" dir="2700000" algn="tl">
                    <a:srgbClr val="000000">
                      <a:alpha val="43137"/>
                    </a:srgbClr>
                  </a:outerShdw>
                </a:effectLst>
                <a:latin typeface="Comic Sans MS" pitchFamily="66" charset="0"/>
                <a:hlinkClick r:id="rId8"/>
              </a:rPr>
              <a:t>http://www.nedelia.ru/?nums-2010-022-page10</a:t>
            </a:r>
            <a:endParaRPr lang="ru-RU" b="1" dirty="0">
              <a:solidFill>
                <a:srgbClr val="7030A0"/>
              </a:solidFill>
              <a:effectLst>
                <a:outerShdw blurRad="38100" dist="38100" dir="2700000" algn="tl">
                  <a:srgbClr val="000000">
                    <a:alpha val="43137"/>
                  </a:srgbClr>
                </a:outerShdw>
              </a:effectLst>
              <a:latin typeface="Comic Sans MS" pitchFamily="66" charset="0"/>
            </a:endParaRPr>
          </a:p>
          <a:p>
            <a:pPr marL="457200" indent="-457200">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r>
              <a:rPr lang="en-US" b="1" dirty="0">
                <a:solidFill>
                  <a:srgbClr val="7030A0"/>
                </a:solidFill>
                <a:effectLst>
                  <a:outerShdw blurRad="38100" dist="38100" dir="2700000" algn="tl">
                    <a:srgbClr val="000000">
                      <a:alpha val="43137"/>
                    </a:srgbClr>
                  </a:outerShdw>
                </a:effectLst>
                <a:latin typeface="Comic Sans MS" pitchFamily="66" charset="0"/>
                <a:hlinkClick r:id="rId9"/>
              </a:rPr>
              <a:t>http://content.foto.mail.ru/mail/renat_kur/_blogs/i-148.jpg</a:t>
            </a:r>
            <a:endParaRPr lang="ru-RU" b="1" dirty="0">
              <a:solidFill>
                <a:srgbClr val="7030A0"/>
              </a:solidFill>
              <a:effectLst>
                <a:outerShdw blurRad="38100" dist="38100" dir="2700000" algn="tl">
                  <a:srgbClr val="000000">
                    <a:alpha val="43137"/>
                  </a:srgbClr>
                </a:outerShdw>
              </a:effectLst>
              <a:latin typeface="Comic Sans MS" pitchFamily="66" charset="0"/>
            </a:endParaRPr>
          </a:p>
          <a:p>
            <a:pPr marL="457200" indent="-457200">
              <a:spcBef>
                <a:spcPts val="600"/>
              </a:spcBef>
              <a:buFont typeface="+mj-lt"/>
              <a:buAutoNum type="arabicPeriod"/>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ru-RU" b="1" dirty="0">
              <a:solidFill>
                <a:srgbClr val="7030A0"/>
              </a:solidFill>
              <a:effectLst>
                <a:outerShdw blurRad="38100" dist="38100" dir="2700000" algn="tl">
                  <a:srgbClr val="000000">
                    <a:alpha val="43137"/>
                  </a:srgbClr>
                </a:outerShdw>
              </a:effectLst>
            </a:endParaRPr>
          </a:p>
          <a:p>
            <a:pPr marL="457200" indent="-457200">
              <a:spcBef>
                <a:spcPts val="600"/>
              </a:spcBef>
              <a:buClr>
                <a:srgbClr val="0070C0"/>
              </a:buClr>
              <a:buSzPct val="100000"/>
              <a:buFont typeface="Times New Roman" pitchFamily="18"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ru-RU" sz="2400" b="1" dirty="0">
              <a:solidFill>
                <a:srgbClr val="0070C0"/>
              </a:solidFill>
            </a:endParaRPr>
          </a:p>
          <a:p>
            <a:pPr marL="457200" indent="-457200">
              <a:spcBef>
                <a:spcPts val="600"/>
              </a:spcBef>
              <a:buClr>
                <a:srgbClr val="0070C0"/>
              </a:buClr>
              <a:buSzPct val="100000"/>
              <a:buFont typeface="Times New Roman" pitchFamily="18"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ru-RU" sz="2400" b="1" dirty="0">
              <a:solidFill>
                <a:srgbClr val="0070C0"/>
              </a:solidFill>
            </a:endParaRPr>
          </a:p>
          <a:p>
            <a:pPr marL="457200" indent="-457200">
              <a:spcBef>
                <a:spcPts val="600"/>
              </a:spcBef>
              <a:buClr>
                <a:srgbClr val="0070C0"/>
              </a:buClr>
              <a:buSzPct val="100000"/>
              <a:buFont typeface="Times New Roman" pitchFamily="18" charset="0"/>
              <a:buNone/>
              <a:tabLst>
                <a:tab pos="1027113" algn="l"/>
                <a:tab pos="1941513" algn="l"/>
                <a:tab pos="2855913" algn="l"/>
                <a:tab pos="3770313" algn="l"/>
                <a:tab pos="4684713" algn="l"/>
                <a:tab pos="5599113" algn="l"/>
                <a:tab pos="6513513" algn="l"/>
                <a:tab pos="7427913" algn="l"/>
                <a:tab pos="8342313" algn="l"/>
                <a:tab pos="9256713" algn="l"/>
                <a:tab pos="10171113" algn="l"/>
              </a:tabLst>
              <a:defRPr/>
            </a:pPr>
            <a:endParaRPr lang="ru-RU" sz="2400" b="1" dirty="0">
              <a:solidFill>
                <a:srgbClr val="0070C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55650" y="1989138"/>
            <a:ext cx="4483100" cy="3352800"/>
            <a:chOff x="336" y="835"/>
            <a:chExt cx="2824" cy="2112"/>
          </a:xfrm>
        </p:grpSpPr>
        <p:pic>
          <p:nvPicPr>
            <p:cNvPr id="18439" name="Picture 2"/>
            <p:cNvPicPr>
              <a:picLocks noChangeAspect="1" noChangeArrowheads="1"/>
            </p:cNvPicPr>
            <p:nvPr/>
          </p:nvPicPr>
          <p:blipFill>
            <a:blip r:embed="rId3"/>
            <a:srcRect/>
            <a:stretch>
              <a:fillRect/>
            </a:stretch>
          </p:blipFill>
          <p:spPr bwMode="auto">
            <a:xfrm>
              <a:off x="336" y="835"/>
              <a:ext cx="2824" cy="2112"/>
            </a:xfrm>
            <a:prstGeom prst="rect">
              <a:avLst/>
            </a:prstGeom>
            <a:noFill/>
            <a:ln w="9525">
              <a:noFill/>
              <a:round/>
              <a:headEnd/>
              <a:tailEnd/>
            </a:ln>
          </p:spPr>
        </p:pic>
        <p:sp>
          <p:nvSpPr>
            <p:cNvPr id="18440" name="Text Box 3"/>
            <p:cNvSpPr txBox="1">
              <a:spLocks noChangeArrowheads="1"/>
            </p:cNvSpPr>
            <p:nvPr/>
          </p:nvSpPr>
          <p:spPr bwMode="auto">
            <a:xfrm>
              <a:off x="362" y="1289"/>
              <a:ext cx="2208" cy="16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pic>
        <p:nvPicPr>
          <p:cNvPr id="16388" name="Picture 4"/>
          <p:cNvPicPr>
            <a:picLocks noChangeAspect="1" noChangeArrowheads="1"/>
          </p:cNvPicPr>
          <p:nvPr/>
        </p:nvPicPr>
        <p:blipFill>
          <a:blip r:embed="rId4"/>
          <a:srcRect/>
          <a:stretch>
            <a:fillRect/>
          </a:stretch>
        </p:blipFill>
        <p:spPr bwMode="auto">
          <a:xfrm>
            <a:off x="5940425" y="1989138"/>
            <a:ext cx="2395538" cy="3313112"/>
          </a:xfrm>
          <a:prstGeom prst="rect">
            <a:avLst/>
          </a:prstGeom>
          <a:noFill/>
          <a:ln w="9525">
            <a:noFill/>
            <a:round/>
            <a:headEnd/>
            <a:tailEnd/>
          </a:ln>
        </p:spPr>
      </p:pic>
      <p:sp>
        <p:nvSpPr>
          <p:cNvPr id="16389" name="Text Box 5"/>
          <p:cNvSpPr txBox="1">
            <a:spLocks noChangeArrowheads="1"/>
          </p:cNvSpPr>
          <p:nvPr/>
        </p:nvSpPr>
        <p:spPr bwMode="auto">
          <a:xfrm>
            <a:off x="1547813" y="5373688"/>
            <a:ext cx="3048000" cy="11430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800000"/>
                </a:solidFill>
                <a:latin typeface="Comic Sans MS" pitchFamily="66" charset="0"/>
              </a:rPr>
              <a:t>Московская область, с. Видное</a:t>
            </a:r>
          </a:p>
        </p:txBody>
      </p:sp>
      <p:sp>
        <p:nvSpPr>
          <p:cNvPr id="16390" name="Text Box 6"/>
          <p:cNvSpPr txBox="1">
            <a:spLocks noChangeArrowheads="1"/>
          </p:cNvSpPr>
          <p:nvPr/>
        </p:nvSpPr>
        <p:spPr bwMode="auto">
          <a:xfrm>
            <a:off x="5795963" y="5732463"/>
            <a:ext cx="2819400" cy="6858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800000"/>
                </a:solidFill>
                <a:latin typeface="Comic Sans MS" pitchFamily="66" charset="0"/>
              </a:rPr>
              <a:t>Северная Осетия, Каралезская	долина, селение Красный мак</a:t>
            </a:r>
          </a:p>
        </p:txBody>
      </p:sp>
      <p:sp>
        <p:nvSpPr>
          <p:cNvPr id="15366" name="Text Box 7"/>
          <p:cNvSpPr txBox="1">
            <a:spLocks noChangeArrowheads="1"/>
          </p:cNvSpPr>
          <p:nvPr/>
        </p:nvSpPr>
        <p:spPr bwMode="auto">
          <a:xfrm>
            <a:off x="533400" y="304800"/>
            <a:ext cx="8229600" cy="1295400"/>
          </a:xfrm>
          <a:prstGeom prst="rect">
            <a:avLst/>
          </a:prstGeom>
          <a:noFill/>
          <a:ln w="9525">
            <a:noFill/>
            <a:round/>
            <a:headEnd/>
            <a:tailEnd/>
          </a:ln>
        </p:spPr>
        <p:txBody>
          <a:bodyPr lIns="90000" tIns="46800" rIns="90000" bIns="46800"/>
          <a:lstStyle/>
          <a:p>
            <a:pPr algn="jus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В разных странах в различных частях мира расположены памятники погибшим воинам по мотивам песни «Журавли» Расула Гамзатова. Некоторые из них перед вами:</a:t>
            </a:r>
          </a:p>
        </p:txBody>
      </p:sp>
      <p:sp>
        <p:nvSpPr>
          <p:cNvPr id="10" name="Стрелка вправо с вырезом 9">
            <a:hlinkClick r:id="rId5"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2000"/>
                                        <p:tgtEl>
                                          <p:spTgt spid="15366"/>
                                        </p:tgtEl>
                                      </p:cBhvr>
                                    </p:animEffect>
                                  </p:childTnLst>
                                </p:cTn>
                              </p:par>
                            </p:childTnLst>
                          </p:cTn>
                        </p:par>
                        <p:par>
                          <p:cTn id="8" fill="hold">
                            <p:stCondLst>
                              <p:cond delay="2000"/>
                            </p:stCondLst>
                            <p:childTnLst>
                              <p:par>
                                <p:cTn id="9" presetID="10" presetClass="entr" fill="hold" nodeType="afterEffect">
                                  <p:stCondLst>
                                    <p:cond delay="0"/>
                                  </p:stCondLst>
                                  <p:childTnLst>
                                    <p:set>
                                      <p:cBhvr additive="repl">
                                        <p:cTn id="10" dur="1" fill="hold">
                                          <p:stCondLst>
                                            <p:cond delay="0"/>
                                          </p:stCondLst>
                                        </p:cTn>
                                        <p:tgtEl>
                                          <p:spTgt spid="2"/>
                                        </p:tgtEl>
                                        <p:attrNameLst>
                                          <p:attrName>style.visibility</p:attrName>
                                        </p:attrNameLst>
                                      </p:cBhvr>
                                      <p:to>
                                        <p:strVal val="visible"/>
                                      </p:to>
                                    </p:set>
                                    <p:animEffect transition="in" filter="fade">
                                      <p:cBhvr additive="repl">
                                        <p:cTn id="11" dur="2000"/>
                                        <p:tgtEl>
                                          <p:spTgt spid="2"/>
                                        </p:tgtEl>
                                      </p:cBhvr>
                                    </p:animEffect>
                                  </p:childTnLst>
                                </p:cTn>
                              </p:par>
                            </p:childTnLst>
                          </p:cTn>
                        </p:par>
                        <p:par>
                          <p:cTn id="12" fill="hold">
                            <p:stCondLst>
                              <p:cond delay="4000"/>
                            </p:stCondLst>
                            <p:childTnLst>
                              <p:par>
                                <p:cTn id="13" presetID="10" presetClass="entr" fill="hold" nodeType="afterEffect">
                                  <p:stCondLst>
                                    <p:cond delay="0"/>
                                  </p:stCondLst>
                                  <p:childTnLst>
                                    <p:set>
                                      <p:cBhvr additive="repl">
                                        <p:cTn id="14" dur="1" fill="hold">
                                          <p:stCondLst>
                                            <p:cond delay="0"/>
                                          </p:stCondLst>
                                        </p:cTn>
                                        <p:tgtEl>
                                          <p:spTgt spid="16389"/>
                                        </p:tgtEl>
                                        <p:attrNameLst>
                                          <p:attrName>style.visibility</p:attrName>
                                        </p:attrNameLst>
                                      </p:cBhvr>
                                      <p:to>
                                        <p:strVal val="visible"/>
                                      </p:to>
                                    </p:set>
                                    <p:animEffect transition="in" filter="fade">
                                      <p:cBhvr additive="repl">
                                        <p:cTn id="15" dur="1000"/>
                                        <p:tgtEl>
                                          <p:spTgt spid="16389"/>
                                        </p:tgtEl>
                                      </p:cBhvr>
                                    </p:animEffect>
                                  </p:childTnLst>
                                </p:cTn>
                              </p:par>
                            </p:childTnLst>
                          </p:cTn>
                        </p:par>
                        <p:par>
                          <p:cTn id="16" fill="hold">
                            <p:stCondLst>
                              <p:cond delay="5000"/>
                            </p:stCondLst>
                            <p:childTnLst>
                              <p:par>
                                <p:cTn id="17" presetID="10" presetClass="entr" fill="hold" nodeType="afterEffect">
                                  <p:stCondLst>
                                    <p:cond delay="0"/>
                                  </p:stCondLst>
                                  <p:childTnLst>
                                    <p:set>
                                      <p:cBhvr additive="repl">
                                        <p:cTn id="18" dur="1" fill="hold">
                                          <p:stCondLst>
                                            <p:cond delay="0"/>
                                          </p:stCondLst>
                                        </p:cTn>
                                        <p:tgtEl>
                                          <p:spTgt spid="16388"/>
                                        </p:tgtEl>
                                        <p:attrNameLst>
                                          <p:attrName>style.visibility</p:attrName>
                                        </p:attrNameLst>
                                      </p:cBhvr>
                                      <p:to>
                                        <p:strVal val="visible"/>
                                      </p:to>
                                    </p:set>
                                    <p:animEffect transition="in" filter="fade">
                                      <p:cBhvr additive="repl">
                                        <p:cTn id="19" dur="2000"/>
                                        <p:tgtEl>
                                          <p:spTgt spid="16388"/>
                                        </p:tgtEl>
                                      </p:cBhvr>
                                    </p:animEffect>
                                  </p:childTnLst>
                                </p:cTn>
                              </p:par>
                            </p:childTnLst>
                          </p:cTn>
                        </p:par>
                        <p:par>
                          <p:cTn id="20" fill="hold">
                            <p:stCondLst>
                              <p:cond delay="7000"/>
                            </p:stCondLst>
                            <p:childTnLst>
                              <p:par>
                                <p:cTn id="21" presetID="10" presetClass="entr" fill="hold" nodeType="afterEffect">
                                  <p:stCondLst>
                                    <p:cond delay="0"/>
                                  </p:stCondLst>
                                  <p:childTnLst>
                                    <p:set>
                                      <p:cBhvr additive="repl">
                                        <p:cTn id="22" dur="1" fill="hold">
                                          <p:stCondLst>
                                            <p:cond delay="0"/>
                                          </p:stCondLst>
                                        </p:cTn>
                                        <p:tgtEl>
                                          <p:spTgt spid="16390"/>
                                        </p:tgtEl>
                                        <p:attrNameLst>
                                          <p:attrName>style.visibility</p:attrName>
                                        </p:attrNameLst>
                                      </p:cBhvr>
                                      <p:to>
                                        <p:strVal val="visible"/>
                                      </p:to>
                                    </p:set>
                                    <p:animEffect transition="in" filter="fade">
                                      <p:cBhvr additive="repl">
                                        <p:cTn id="23" dur="1000"/>
                                        <p:tgtEl>
                                          <p:spTgt spid="16390"/>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nvGrpSpPr>
          <p:cNvPr id="2" name="Group 2"/>
          <p:cNvGrpSpPr>
            <a:grpSpLocks/>
          </p:cNvGrpSpPr>
          <p:nvPr/>
        </p:nvGrpSpPr>
        <p:grpSpPr bwMode="auto">
          <a:xfrm>
            <a:off x="642938" y="1500188"/>
            <a:ext cx="2895600" cy="4524375"/>
            <a:chOff x="480" y="528"/>
            <a:chExt cx="1824" cy="2850"/>
          </a:xfrm>
        </p:grpSpPr>
        <p:pic>
          <p:nvPicPr>
            <p:cNvPr id="20488" name="Picture 3"/>
            <p:cNvPicPr>
              <a:picLocks noChangeAspect="1" noChangeArrowheads="1"/>
            </p:cNvPicPr>
            <p:nvPr/>
          </p:nvPicPr>
          <p:blipFill>
            <a:blip r:embed="rId3"/>
            <a:srcRect/>
            <a:stretch>
              <a:fillRect/>
            </a:stretch>
          </p:blipFill>
          <p:spPr bwMode="auto">
            <a:xfrm>
              <a:off x="480" y="528"/>
              <a:ext cx="1825" cy="2851"/>
            </a:xfrm>
            <a:prstGeom prst="rect">
              <a:avLst/>
            </a:prstGeom>
            <a:noFill/>
            <a:ln w="9525">
              <a:noFill/>
              <a:round/>
              <a:headEnd/>
              <a:tailEnd/>
            </a:ln>
          </p:spPr>
        </p:pic>
        <p:sp>
          <p:nvSpPr>
            <p:cNvPr id="20489" name="Text Box 4"/>
            <p:cNvSpPr txBox="1">
              <a:spLocks noChangeArrowheads="1"/>
            </p:cNvSpPr>
            <p:nvPr/>
          </p:nvSpPr>
          <p:spPr bwMode="auto">
            <a:xfrm>
              <a:off x="480" y="528"/>
              <a:ext cx="1825"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pic>
        <p:nvPicPr>
          <p:cNvPr id="17413" name="Picture 5"/>
          <p:cNvPicPr>
            <a:picLocks noChangeAspect="1" noChangeArrowheads="1"/>
          </p:cNvPicPr>
          <p:nvPr/>
        </p:nvPicPr>
        <p:blipFill>
          <a:blip r:embed="rId4"/>
          <a:srcRect/>
          <a:stretch>
            <a:fillRect/>
          </a:stretch>
        </p:blipFill>
        <p:spPr bwMode="auto">
          <a:xfrm>
            <a:off x="5292725" y="1484313"/>
            <a:ext cx="2932113" cy="4495800"/>
          </a:xfrm>
          <a:prstGeom prst="rect">
            <a:avLst/>
          </a:prstGeom>
          <a:noFill/>
          <a:ln w="9525">
            <a:noFill/>
            <a:round/>
            <a:headEnd/>
            <a:tailEnd/>
          </a:ln>
        </p:spPr>
      </p:pic>
      <p:sp>
        <p:nvSpPr>
          <p:cNvPr id="17414" name="Text Box 6"/>
          <p:cNvSpPr txBox="1">
            <a:spLocks noChangeArrowheads="1"/>
          </p:cNvSpPr>
          <p:nvPr/>
        </p:nvSpPr>
        <p:spPr bwMode="auto">
          <a:xfrm>
            <a:off x="714375" y="6019800"/>
            <a:ext cx="2667000" cy="838200"/>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800000"/>
                </a:solidFill>
                <a:latin typeface="Comic Sans MS" pitchFamily="66" charset="0"/>
              </a:rPr>
              <a:t>Кисловодск</a:t>
            </a:r>
          </a:p>
        </p:txBody>
      </p:sp>
      <p:sp>
        <p:nvSpPr>
          <p:cNvPr id="17415" name="Text Box 7"/>
          <p:cNvSpPr txBox="1">
            <a:spLocks noChangeArrowheads="1"/>
          </p:cNvSpPr>
          <p:nvPr/>
        </p:nvSpPr>
        <p:spPr bwMode="auto">
          <a:xfrm>
            <a:off x="5148263" y="5929313"/>
            <a:ext cx="3200400" cy="928687"/>
          </a:xfrm>
          <a:prstGeom prst="rect">
            <a:avLst/>
          </a:prstGeom>
          <a:noFill/>
          <a:ln w="9525">
            <a:noFill/>
            <a:round/>
            <a:headEnd/>
            <a:tailEnd/>
          </a:ln>
        </p:spPr>
        <p:txBody>
          <a:bodyPr lIns="90000" tIns="46800" rIns="90000" bIns="46800"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800000"/>
                </a:solidFill>
                <a:latin typeface="Comic Sans MS" pitchFamily="66" charset="0"/>
              </a:rPr>
              <a:t>Северная Осетия, г.Дзуарикау</a:t>
            </a:r>
          </a:p>
        </p:txBody>
      </p:sp>
      <p:sp>
        <p:nvSpPr>
          <p:cNvPr id="9" name="Text Box 7"/>
          <p:cNvSpPr txBox="1">
            <a:spLocks noChangeArrowheads="1"/>
          </p:cNvSpPr>
          <p:nvPr/>
        </p:nvSpPr>
        <p:spPr bwMode="auto">
          <a:xfrm>
            <a:off x="357188" y="115888"/>
            <a:ext cx="8358187" cy="1296987"/>
          </a:xfrm>
          <a:prstGeom prst="rect">
            <a:avLst/>
          </a:prstGeom>
          <a:noFill/>
          <a:ln w="9525">
            <a:noFill/>
            <a:round/>
            <a:headEnd/>
            <a:tailEnd/>
          </a:ln>
        </p:spPr>
        <p:txBody>
          <a:bodyPr lIns="90000" tIns="46800" rIns="90000" bIns="46800" anchor="ctr"/>
          <a:lstStyle/>
          <a:p>
            <a:pPr algn="jus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Каждый из них интересен по-своему, каждый по-разному отражает слова песни. Однако, памятник в нашем городе самим автором признан наиболее близким по смыслу главной идее произведения</a:t>
            </a:r>
          </a:p>
        </p:txBody>
      </p:sp>
      <p:sp>
        <p:nvSpPr>
          <p:cNvPr id="12" name="Стрелка вправо с вырезом 11">
            <a:hlinkClick r:id="rId5"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9"/>
                                        </p:tgtEl>
                                        <p:attrNameLst>
                                          <p:attrName>style.visibility</p:attrName>
                                        </p:attrNameLst>
                                      </p:cBhvr>
                                      <p:to>
                                        <p:strVal val="visible"/>
                                      </p:to>
                                    </p:set>
                                    <p:animEffect transition="in" filter="fade">
                                      <p:cBhvr additive="repl">
                                        <p:cTn id="7" dur="1000"/>
                                        <p:tgtEl>
                                          <p:spTgt spid="9"/>
                                        </p:tgtEl>
                                      </p:cBhvr>
                                    </p:animEffect>
                                  </p:childTnLst>
                                </p:cTn>
                              </p:par>
                              <p:par>
                                <p:cTn id="8" presetID="10" presetClass="entr" fill="hold" nodeType="withEffect">
                                  <p:stCondLst>
                                    <p:cond delay="0"/>
                                  </p:stCondLst>
                                  <p:childTnLst>
                                    <p:set>
                                      <p:cBhvr additive="repl">
                                        <p:cTn id="9" dur="1" fill="hold">
                                          <p:stCondLst>
                                            <p:cond delay="0"/>
                                          </p:stCondLst>
                                        </p:cTn>
                                        <p:tgtEl>
                                          <p:spTgt spid="2"/>
                                        </p:tgtEl>
                                        <p:attrNameLst>
                                          <p:attrName>style.visibility</p:attrName>
                                        </p:attrNameLst>
                                      </p:cBhvr>
                                      <p:to>
                                        <p:strVal val="visible"/>
                                      </p:to>
                                    </p:set>
                                    <p:animEffect transition="in" filter="fade">
                                      <p:cBhvr additive="repl">
                                        <p:cTn id="10" dur="2000"/>
                                        <p:tgtEl>
                                          <p:spTgt spid="2"/>
                                        </p:tgtEl>
                                      </p:cBhvr>
                                    </p:animEffect>
                                  </p:childTnLst>
                                </p:cTn>
                              </p:par>
                            </p:childTnLst>
                          </p:cTn>
                        </p:par>
                        <p:par>
                          <p:cTn id="11" fill="hold">
                            <p:stCondLst>
                              <p:cond delay="2000"/>
                            </p:stCondLst>
                            <p:childTnLst>
                              <p:par>
                                <p:cTn id="12" presetID="10" presetClass="entr" fill="hold" nodeType="afterEffect">
                                  <p:stCondLst>
                                    <p:cond delay="0"/>
                                  </p:stCondLst>
                                  <p:childTnLst>
                                    <p:set>
                                      <p:cBhvr additive="repl">
                                        <p:cTn id="13" dur="1" fill="hold">
                                          <p:stCondLst>
                                            <p:cond delay="0"/>
                                          </p:stCondLst>
                                        </p:cTn>
                                        <p:tgtEl>
                                          <p:spTgt spid="17414"/>
                                        </p:tgtEl>
                                        <p:attrNameLst>
                                          <p:attrName>style.visibility</p:attrName>
                                        </p:attrNameLst>
                                      </p:cBhvr>
                                      <p:to>
                                        <p:strVal val="visible"/>
                                      </p:to>
                                    </p:set>
                                    <p:animEffect transition="in" filter="fade">
                                      <p:cBhvr additive="repl">
                                        <p:cTn id="14" dur="2000"/>
                                        <p:tgtEl>
                                          <p:spTgt spid="17414"/>
                                        </p:tgtEl>
                                      </p:cBhvr>
                                    </p:animEffect>
                                  </p:childTnLst>
                                </p:cTn>
                              </p:par>
                            </p:childTnLst>
                          </p:cTn>
                        </p:par>
                        <p:par>
                          <p:cTn id="15" fill="hold">
                            <p:stCondLst>
                              <p:cond delay="4000"/>
                            </p:stCondLst>
                            <p:childTnLst>
                              <p:par>
                                <p:cTn id="16" presetID="10" presetClass="entr" fill="hold" nodeType="afterEffect">
                                  <p:stCondLst>
                                    <p:cond delay="0"/>
                                  </p:stCondLst>
                                  <p:childTnLst>
                                    <p:set>
                                      <p:cBhvr additive="repl">
                                        <p:cTn id="17" dur="1" fill="hold">
                                          <p:stCondLst>
                                            <p:cond delay="0"/>
                                          </p:stCondLst>
                                        </p:cTn>
                                        <p:tgtEl>
                                          <p:spTgt spid="17413"/>
                                        </p:tgtEl>
                                        <p:attrNameLst>
                                          <p:attrName>style.visibility</p:attrName>
                                        </p:attrNameLst>
                                      </p:cBhvr>
                                      <p:to>
                                        <p:strVal val="visible"/>
                                      </p:to>
                                    </p:set>
                                    <p:animEffect transition="in" filter="fade">
                                      <p:cBhvr additive="repl">
                                        <p:cTn id="18" dur="2000"/>
                                        <p:tgtEl>
                                          <p:spTgt spid="17413"/>
                                        </p:tgtEl>
                                      </p:cBhvr>
                                    </p:animEffect>
                                  </p:childTnLst>
                                </p:cTn>
                              </p:par>
                            </p:childTnLst>
                          </p:cTn>
                        </p:par>
                        <p:par>
                          <p:cTn id="19" fill="hold">
                            <p:stCondLst>
                              <p:cond delay="6000"/>
                            </p:stCondLst>
                            <p:childTnLst>
                              <p:par>
                                <p:cTn id="20" presetID="10" presetClass="entr" fill="hold" nodeType="afterEffect">
                                  <p:stCondLst>
                                    <p:cond delay="0"/>
                                  </p:stCondLst>
                                  <p:childTnLst>
                                    <p:set>
                                      <p:cBhvr additive="repl">
                                        <p:cTn id="21" dur="1" fill="hold">
                                          <p:stCondLst>
                                            <p:cond delay="0"/>
                                          </p:stCondLst>
                                        </p:cTn>
                                        <p:tgtEl>
                                          <p:spTgt spid="17415"/>
                                        </p:tgtEl>
                                        <p:attrNameLst>
                                          <p:attrName>style.visibility</p:attrName>
                                        </p:attrNameLst>
                                      </p:cBhvr>
                                      <p:to>
                                        <p:strVal val="visible"/>
                                      </p:to>
                                    </p:set>
                                    <p:animEffect transition="in" filter="fade">
                                      <p:cBhvr additive="repl">
                                        <p:cTn id="22" dur="1000"/>
                                        <p:tgtEl>
                                          <p:spTgt spid="17415"/>
                                        </p:tgtEl>
                                      </p:cBhvr>
                                    </p:animEffect>
                                  </p:childTnLst>
                                </p:cTn>
                              </p:par>
                            </p:childTnLst>
                          </p:cTn>
                        </p:par>
                        <p:par>
                          <p:cTn id="23" fill="hold">
                            <p:stCondLst>
                              <p:cond delay="70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68313" y="0"/>
            <a:ext cx="8229600" cy="692150"/>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a:solidFill>
                  <a:srgbClr val="800000"/>
                </a:solidFill>
                <a:latin typeface="Comic Sans MS" pitchFamily="66" charset="0"/>
              </a:rPr>
              <a:t>Маршрут экскурсии</a:t>
            </a:r>
          </a:p>
        </p:txBody>
      </p:sp>
      <p:grpSp>
        <p:nvGrpSpPr>
          <p:cNvPr id="28" name="Группа 27"/>
          <p:cNvGrpSpPr>
            <a:grpSpLocks/>
          </p:cNvGrpSpPr>
          <p:nvPr/>
        </p:nvGrpSpPr>
        <p:grpSpPr bwMode="auto">
          <a:xfrm>
            <a:off x="468313" y="836613"/>
            <a:ext cx="2071687" cy="2736850"/>
            <a:chOff x="357159" y="1052513"/>
            <a:chExt cx="2071702" cy="2736303"/>
          </a:xfrm>
        </p:grpSpPr>
        <p:sp>
          <p:nvSpPr>
            <p:cNvPr id="22557" name="Rectangle 5"/>
            <p:cNvSpPr>
              <a:spLocks noChangeArrowheads="1"/>
            </p:cNvSpPr>
            <p:nvPr/>
          </p:nvSpPr>
          <p:spPr bwMode="auto">
            <a:xfrm>
              <a:off x="357159" y="2500305"/>
              <a:ext cx="2071702" cy="1288511"/>
            </a:xfrm>
            <a:prstGeom prst="rect">
              <a:avLst/>
            </a:prstGeom>
            <a:solidFill>
              <a:srgbClr val="BBE0E3"/>
            </a:solidFill>
            <a:ln w="9360">
              <a:solidFill>
                <a:srgbClr val="0033CC"/>
              </a:solidFill>
              <a:round/>
              <a:headEnd/>
              <a:tailEnd/>
            </a:ln>
          </p:spPr>
          <p:txBody>
            <a:bodyPr lIns="90000" tIns="46800" rIns="90000" bIns="468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Знакомство с местом, где находится </a:t>
              </a:r>
              <a:r>
                <a:rPr lang="ru-RU" sz="2000" b="1">
                  <a:solidFill>
                    <a:srgbClr val="0033CC"/>
                  </a:solidFill>
                  <a:latin typeface="Comic Sans MS" pitchFamily="66" charset="0"/>
                  <a:hlinkClick r:id="rId3" action="ppaction://hlinksldjump"/>
                </a:rPr>
                <a:t>Парк Победы </a:t>
              </a:r>
              <a:endParaRPr lang="ru-RU" sz="2000" b="1">
                <a:solidFill>
                  <a:srgbClr val="0033CC"/>
                </a:solidFill>
                <a:latin typeface="Comic Sans MS" pitchFamily="66" charset="0"/>
              </a:endParaRPr>
            </a:p>
          </p:txBody>
        </p:sp>
        <p:pic>
          <p:nvPicPr>
            <p:cNvPr id="22558" name="Picture 6">
              <a:hlinkClick r:id="rId4" action="ppaction://hlinksldjump"/>
            </p:cNvPr>
            <p:cNvPicPr>
              <a:picLocks noChangeAspect="1" noChangeArrowheads="1"/>
            </p:cNvPicPr>
            <p:nvPr/>
          </p:nvPicPr>
          <p:blipFill>
            <a:blip r:embed="rId5"/>
            <a:srcRect/>
            <a:stretch>
              <a:fillRect/>
            </a:stretch>
          </p:blipFill>
          <p:spPr bwMode="auto">
            <a:xfrm>
              <a:off x="395289" y="1052513"/>
              <a:ext cx="2033572" cy="1439862"/>
            </a:xfrm>
            <a:prstGeom prst="rect">
              <a:avLst/>
            </a:prstGeom>
            <a:noFill/>
            <a:ln w="9525">
              <a:solidFill>
                <a:srgbClr val="0033CC"/>
              </a:solidFill>
              <a:round/>
              <a:headEnd/>
              <a:tailEnd/>
            </a:ln>
          </p:spPr>
        </p:pic>
      </p:grpSp>
      <p:grpSp>
        <p:nvGrpSpPr>
          <p:cNvPr id="26642" name="Group 18"/>
          <p:cNvGrpSpPr>
            <a:grpSpLocks/>
          </p:cNvGrpSpPr>
          <p:nvPr/>
        </p:nvGrpSpPr>
        <p:grpSpPr bwMode="auto">
          <a:xfrm>
            <a:off x="468313" y="3860800"/>
            <a:ext cx="2071687" cy="2857500"/>
            <a:chOff x="295" y="2429"/>
            <a:chExt cx="1224" cy="1663"/>
          </a:xfrm>
        </p:grpSpPr>
        <p:pic>
          <p:nvPicPr>
            <p:cNvPr id="22555" name="Picture 8">
              <a:hlinkClick r:id="rId6" action="ppaction://hlinksldjump"/>
            </p:cNvPr>
            <p:cNvPicPr>
              <a:picLocks noChangeAspect="1" noChangeArrowheads="1"/>
            </p:cNvPicPr>
            <p:nvPr/>
          </p:nvPicPr>
          <p:blipFill>
            <a:blip r:embed="rId7"/>
            <a:srcRect/>
            <a:stretch>
              <a:fillRect/>
            </a:stretch>
          </p:blipFill>
          <p:spPr bwMode="auto">
            <a:xfrm>
              <a:off x="295" y="2429"/>
              <a:ext cx="1224" cy="865"/>
            </a:xfrm>
            <a:prstGeom prst="rect">
              <a:avLst/>
            </a:prstGeom>
            <a:noFill/>
            <a:ln w="9525">
              <a:solidFill>
                <a:srgbClr val="0033CC"/>
              </a:solidFill>
              <a:round/>
              <a:headEnd/>
              <a:tailEnd/>
            </a:ln>
          </p:spPr>
        </p:pic>
        <p:sp>
          <p:nvSpPr>
            <p:cNvPr id="22556" name="Rectangle 9"/>
            <p:cNvSpPr>
              <a:spLocks noChangeArrowheads="1"/>
            </p:cNvSpPr>
            <p:nvPr/>
          </p:nvSpPr>
          <p:spPr bwMode="auto">
            <a:xfrm>
              <a:off x="295" y="3294"/>
              <a:ext cx="1224" cy="798"/>
            </a:xfrm>
            <a:prstGeom prst="rect">
              <a:avLst/>
            </a:prstGeom>
            <a:solidFill>
              <a:srgbClr val="BBE0E3"/>
            </a:solidFill>
            <a:ln w="9360">
              <a:solidFill>
                <a:srgbClr val="0033CC"/>
              </a:solidFill>
              <a:round/>
              <a:headEnd/>
              <a:tailEnd/>
            </a:ln>
          </p:spPr>
          <p:txBody>
            <a:bodyPr lIns="90000" tIns="46800" rIns="90000" bIns="468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Современная жизнь парка вокруг мемориала</a:t>
              </a:r>
            </a:p>
          </p:txBody>
        </p:sp>
      </p:grpSp>
      <p:cxnSp>
        <p:nvCxnSpPr>
          <p:cNvPr id="6154" name="AutoShape 10"/>
          <p:cNvCxnSpPr>
            <a:cxnSpLocks noChangeShapeType="1"/>
          </p:cNvCxnSpPr>
          <p:nvPr/>
        </p:nvCxnSpPr>
        <p:spPr bwMode="auto">
          <a:xfrm flipV="1">
            <a:off x="2627313" y="1844675"/>
            <a:ext cx="704850" cy="11113"/>
          </a:xfrm>
          <a:prstGeom prst="straightConnector1">
            <a:avLst/>
          </a:prstGeom>
          <a:noFill/>
          <a:ln w="31750">
            <a:solidFill>
              <a:srgbClr val="800000"/>
            </a:solidFill>
            <a:miter lim="800000"/>
            <a:headEnd/>
            <a:tailEnd type="triangle" w="med" len="med"/>
          </a:ln>
        </p:spPr>
      </p:cxnSp>
      <p:grpSp>
        <p:nvGrpSpPr>
          <p:cNvPr id="30" name="Группа 29"/>
          <p:cNvGrpSpPr>
            <a:grpSpLocks/>
          </p:cNvGrpSpPr>
          <p:nvPr/>
        </p:nvGrpSpPr>
        <p:grpSpPr bwMode="auto">
          <a:xfrm>
            <a:off x="6372225" y="836613"/>
            <a:ext cx="2071688" cy="2643187"/>
            <a:chOff x="6143636" y="1142985"/>
            <a:chExt cx="2071702" cy="2504089"/>
          </a:xfrm>
        </p:grpSpPr>
        <p:sp>
          <p:nvSpPr>
            <p:cNvPr id="22551" name="Rectangle 7"/>
            <p:cNvSpPr>
              <a:spLocks noChangeArrowheads="1"/>
            </p:cNvSpPr>
            <p:nvPr/>
          </p:nvSpPr>
          <p:spPr bwMode="auto">
            <a:xfrm>
              <a:off x="6143636" y="2571744"/>
              <a:ext cx="2057400" cy="1075330"/>
            </a:xfrm>
            <a:prstGeom prst="rect">
              <a:avLst/>
            </a:prstGeom>
            <a:solidFill>
              <a:srgbClr val="BBE0E3"/>
            </a:solidFill>
            <a:ln w="9360">
              <a:solidFill>
                <a:srgbClr val="0033CC"/>
              </a:solidFill>
              <a:round/>
              <a:headEnd/>
              <a:tailEnd/>
            </a:ln>
          </p:spPr>
          <p:txBody>
            <a:bodyPr lIns="90000" tIns="46800" rIns="90000" bIns="468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Комплекс мемориала «Журавли»</a:t>
              </a:r>
            </a:p>
          </p:txBody>
        </p:sp>
        <p:grpSp>
          <p:nvGrpSpPr>
            <p:cNvPr id="22552" name="Group 2"/>
            <p:cNvGrpSpPr>
              <a:grpSpLocks/>
            </p:cNvGrpSpPr>
            <p:nvPr/>
          </p:nvGrpSpPr>
          <p:grpSpPr bwMode="auto">
            <a:xfrm>
              <a:off x="6143636" y="1142985"/>
              <a:ext cx="2071702" cy="1428760"/>
              <a:chOff x="576" y="288"/>
              <a:chExt cx="4559" cy="3071"/>
            </a:xfrm>
          </p:grpSpPr>
          <p:pic>
            <p:nvPicPr>
              <p:cNvPr id="22553" name="Picture 3">
                <a:hlinkClick r:id="rId8" action="ppaction://hlinksldjump"/>
              </p:cNvPr>
              <p:cNvPicPr>
                <a:picLocks noChangeAspect="1" noChangeArrowheads="1"/>
              </p:cNvPicPr>
              <p:nvPr/>
            </p:nvPicPr>
            <p:blipFill>
              <a:blip r:embed="rId9"/>
              <a:srcRect/>
              <a:stretch>
                <a:fillRect/>
              </a:stretch>
            </p:blipFill>
            <p:spPr bwMode="auto">
              <a:xfrm>
                <a:off x="576" y="288"/>
                <a:ext cx="4560" cy="3072"/>
              </a:xfrm>
              <a:prstGeom prst="rect">
                <a:avLst/>
              </a:prstGeom>
              <a:noFill/>
              <a:ln w="9525">
                <a:solidFill>
                  <a:srgbClr val="0033CC"/>
                </a:solidFill>
                <a:round/>
                <a:headEnd/>
                <a:tailEnd/>
              </a:ln>
            </p:spPr>
          </p:pic>
          <p:sp>
            <p:nvSpPr>
              <p:cNvPr id="22554" name="Text Box 4"/>
              <p:cNvSpPr txBox="1">
                <a:spLocks noChangeArrowheads="1"/>
              </p:cNvSpPr>
              <p:nvPr/>
            </p:nvSpPr>
            <p:spPr bwMode="auto">
              <a:xfrm>
                <a:off x="576" y="288"/>
                <a:ext cx="4560" cy="3072"/>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grpSp>
      <p:cxnSp>
        <p:nvCxnSpPr>
          <p:cNvPr id="4" name="AutoShape 10"/>
          <p:cNvCxnSpPr>
            <a:cxnSpLocks noChangeShapeType="1"/>
          </p:cNvCxnSpPr>
          <p:nvPr/>
        </p:nvCxnSpPr>
        <p:spPr bwMode="auto">
          <a:xfrm rot="16200000" flipH="1">
            <a:off x="8316119" y="3501232"/>
            <a:ext cx="892175" cy="26987"/>
          </a:xfrm>
          <a:prstGeom prst="straightConnector1">
            <a:avLst/>
          </a:prstGeom>
          <a:noFill/>
          <a:ln w="31750">
            <a:solidFill>
              <a:srgbClr val="800000"/>
            </a:solidFill>
            <a:miter lim="800000"/>
            <a:headEnd/>
            <a:tailEnd type="triangle" w="med" len="med"/>
          </a:ln>
        </p:spPr>
      </p:cxnSp>
      <p:grpSp>
        <p:nvGrpSpPr>
          <p:cNvPr id="29" name="Группа 28"/>
          <p:cNvGrpSpPr>
            <a:grpSpLocks/>
          </p:cNvGrpSpPr>
          <p:nvPr/>
        </p:nvGrpSpPr>
        <p:grpSpPr bwMode="auto">
          <a:xfrm>
            <a:off x="3492500" y="836613"/>
            <a:ext cx="2000250" cy="2714625"/>
            <a:chOff x="3428992" y="1142984"/>
            <a:chExt cx="2000264" cy="2639446"/>
          </a:xfrm>
        </p:grpSpPr>
        <p:sp>
          <p:nvSpPr>
            <p:cNvPr id="22547" name="Rectangle 7"/>
            <p:cNvSpPr>
              <a:spLocks noChangeArrowheads="1"/>
            </p:cNvSpPr>
            <p:nvPr/>
          </p:nvSpPr>
          <p:spPr bwMode="auto">
            <a:xfrm>
              <a:off x="3428992" y="2500306"/>
              <a:ext cx="2000264" cy="1282124"/>
            </a:xfrm>
            <a:prstGeom prst="rect">
              <a:avLst/>
            </a:prstGeom>
            <a:solidFill>
              <a:srgbClr val="BBE0E3"/>
            </a:solidFill>
            <a:ln w="9360">
              <a:solidFill>
                <a:srgbClr val="0033CC"/>
              </a:solidFill>
              <a:round/>
              <a:headEnd/>
              <a:tailEnd/>
            </a:ln>
          </p:spPr>
          <p:txBody>
            <a:bodyPr lIns="90000" tIns="46800" rIns="90000" bIns="468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a:solidFill>
                  <a:srgbClr val="000000"/>
                </a:solidFill>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Легенды Соколовой горы</a:t>
              </a:r>
            </a:p>
          </p:txBody>
        </p:sp>
        <p:grpSp>
          <p:nvGrpSpPr>
            <p:cNvPr id="22548" name="Group 2"/>
            <p:cNvGrpSpPr>
              <a:grpSpLocks/>
            </p:cNvGrpSpPr>
            <p:nvPr/>
          </p:nvGrpSpPr>
          <p:grpSpPr bwMode="auto">
            <a:xfrm>
              <a:off x="3428992" y="1142984"/>
              <a:ext cx="2000264" cy="1488722"/>
              <a:chOff x="432" y="288"/>
              <a:chExt cx="4996" cy="3127"/>
            </a:xfrm>
          </p:grpSpPr>
          <p:sp>
            <p:nvSpPr>
              <p:cNvPr id="22549" name="Text Box 4"/>
              <p:cNvSpPr txBox="1">
                <a:spLocks noChangeArrowheads="1"/>
              </p:cNvSpPr>
              <p:nvPr/>
            </p:nvSpPr>
            <p:spPr bwMode="auto">
              <a:xfrm>
                <a:off x="432" y="288"/>
                <a:ext cx="4996" cy="3127"/>
              </a:xfrm>
              <a:prstGeom prst="rect">
                <a:avLst/>
              </a:prstGeom>
              <a:noFill/>
              <a:ln w="9525">
                <a:solidFill>
                  <a:srgbClr val="0033CC"/>
                </a:solidFill>
                <a:round/>
                <a:headEnd/>
                <a:tailEnd/>
              </a:ln>
            </p:spPr>
            <p:txBody>
              <a:bodyPr wrap="none" anchor="ctr"/>
              <a:lstStyle/>
              <a:p>
                <a:pPr>
                  <a:buClr>
                    <a:srgbClr val="000000"/>
                  </a:buClr>
                  <a:buSzPct val="100000"/>
                  <a:buFont typeface="Times New Roman" pitchFamily="18" charset="0"/>
                  <a:buNone/>
                </a:pPr>
                <a:endParaRPr lang="ru-RU"/>
              </a:p>
            </p:txBody>
          </p:sp>
          <p:pic>
            <p:nvPicPr>
              <p:cNvPr id="22550" name="Picture 3">
                <a:hlinkClick r:id="rId10" action="ppaction://hlinksldjump"/>
              </p:cNvPr>
              <p:cNvPicPr>
                <a:picLocks noChangeAspect="1" noChangeArrowheads="1"/>
              </p:cNvPicPr>
              <p:nvPr/>
            </p:nvPicPr>
            <p:blipFill>
              <a:blip r:embed="rId11"/>
              <a:srcRect/>
              <a:stretch>
                <a:fillRect/>
              </a:stretch>
            </p:blipFill>
            <p:spPr bwMode="auto">
              <a:xfrm>
                <a:off x="432" y="288"/>
                <a:ext cx="4996" cy="3127"/>
              </a:xfrm>
              <a:prstGeom prst="rect">
                <a:avLst/>
              </a:prstGeom>
              <a:noFill/>
              <a:ln w="9525">
                <a:solidFill>
                  <a:srgbClr val="0033CC"/>
                </a:solidFill>
                <a:round/>
                <a:headEnd/>
                <a:tailEnd/>
              </a:ln>
            </p:spPr>
          </p:pic>
        </p:grpSp>
      </p:grpSp>
      <p:grpSp>
        <p:nvGrpSpPr>
          <p:cNvPr id="32" name="Группа 31"/>
          <p:cNvGrpSpPr>
            <a:grpSpLocks/>
          </p:cNvGrpSpPr>
          <p:nvPr/>
        </p:nvGrpSpPr>
        <p:grpSpPr bwMode="auto">
          <a:xfrm>
            <a:off x="3419475" y="3860800"/>
            <a:ext cx="2071688" cy="2857500"/>
            <a:chOff x="3428991" y="4000504"/>
            <a:chExt cx="1933583" cy="2857496"/>
          </a:xfrm>
        </p:grpSpPr>
        <p:sp>
          <p:nvSpPr>
            <p:cNvPr id="22543" name="Rectangle 7"/>
            <p:cNvSpPr>
              <a:spLocks noChangeArrowheads="1"/>
            </p:cNvSpPr>
            <p:nvPr/>
          </p:nvSpPr>
          <p:spPr bwMode="auto">
            <a:xfrm>
              <a:off x="3428991" y="5373688"/>
              <a:ext cx="1933583" cy="1484312"/>
            </a:xfrm>
            <a:prstGeom prst="rect">
              <a:avLst/>
            </a:prstGeom>
            <a:solidFill>
              <a:srgbClr val="BBE0E3"/>
            </a:solidFill>
            <a:ln w="9360">
              <a:solidFill>
                <a:srgbClr val="0033CC"/>
              </a:solidFill>
              <a:round/>
              <a:headEnd/>
              <a:tailEnd/>
            </a:ln>
          </p:spPr>
          <p:txBody>
            <a:bodyPr lIns="90000" tIns="46800" rIns="90000" bIns="468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b="1">
                <a:solidFill>
                  <a:srgbClr val="0066CC"/>
                </a:solidFill>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Загадка мемориала «Журавли»</a:t>
              </a:r>
            </a:p>
          </p:txBody>
        </p:sp>
        <p:grpSp>
          <p:nvGrpSpPr>
            <p:cNvPr id="22544" name="Group 2"/>
            <p:cNvGrpSpPr>
              <a:grpSpLocks/>
            </p:cNvGrpSpPr>
            <p:nvPr/>
          </p:nvGrpSpPr>
          <p:grpSpPr bwMode="auto">
            <a:xfrm>
              <a:off x="3428992" y="4000504"/>
              <a:ext cx="1928826" cy="1571636"/>
              <a:chOff x="864" y="288"/>
              <a:chExt cx="3799" cy="2850"/>
            </a:xfrm>
          </p:grpSpPr>
          <p:pic>
            <p:nvPicPr>
              <p:cNvPr id="22545" name="Picture 3">
                <a:hlinkClick r:id="rId12" action="ppaction://hlinksldjump"/>
              </p:cNvPr>
              <p:cNvPicPr>
                <a:picLocks noChangeAspect="1" noChangeArrowheads="1"/>
              </p:cNvPicPr>
              <p:nvPr/>
            </p:nvPicPr>
            <p:blipFill>
              <a:blip r:embed="rId13"/>
              <a:srcRect/>
              <a:stretch>
                <a:fillRect/>
              </a:stretch>
            </p:blipFill>
            <p:spPr bwMode="auto">
              <a:xfrm>
                <a:off x="864" y="288"/>
                <a:ext cx="3800" cy="2851"/>
              </a:xfrm>
              <a:prstGeom prst="rect">
                <a:avLst/>
              </a:prstGeom>
              <a:noFill/>
              <a:ln w="9525">
                <a:solidFill>
                  <a:srgbClr val="0033CC"/>
                </a:solidFill>
                <a:round/>
                <a:headEnd/>
                <a:tailEnd/>
              </a:ln>
            </p:spPr>
          </p:pic>
          <p:sp>
            <p:nvSpPr>
              <p:cNvPr id="22546" name="Text Box 4"/>
              <p:cNvSpPr txBox="1">
                <a:spLocks noChangeArrowheads="1"/>
              </p:cNvSpPr>
              <p:nvPr/>
            </p:nvSpPr>
            <p:spPr bwMode="auto">
              <a:xfrm>
                <a:off x="864" y="288"/>
                <a:ext cx="3800"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grpSp>
      <p:grpSp>
        <p:nvGrpSpPr>
          <p:cNvPr id="31" name="Группа 30"/>
          <p:cNvGrpSpPr>
            <a:grpSpLocks/>
          </p:cNvGrpSpPr>
          <p:nvPr/>
        </p:nvGrpSpPr>
        <p:grpSpPr bwMode="auto">
          <a:xfrm>
            <a:off x="6443663" y="3789363"/>
            <a:ext cx="2000250" cy="2857500"/>
            <a:chOff x="357158" y="4000504"/>
            <a:chExt cx="2000264" cy="2857496"/>
          </a:xfrm>
        </p:grpSpPr>
        <p:sp>
          <p:nvSpPr>
            <p:cNvPr id="22541" name="Rectangle 7"/>
            <p:cNvSpPr>
              <a:spLocks noChangeArrowheads="1"/>
            </p:cNvSpPr>
            <p:nvPr/>
          </p:nvSpPr>
          <p:spPr bwMode="auto">
            <a:xfrm>
              <a:off x="357158" y="5429264"/>
              <a:ext cx="2000264" cy="1428736"/>
            </a:xfrm>
            <a:prstGeom prst="rect">
              <a:avLst/>
            </a:prstGeom>
            <a:solidFill>
              <a:srgbClr val="BBE0E3"/>
            </a:solidFill>
            <a:ln w="9360">
              <a:solidFill>
                <a:srgbClr val="0033CC"/>
              </a:solidFill>
              <a:round/>
              <a:headEnd/>
              <a:tailEnd/>
            </a:ln>
          </p:spPr>
          <p:txBody>
            <a:bodyPr lIns="90000" tIns="46800" rIns="90000" bIns="468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b="1">
                <a:solidFill>
                  <a:srgbClr val="0066CC"/>
                </a:solidFill>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33CC"/>
                  </a:solidFill>
                  <a:latin typeface="Comic Sans MS" pitchFamily="66" charset="0"/>
                </a:rPr>
                <a:t>Автор мемориала «Журавли»</a:t>
              </a:r>
            </a:p>
          </p:txBody>
        </p:sp>
        <p:pic>
          <p:nvPicPr>
            <p:cNvPr id="22542" name="i-main-pic" descr="Картинка 1 из 1">
              <a:hlinkClick r:id="rId14" action="ppaction://hlinksldjump"/>
            </p:cNvPr>
            <p:cNvPicPr>
              <a:picLocks noChangeAspect="1" noChangeArrowheads="1"/>
            </p:cNvPicPr>
            <p:nvPr/>
          </p:nvPicPr>
          <p:blipFill>
            <a:blip r:embed="rId15"/>
            <a:srcRect/>
            <a:stretch>
              <a:fillRect/>
            </a:stretch>
          </p:blipFill>
          <p:spPr bwMode="auto">
            <a:xfrm>
              <a:off x="357158" y="4000504"/>
              <a:ext cx="2000264" cy="1571636"/>
            </a:xfrm>
            <a:prstGeom prst="rect">
              <a:avLst/>
            </a:prstGeom>
            <a:noFill/>
            <a:ln w="9525">
              <a:solidFill>
                <a:srgbClr val="0033CC"/>
              </a:solidFill>
              <a:miter lim="800000"/>
              <a:headEnd/>
              <a:tailEnd/>
            </a:ln>
          </p:spPr>
        </p:pic>
      </p:grpSp>
      <p:cxnSp>
        <p:nvCxnSpPr>
          <p:cNvPr id="33" name="AutoShape 10"/>
          <p:cNvCxnSpPr>
            <a:cxnSpLocks noChangeShapeType="1"/>
          </p:cNvCxnSpPr>
          <p:nvPr/>
        </p:nvCxnSpPr>
        <p:spPr bwMode="auto">
          <a:xfrm flipV="1">
            <a:off x="5580063" y="1844675"/>
            <a:ext cx="704850" cy="11113"/>
          </a:xfrm>
          <a:prstGeom prst="straightConnector1">
            <a:avLst/>
          </a:prstGeom>
          <a:noFill/>
          <a:ln w="31750">
            <a:solidFill>
              <a:srgbClr val="800000"/>
            </a:solidFill>
            <a:miter lim="800000"/>
            <a:headEnd/>
            <a:tailEnd type="triangle" w="med" len="med"/>
          </a:ln>
        </p:spPr>
      </p:cxnSp>
      <p:cxnSp>
        <p:nvCxnSpPr>
          <p:cNvPr id="34" name="AutoShape 10"/>
          <p:cNvCxnSpPr>
            <a:cxnSpLocks noChangeShapeType="1"/>
          </p:cNvCxnSpPr>
          <p:nvPr/>
        </p:nvCxnSpPr>
        <p:spPr bwMode="auto">
          <a:xfrm rot="10800000">
            <a:off x="2627313" y="4797425"/>
            <a:ext cx="717550" cy="1588"/>
          </a:xfrm>
          <a:prstGeom prst="straightConnector1">
            <a:avLst/>
          </a:prstGeom>
          <a:noFill/>
          <a:ln w="31750">
            <a:solidFill>
              <a:srgbClr val="800000"/>
            </a:solidFill>
            <a:miter lim="800000"/>
            <a:headEnd/>
            <a:tailEnd type="triangle" w="med" len="med"/>
          </a:ln>
        </p:spPr>
      </p:cxnSp>
      <p:cxnSp>
        <p:nvCxnSpPr>
          <p:cNvPr id="35" name="AutoShape 10"/>
          <p:cNvCxnSpPr>
            <a:cxnSpLocks noChangeShapeType="1"/>
          </p:cNvCxnSpPr>
          <p:nvPr/>
        </p:nvCxnSpPr>
        <p:spPr bwMode="auto">
          <a:xfrm rot="10800000">
            <a:off x="5508625" y="4797425"/>
            <a:ext cx="785813" cy="1588"/>
          </a:xfrm>
          <a:prstGeom prst="straightConnector1">
            <a:avLst/>
          </a:prstGeom>
          <a:noFill/>
          <a:ln w="31750">
            <a:solidFill>
              <a:srgbClr val="800000"/>
            </a:solidFill>
            <a:miter lim="800000"/>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6145"/>
                                        </p:tgtEl>
                                        <p:attrNameLst>
                                          <p:attrName>style.visibility</p:attrName>
                                        </p:attrNameLst>
                                      </p:cBhvr>
                                      <p:to>
                                        <p:strVal val="visible"/>
                                      </p:to>
                                    </p:set>
                                    <p:animEffect transition="in" filter="fade">
                                      <p:cBhvr additive="repl">
                                        <p:cTn id="7" dur="1000"/>
                                        <p:tgtEl>
                                          <p:spTgt spid="61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fade">
                                      <p:cBhvr>
                                        <p:cTn id="15" dur="2000"/>
                                        <p:tgtEl>
                                          <p:spTgt spid="6154"/>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000"/>
                                        <p:tgtEl>
                                          <p:spTgt spid="33"/>
                                        </p:tgtEl>
                                      </p:cBhvr>
                                    </p:animEffect>
                                  </p:childTnLst>
                                </p:cTn>
                              </p:par>
                            </p:childTnLst>
                          </p:cTn>
                        </p:par>
                        <p:par>
                          <p:cTn id="24" fill="hold">
                            <p:stCondLst>
                              <p:cond delay="90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par>
                          <p:cTn id="28" fill="hold">
                            <p:stCondLst>
                              <p:cond delay="11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par>
                          <p:cTn id="32" fill="hold">
                            <p:stCondLst>
                              <p:cond delay="130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2000"/>
                                        <p:tgtEl>
                                          <p:spTgt spid="31"/>
                                        </p:tgtEl>
                                      </p:cBhvr>
                                    </p:animEffect>
                                  </p:childTnLst>
                                </p:cTn>
                              </p:par>
                            </p:childTnLst>
                          </p:cTn>
                        </p:par>
                        <p:par>
                          <p:cTn id="36" fill="hold">
                            <p:stCondLst>
                              <p:cond delay="15000"/>
                            </p:stCondLst>
                            <p:childTnLst>
                              <p:par>
                                <p:cTn id="37" presetID="10"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childTnLst>
                                </p:cTn>
                              </p:par>
                            </p:childTnLst>
                          </p:cTn>
                        </p:par>
                        <p:par>
                          <p:cTn id="40" fill="hold">
                            <p:stCondLst>
                              <p:cond delay="190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childTnLst>
                          </p:cTn>
                        </p:par>
                        <p:par>
                          <p:cTn id="44" fill="hold">
                            <p:stCondLst>
                              <p:cond delay="2100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2000"/>
                                        <p:tgtEl>
                                          <p:spTgt spid="34"/>
                                        </p:tgtEl>
                                      </p:cBhvr>
                                    </p:animEffect>
                                  </p:childTnLst>
                                </p:cTn>
                              </p:par>
                            </p:childTnLst>
                          </p:cTn>
                        </p:par>
                        <p:par>
                          <p:cTn id="48" fill="hold">
                            <p:stCondLst>
                              <p:cond delay="23000"/>
                            </p:stCondLst>
                            <p:childTnLst>
                              <p:par>
                                <p:cTn id="49" presetID="10" presetClass="entr" presetSubtype="0" fill="hold" nodeType="afterEffect">
                                  <p:stCondLst>
                                    <p:cond delay="0"/>
                                  </p:stCondLst>
                                  <p:childTnLst>
                                    <p:set>
                                      <p:cBhvr>
                                        <p:cTn id="50" dur="1" fill="hold">
                                          <p:stCondLst>
                                            <p:cond delay="0"/>
                                          </p:stCondLst>
                                        </p:cTn>
                                        <p:tgtEl>
                                          <p:spTgt spid="26642"/>
                                        </p:tgtEl>
                                        <p:attrNameLst>
                                          <p:attrName>style.visibility</p:attrName>
                                        </p:attrNameLst>
                                      </p:cBhvr>
                                      <p:to>
                                        <p:strVal val="visible"/>
                                      </p:to>
                                    </p:set>
                                    <p:animEffect transition="in" filter="fade">
                                      <p:cBhvr>
                                        <p:cTn id="51" dur="20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6858000"/>
            <a:chOff x="1008" y="288"/>
            <a:chExt cx="3848" cy="2850"/>
          </a:xfrm>
        </p:grpSpPr>
        <p:pic>
          <p:nvPicPr>
            <p:cNvPr id="24581" name="Picture 2"/>
            <p:cNvPicPr>
              <a:picLocks noChangeAspect="1" noChangeArrowheads="1"/>
            </p:cNvPicPr>
            <p:nvPr/>
          </p:nvPicPr>
          <p:blipFill>
            <a:blip r:embed="rId3"/>
            <a:srcRect/>
            <a:stretch>
              <a:fillRect/>
            </a:stretch>
          </p:blipFill>
          <p:spPr bwMode="auto">
            <a:xfrm>
              <a:off x="1008" y="288"/>
              <a:ext cx="3849" cy="2851"/>
            </a:xfrm>
            <a:prstGeom prst="rect">
              <a:avLst/>
            </a:prstGeom>
            <a:noFill/>
            <a:ln w="9525">
              <a:noFill/>
              <a:round/>
              <a:headEnd/>
              <a:tailEnd/>
            </a:ln>
          </p:spPr>
        </p:pic>
        <p:sp>
          <p:nvSpPr>
            <p:cNvPr id="24582" name="Text Box 3"/>
            <p:cNvSpPr txBox="1">
              <a:spLocks noChangeArrowheads="1"/>
            </p:cNvSpPr>
            <p:nvPr/>
          </p:nvSpPr>
          <p:spPr bwMode="auto">
            <a:xfrm>
              <a:off x="1008" y="288"/>
              <a:ext cx="3849"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sp>
        <p:nvSpPr>
          <p:cNvPr id="7172" name="Oval 4"/>
          <p:cNvSpPr>
            <a:spLocks noChangeArrowheads="1"/>
          </p:cNvSpPr>
          <p:nvPr/>
        </p:nvSpPr>
        <p:spPr bwMode="auto">
          <a:xfrm>
            <a:off x="7215188" y="2357438"/>
            <a:ext cx="533400" cy="381000"/>
          </a:xfrm>
          <a:prstGeom prst="ellipse">
            <a:avLst/>
          </a:prstGeom>
          <a:noFill/>
          <a:ln w="41400">
            <a:solidFill>
              <a:srgbClr val="FF0000"/>
            </a:solidFill>
            <a:miter lim="800000"/>
            <a:headEnd/>
            <a:tailEnd/>
          </a:ln>
        </p:spPr>
        <p:txBody>
          <a:bodyPr wrap="none" anchor="ctr"/>
          <a:lstStyle/>
          <a:p>
            <a:pPr>
              <a:buClr>
                <a:srgbClr val="000000"/>
              </a:buClr>
              <a:buSzPct val="100000"/>
              <a:buFont typeface="Times New Roman" pitchFamily="18" charset="0"/>
              <a:buNone/>
            </a:pPr>
            <a:endParaRPr lang="ru-RU"/>
          </a:p>
        </p:txBody>
      </p:sp>
      <p:sp>
        <p:nvSpPr>
          <p:cNvPr id="7173" name="Text Box 5"/>
          <p:cNvSpPr txBox="1">
            <a:spLocks noChangeArrowheads="1"/>
          </p:cNvSpPr>
          <p:nvPr/>
        </p:nvSpPr>
        <p:spPr bwMode="auto">
          <a:xfrm>
            <a:off x="250825" y="5445125"/>
            <a:ext cx="8229600" cy="1143000"/>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3200" b="1" dirty="0">
                <a:solidFill>
                  <a:srgbClr val="800000"/>
                </a:solidFill>
                <a:effectLst>
                  <a:outerShdw blurRad="38100" dist="38100" dir="2700000" algn="tl">
                    <a:srgbClr val="C0C0C0"/>
                  </a:outerShdw>
                </a:effectLst>
                <a:latin typeface="Comic Sans MS" pitchFamily="66" charset="0"/>
              </a:rPr>
              <a:t>Карта центральной части города Саратова 1987 год</a:t>
            </a:r>
          </a:p>
        </p:txBody>
      </p:sp>
      <p:sp>
        <p:nvSpPr>
          <p:cNvPr id="8" name="Стрелка влево 7">
            <a:hlinkClick r:id="rId4" action="ppaction://hlinksldjump"/>
          </p:cNvPr>
          <p:cNvSpPr>
            <a:spLocks noChangeArrowheads="1"/>
          </p:cNvSpPr>
          <p:nvPr/>
        </p:nvSpPr>
        <p:spPr bwMode="auto">
          <a:xfrm flipH="1">
            <a:off x="7704138" y="6215063"/>
            <a:ext cx="1439862" cy="642937"/>
          </a:xfrm>
          <a:prstGeom prst="leftArrow">
            <a:avLst>
              <a:gd name="adj1" fmla="val 50000"/>
              <a:gd name="adj2" fmla="val 43942"/>
            </a:avLst>
          </a:prstGeom>
          <a:ln w="19050">
            <a:solidFill>
              <a:srgbClr val="0033CC"/>
            </a:solidFill>
            <a:headEnd/>
            <a:tailEn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8" charset="0"/>
              <a:buNone/>
              <a:defRPr/>
            </a:pPr>
            <a:r>
              <a:rPr lang="ru-RU" b="1" dirty="0">
                <a:solidFill>
                  <a:srgbClr val="800000"/>
                </a:solidFill>
                <a:latin typeface="Comic Sans MS" pitchFamily="66" charset="0"/>
                <a:cs typeface="Arial" charset="0"/>
              </a:rPr>
              <a:t>маршрут</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1000"/>
                                        <p:tgtEl>
                                          <p:spTgt spid="2"/>
                                        </p:tgtEl>
                                      </p:cBhvr>
                                    </p:animEffect>
                                  </p:childTnLst>
                                </p:cTn>
                              </p:par>
                            </p:childTnLst>
                          </p:cTn>
                        </p:par>
                        <p:par>
                          <p:cTn id="8" fill="hold">
                            <p:stCondLst>
                              <p:cond delay="1000"/>
                            </p:stCondLst>
                            <p:childTnLst>
                              <p:par>
                                <p:cTn id="9" presetID="10" presetClass="entr" fill="hold" nodeType="afterEffect">
                                  <p:stCondLst>
                                    <p:cond delay="0"/>
                                  </p:stCondLst>
                                  <p:childTnLst>
                                    <p:set>
                                      <p:cBhvr additive="repl">
                                        <p:cTn id="10" dur="1" fill="hold">
                                          <p:stCondLst>
                                            <p:cond delay="0"/>
                                          </p:stCondLst>
                                        </p:cTn>
                                        <p:tgtEl>
                                          <p:spTgt spid="7173"/>
                                        </p:tgtEl>
                                        <p:attrNameLst>
                                          <p:attrName>style.visibility</p:attrName>
                                        </p:attrNameLst>
                                      </p:cBhvr>
                                      <p:to>
                                        <p:strVal val="visible"/>
                                      </p:to>
                                    </p:set>
                                    <p:animEffect transition="in" filter="fade">
                                      <p:cBhvr additive="repl">
                                        <p:cTn id="11" dur="1000"/>
                                        <p:tgtEl>
                                          <p:spTgt spid="7173"/>
                                        </p:tgtEl>
                                      </p:cBhvr>
                                    </p:animEffect>
                                  </p:childTnLst>
                                </p:cTn>
                              </p:par>
                            </p:childTnLst>
                          </p:cTn>
                        </p:par>
                        <p:par>
                          <p:cTn id="12" fill="hold">
                            <p:stCondLst>
                              <p:cond delay="2000"/>
                            </p:stCondLst>
                            <p:childTnLst>
                              <p:par>
                                <p:cTn id="13" presetID="1" presetClass="entr" fill="hold" grpId="0" nodeType="afterEffect">
                                  <p:stCondLst>
                                    <p:cond delay="0"/>
                                  </p:stCondLst>
                                  <p:childTnLst>
                                    <p:set>
                                      <p:cBhvr additive="repl">
                                        <p:cTn id="14" dur="1" fill="hold">
                                          <p:stCondLst>
                                            <p:cond delay="0"/>
                                          </p:stCondLst>
                                        </p:cTn>
                                        <p:tgtEl>
                                          <p:spTgt spid="7172"/>
                                        </p:tgtEl>
                                        <p:attrNameLst>
                                          <p:attrName>style.visibility</p:attrName>
                                        </p:attrNameLst>
                                      </p:cBhvr>
                                      <p:to>
                                        <p:strVal val="visible"/>
                                      </p:to>
                                    </p:set>
                                  </p:childTnLst>
                                </p:cTn>
                              </p:par>
                            </p:childTnLst>
                          </p:cTn>
                        </p:par>
                        <p:par>
                          <p:cTn id="15" fill="hold">
                            <p:stCondLst>
                              <p:cond delay="2000"/>
                            </p:stCondLst>
                            <p:childTnLst>
                              <p:par>
                                <p:cTn id="16" presetID="53" presetClass="entr" fill="hold" grpId="1" nodeType="afterEffect">
                                  <p:stCondLst>
                                    <p:cond delay="0"/>
                                  </p:stCondLst>
                                  <p:childTnLst>
                                    <p:set>
                                      <p:cBhvr additive="repl">
                                        <p:cTn id="17" dur="1" fill="hold">
                                          <p:stCondLst>
                                            <p:cond delay="0"/>
                                          </p:stCondLst>
                                        </p:cTn>
                                        <p:tgtEl>
                                          <p:spTgt spid="7172"/>
                                        </p:tgtEl>
                                        <p:attrNameLst>
                                          <p:attrName>style.visibility</p:attrName>
                                        </p:attrNameLst>
                                      </p:cBhvr>
                                      <p:to>
                                        <p:strVal val="visible"/>
                                      </p:to>
                                    </p:set>
                                    <p:anim calcmode="lin" valueType="num">
                                      <p:cBhvr additive="repl">
                                        <p:cTn id="18" dur="3000" fill="hold"/>
                                        <p:tgtEl>
                                          <p:spTgt spid="7172"/>
                                        </p:tgtEl>
                                        <p:attrNameLst>
                                          <p:attrName>ppt_w</p:attrName>
                                        </p:attrNameLst>
                                      </p:cBhvr>
                                      <p:tavLst>
                                        <p:tav tm="100000">
                                          <p:val>
                                            <p:fltVal val="0"/>
                                          </p:val>
                                        </p:tav>
                                        <p:tav tm="100000">
                                          <p:val>
                                            <p:strVal val="#ppt_w"/>
                                          </p:val>
                                        </p:tav>
                                      </p:tavLst>
                                    </p:anim>
                                    <p:anim calcmode="lin" valueType="num">
                                      <p:cBhvr additive="repl">
                                        <p:cTn id="19" dur="3000" fill="hold"/>
                                        <p:tgtEl>
                                          <p:spTgt spid="7172"/>
                                        </p:tgtEl>
                                        <p:attrNameLst>
                                          <p:attrName>ppt_h</p:attrName>
                                        </p:attrNameLst>
                                      </p:cBhvr>
                                      <p:tavLst>
                                        <p:tav tm="100000">
                                          <p:val>
                                            <p:fltVal val="0"/>
                                          </p:val>
                                        </p:tav>
                                        <p:tav tm="100000">
                                          <p:val>
                                            <p:strVal val="#ppt_h"/>
                                          </p:val>
                                        </p:tav>
                                      </p:tavLst>
                                    </p:anim>
                                    <p:animEffect transition="in" filter="fade">
                                      <p:cBhvr additive="repl">
                                        <p:cTn id="20" dur="3000"/>
                                        <p:tgtEl>
                                          <p:spTgt spid="7172"/>
                                        </p:tgtEl>
                                      </p:cBhvr>
                                    </p:animEffect>
                                  </p:childTnLst>
                                </p:cTn>
                              </p:par>
                            </p:childTnLst>
                          </p:cTn>
                        </p:par>
                        <p:par>
                          <p:cTn id="21" fill="hold">
                            <p:stCondLst>
                              <p:cond delay="5000"/>
                            </p:stCondLst>
                            <p:childTnLst>
                              <p:par>
                                <p:cTn id="22" presetID="21"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a:spLocks noChangeArrowheads="1"/>
          </p:cNvSpPr>
          <p:nvPr/>
        </p:nvSpPr>
        <p:spPr bwMode="auto">
          <a:xfrm>
            <a:off x="4286250" y="5357813"/>
            <a:ext cx="4678363" cy="369887"/>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0033CC"/>
                </a:solidFill>
                <a:latin typeface="Comic Sans MS" pitchFamily="66" charset="0"/>
              </a:rPr>
              <a:t>Вид с Соколовой горы в начале ХХ в.</a:t>
            </a:r>
          </a:p>
        </p:txBody>
      </p:sp>
      <p:sp>
        <p:nvSpPr>
          <p:cNvPr id="55298" name="Rectangle 2"/>
          <p:cNvSpPr>
            <a:spLocks noGrp="1" noChangeArrowheads="1"/>
          </p:cNvSpPr>
          <p:nvPr>
            <p:ph type="title"/>
          </p:nvPr>
        </p:nvSpPr>
        <p:spPr>
          <a:xfrm>
            <a:off x="4356100" y="260350"/>
            <a:ext cx="4587875" cy="1219200"/>
          </a:xfrm>
        </p:spPr>
        <p:txBody>
          <a:bodyPr/>
          <a:lstStyle/>
          <a:p>
            <a:r>
              <a:rPr lang="ru-RU" sz="3200" b="1" smtClean="0">
                <a:solidFill>
                  <a:srgbClr val="800000"/>
                </a:solidFill>
                <a:latin typeface="Comic Sans MS" pitchFamily="66" charset="0"/>
              </a:rPr>
              <a:t>Легенда </a:t>
            </a:r>
            <a:br>
              <a:rPr lang="ru-RU" sz="3200" b="1" smtClean="0">
                <a:solidFill>
                  <a:srgbClr val="800000"/>
                </a:solidFill>
                <a:latin typeface="Comic Sans MS" pitchFamily="66" charset="0"/>
              </a:rPr>
            </a:br>
            <a:r>
              <a:rPr lang="ru-RU" sz="3200" b="1" smtClean="0">
                <a:solidFill>
                  <a:srgbClr val="800000"/>
                </a:solidFill>
                <a:latin typeface="Comic Sans MS" pitchFamily="66" charset="0"/>
              </a:rPr>
              <a:t>Соколовой горы</a:t>
            </a:r>
            <a:r>
              <a:rPr lang="ru-RU" sz="3200" b="1" smtClean="0">
                <a:solidFill>
                  <a:srgbClr val="0033CC"/>
                </a:solidFill>
                <a:latin typeface="Comic Sans MS" pitchFamily="66" charset="0"/>
              </a:rPr>
              <a:t/>
            </a:r>
            <a:br>
              <a:rPr lang="ru-RU" sz="3200" b="1" smtClean="0">
                <a:solidFill>
                  <a:srgbClr val="0033CC"/>
                </a:solidFill>
                <a:latin typeface="Comic Sans MS" pitchFamily="66" charset="0"/>
              </a:rPr>
            </a:br>
            <a:endParaRPr lang="ru-RU" sz="3200" b="1" smtClean="0">
              <a:solidFill>
                <a:srgbClr val="0033CC"/>
              </a:solidFill>
              <a:latin typeface="Comic Sans MS" pitchFamily="66" charset="0"/>
            </a:endParaRPr>
          </a:p>
        </p:txBody>
      </p:sp>
      <p:sp>
        <p:nvSpPr>
          <p:cNvPr id="27650" name="Rectangle 3"/>
          <p:cNvSpPr>
            <a:spLocks noGrp="1" noChangeArrowheads="1"/>
          </p:cNvSpPr>
          <p:nvPr>
            <p:ph idx="1"/>
          </p:nvPr>
        </p:nvSpPr>
        <p:spPr>
          <a:xfrm>
            <a:off x="323850" y="620713"/>
            <a:ext cx="3500438" cy="5143500"/>
          </a:xfrm>
        </p:spPr>
        <p:txBody>
          <a:bodyPr/>
          <a:lstStyle/>
          <a:p>
            <a:pPr marL="0" indent="457200" algn="just">
              <a:spcBef>
                <a:spcPct val="0"/>
              </a:spcBef>
            </a:pPr>
            <a:r>
              <a:rPr lang="ru-RU" sz="2000" b="1" smtClean="0">
                <a:solidFill>
                  <a:srgbClr val="0033CC"/>
                </a:solidFill>
                <a:latin typeface="Comic Sans MS" pitchFamily="66" charset="0"/>
              </a:rPr>
              <a:t>Об этом прекрасном месте существует несколько легенд, вот одна из них:</a:t>
            </a:r>
          </a:p>
          <a:p>
            <a:pPr marL="0" indent="457200" algn="just">
              <a:spcBef>
                <a:spcPct val="0"/>
              </a:spcBef>
            </a:pPr>
            <a:r>
              <a:rPr lang="ru-RU" sz="2000" b="1" smtClean="0">
                <a:solidFill>
                  <a:srgbClr val="0033CC"/>
                </a:solidFill>
                <a:latin typeface="Comic Sans MS" pitchFamily="66" charset="0"/>
              </a:rPr>
              <a:t>«В 1660-х годах Саратов был крепостью, которая стояла на горе, неподалёку от крепости росло огромное дерево, на нём жил сокол. Однажды все мужчины крепости отправились в военный поход, а бабы пошли стирать бельё на Волгу, за огнём в печи никто не следил</a:t>
            </a:r>
            <a:endParaRPr lang="ru-RU" sz="1600" b="1" smtClean="0">
              <a:solidFill>
                <a:srgbClr val="0033CC"/>
              </a:solidFill>
              <a:latin typeface="Comic Sans MS" pitchFamily="66" charset="0"/>
            </a:endParaRPr>
          </a:p>
        </p:txBody>
      </p:sp>
      <p:sp>
        <p:nvSpPr>
          <p:cNvPr id="4" name="Rectangle 3"/>
          <p:cNvSpPr txBox="1">
            <a:spLocks noChangeArrowheads="1"/>
          </p:cNvSpPr>
          <p:nvPr/>
        </p:nvSpPr>
        <p:spPr bwMode="auto">
          <a:xfrm>
            <a:off x="250825" y="1196975"/>
            <a:ext cx="3786188" cy="4071938"/>
          </a:xfrm>
          <a:prstGeom prst="rect">
            <a:avLst/>
          </a:prstGeom>
          <a:noFill/>
          <a:ln w="9525">
            <a:noFill/>
            <a:round/>
            <a:headEnd/>
            <a:tailEnd/>
          </a:ln>
        </p:spPr>
        <p:txBody>
          <a:bodyPr lIns="90000" tIns="46800" rIns="90000" bIns="46800"/>
          <a:lstStyle/>
          <a:p>
            <a:pPr indent="457200" algn="just" eaLnBrk="0" hangingPunct="0">
              <a:buClr>
                <a:srgbClr val="000000"/>
              </a:buClr>
              <a:buSzPct val="100000"/>
              <a:defRPr/>
            </a:pPr>
            <a:r>
              <a:rPr lang="ru-RU" sz="2000" b="1" dirty="0">
                <a:solidFill>
                  <a:srgbClr val="0033CC"/>
                </a:solidFill>
                <a:latin typeface="Comic Sans MS" pitchFamily="66" charset="0"/>
              </a:rPr>
              <a:t>Горящий уголь упал на пол и начался пожар. Сокол наблюдал за пожаром со своего дерева, он заметил маленькую девочку, на которой загорелась рубашонка. Тогда сокол подлетел, схватил её и потащил к Волге. Бабы заметили пожар и сокола с горящим ребёнком в клюве. Долетев до воды, сокол опустил девочку в реку и повернул обратно. </a:t>
            </a:r>
            <a:endParaRPr lang="ru-RU" sz="2000" b="1" kern="0" dirty="0">
              <a:solidFill>
                <a:srgbClr val="0033CC"/>
              </a:solidFill>
              <a:latin typeface="Comic Sans MS" pitchFamily="66" charset="0"/>
              <a:cs typeface="+mn-cs"/>
            </a:endParaRPr>
          </a:p>
        </p:txBody>
      </p:sp>
      <p:grpSp>
        <p:nvGrpSpPr>
          <p:cNvPr id="9" name="Group 2"/>
          <p:cNvGrpSpPr>
            <a:grpSpLocks/>
          </p:cNvGrpSpPr>
          <p:nvPr/>
        </p:nvGrpSpPr>
        <p:grpSpPr bwMode="auto">
          <a:xfrm>
            <a:off x="4286250" y="1785938"/>
            <a:ext cx="4714875" cy="3197225"/>
            <a:chOff x="432" y="288"/>
            <a:chExt cx="4996" cy="2851"/>
          </a:xfrm>
        </p:grpSpPr>
        <p:pic>
          <p:nvPicPr>
            <p:cNvPr id="26636" name="Picture 3"/>
            <p:cNvPicPr>
              <a:picLocks noChangeAspect="1" noChangeArrowheads="1"/>
            </p:cNvPicPr>
            <p:nvPr/>
          </p:nvPicPr>
          <p:blipFill>
            <a:blip r:embed="rId2"/>
            <a:srcRect/>
            <a:stretch>
              <a:fillRect/>
            </a:stretch>
          </p:blipFill>
          <p:spPr bwMode="auto">
            <a:xfrm>
              <a:off x="432" y="288"/>
              <a:ext cx="4996" cy="2851"/>
            </a:xfrm>
            <a:prstGeom prst="rect">
              <a:avLst/>
            </a:prstGeom>
            <a:noFill/>
            <a:ln w="9525">
              <a:noFill/>
              <a:round/>
              <a:headEnd/>
              <a:tailEnd/>
            </a:ln>
          </p:spPr>
        </p:pic>
        <p:sp>
          <p:nvSpPr>
            <p:cNvPr id="26637" name="Text Box 4"/>
            <p:cNvSpPr txBox="1">
              <a:spLocks noChangeArrowheads="1"/>
            </p:cNvSpPr>
            <p:nvPr/>
          </p:nvSpPr>
          <p:spPr bwMode="auto">
            <a:xfrm>
              <a:off x="432" y="288"/>
              <a:ext cx="4996"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pic>
        <p:nvPicPr>
          <p:cNvPr id="12" name="Picture 5"/>
          <p:cNvPicPr>
            <a:picLocks noChangeAspect="1" noChangeArrowheads="1"/>
          </p:cNvPicPr>
          <p:nvPr/>
        </p:nvPicPr>
        <p:blipFill>
          <a:blip r:embed="rId3"/>
          <a:srcRect/>
          <a:stretch>
            <a:fillRect/>
          </a:stretch>
        </p:blipFill>
        <p:spPr bwMode="auto">
          <a:xfrm>
            <a:off x="4500563" y="2000250"/>
            <a:ext cx="4643437" cy="3143250"/>
          </a:xfrm>
          <a:prstGeom prst="rect">
            <a:avLst/>
          </a:prstGeom>
          <a:noFill/>
          <a:ln w="9525">
            <a:noFill/>
            <a:round/>
            <a:headEnd/>
            <a:tailEnd/>
          </a:ln>
        </p:spPr>
      </p:pic>
      <p:sp>
        <p:nvSpPr>
          <p:cNvPr id="13" name="Rectangle 3"/>
          <p:cNvSpPr txBox="1">
            <a:spLocks noChangeArrowheads="1"/>
          </p:cNvSpPr>
          <p:nvPr/>
        </p:nvSpPr>
        <p:spPr bwMode="auto">
          <a:xfrm>
            <a:off x="323850" y="1196975"/>
            <a:ext cx="3816350" cy="5000625"/>
          </a:xfrm>
          <a:prstGeom prst="rect">
            <a:avLst/>
          </a:prstGeom>
          <a:noFill/>
          <a:ln w="9525">
            <a:noFill/>
            <a:round/>
            <a:headEnd/>
            <a:tailEnd/>
          </a:ln>
        </p:spPr>
        <p:txBody>
          <a:bodyPr lIns="90000" tIns="46800" rIns="90000" bIns="46800"/>
          <a:lstStyle/>
          <a:p>
            <a:pPr indent="457200" algn="just" eaLnBrk="0" hangingPunct="0">
              <a:buClr>
                <a:srgbClr val="000000"/>
              </a:buClr>
              <a:buSzPct val="100000"/>
              <a:defRPr/>
            </a:pPr>
            <a:r>
              <a:rPr lang="ru-RU" sz="2000" b="1" dirty="0">
                <a:solidFill>
                  <a:srgbClr val="0033CC"/>
                </a:solidFill>
                <a:latin typeface="Comic Sans MS" pitchFamily="66" charset="0"/>
              </a:rPr>
              <a:t>Пока он нёс девочку, огонь с рубашки перекинулся на его перья, но так как сокол боялся воды, то он решил вернуться на дерево. Бабы набрали в тазы воду и бросились за ним, но было уже поздно. Сокол погиб… Возвратившимся из похода мужчинам женщины рассказали о случившимся, и тогда всей крепостью решили впредь именовать гору в честь героя – Соколовая гора»</a:t>
            </a:r>
            <a:endParaRPr lang="ru-RU" sz="2000" b="1" kern="0" dirty="0">
              <a:solidFill>
                <a:srgbClr val="0033CC"/>
              </a:solidFill>
              <a:latin typeface="Comic Sans MS" pitchFamily="66" charset="0"/>
              <a:cs typeface="+mn-cs"/>
            </a:endParaRPr>
          </a:p>
        </p:txBody>
      </p:sp>
      <p:sp>
        <p:nvSpPr>
          <p:cNvPr id="15" name="Стрелка влево 14">
            <a:hlinkClick r:id="rId4" action="ppaction://hlinksldjump"/>
          </p:cNvPr>
          <p:cNvSpPr>
            <a:spLocks noChangeArrowheads="1"/>
          </p:cNvSpPr>
          <p:nvPr/>
        </p:nvSpPr>
        <p:spPr bwMode="auto">
          <a:xfrm flipH="1">
            <a:off x="7704138" y="6215063"/>
            <a:ext cx="1439862" cy="642937"/>
          </a:xfrm>
          <a:prstGeom prst="leftArrow">
            <a:avLst>
              <a:gd name="adj1" fmla="val 50000"/>
              <a:gd name="adj2" fmla="val 43942"/>
            </a:avLst>
          </a:prstGeom>
          <a:ln w="19050">
            <a:solidFill>
              <a:srgbClr val="0033CC"/>
            </a:solidFill>
            <a:headEnd/>
            <a:tailEn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8" charset="0"/>
              <a:buNone/>
              <a:defRPr/>
            </a:pPr>
            <a:r>
              <a:rPr lang="ru-RU" b="1" dirty="0">
                <a:solidFill>
                  <a:srgbClr val="800000"/>
                </a:solidFill>
                <a:latin typeface="Comic Sans MS" pitchFamily="66" charset="0"/>
                <a:cs typeface="Arial" charset="0"/>
              </a:rPr>
              <a:t>маршрут</a:t>
            </a:r>
          </a:p>
        </p:txBody>
      </p:sp>
      <p:sp>
        <p:nvSpPr>
          <p:cNvPr id="16" name="Содержимое 2"/>
          <p:cNvSpPr txBox="1">
            <a:spLocks/>
          </p:cNvSpPr>
          <p:nvPr/>
        </p:nvSpPr>
        <p:spPr bwMode="auto">
          <a:xfrm>
            <a:off x="323850" y="2060575"/>
            <a:ext cx="3816350" cy="3695700"/>
          </a:xfrm>
          <a:prstGeom prst="rect">
            <a:avLst/>
          </a:prstGeom>
          <a:noFill/>
          <a:ln w="9525">
            <a:noFill/>
            <a:round/>
            <a:headEnd/>
            <a:tailEnd/>
          </a:ln>
        </p:spPr>
        <p:txBody>
          <a:bodyPr lIns="90000" tIns="46800" rIns="90000" bIns="46800"/>
          <a:lstStyle/>
          <a:p>
            <a:pPr indent="342900" algn="just" eaLnBrk="0" hangingPunct="0">
              <a:buClr>
                <a:srgbClr val="000000"/>
              </a:buClr>
              <a:buSzPct val="100000"/>
              <a:buFont typeface="Times New Roman" pitchFamily="18" charset="0"/>
              <a:buNone/>
              <a:defRPr/>
            </a:pPr>
            <a:r>
              <a:rPr lang="ru-RU" sz="2000" b="1" kern="0" dirty="0">
                <a:solidFill>
                  <a:srgbClr val="0033CC"/>
                </a:solidFill>
                <a:latin typeface="Comic Sans MS" pitchFamily="66" charset="0"/>
                <a:cs typeface="+mn-cs"/>
              </a:rPr>
              <a:t>Однако это легенда. Историей же и правда доказано, что в давние времена Соколовая гора была покрыта лесом, в котором водились соколы, их отлавливали и доставляли для царской охоты. Видимо, отсюда и название «Соколовая». </a:t>
            </a:r>
            <a:endParaRPr lang="en-US" sz="2000" b="1" kern="0" dirty="0">
              <a:solidFill>
                <a:srgbClr val="0033CC"/>
              </a:solidFill>
              <a:latin typeface="Comic Sans MS" pitchFamily="66" charset="0"/>
              <a:cs typeface="+mn-cs"/>
            </a:endParaRPr>
          </a:p>
          <a:p>
            <a:pPr indent="342900" algn="just" eaLnBrk="0" hangingPunct="0">
              <a:buClr>
                <a:srgbClr val="000000"/>
              </a:buClr>
              <a:buSzPct val="100000"/>
              <a:buFont typeface="Times New Roman" pitchFamily="18" charset="0"/>
              <a:buNone/>
              <a:defRPr/>
            </a:pPr>
            <a:r>
              <a:rPr lang="ru-RU" sz="2000" b="1" kern="0" dirty="0">
                <a:solidFill>
                  <a:srgbClr val="0033CC"/>
                </a:solidFill>
                <a:latin typeface="Comic Sans MS" pitchFamily="66" charset="0"/>
                <a:cs typeface="+mn-cs"/>
              </a:rPr>
              <a:t>Считается, что именно эта гора – от татарского названия </a:t>
            </a:r>
            <a:r>
              <a:rPr lang="ru-RU" sz="2000" b="1" kern="0" dirty="0" err="1">
                <a:solidFill>
                  <a:srgbClr val="0033CC"/>
                </a:solidFill>
                <a:latin typeface="Comic Sans MS" pitchFamily="66" charset="0"/>
                <a:cs typeface="+mn-cs"/>
              </a:rPr>
              <a:t>Сары-тау</a:t>
            </a:r>
            <a:r>
              <a:rPr lang="ru-RU" sz="2000" b="1" kern="0" dirty="0">
                <a:solidFill>
                  <a:srgbClr val="0033CC"/>
                </a:solidFill>
                <a:latin typeface="Comic Sans MS" pitchFamily="66" charset="0"/>
                <a:cs typeface="+mn-cs"/>
              </a:rPr>
              <a:t> (жёлтая гора) и дала название городу – Саратов</a:t>
            </a:r>
          </a:p>
          <a:p>
            <a:pPr indent="342900" algn="just" eaLnBrk="0" hangingPunct="0">
              <a:buClr>
                <a:srgbClr val="000000"/>
              </a:buClr>
              <a:buSzPct val="100000"/>
              <a:buFont typeface="Times New Roman" pitchFamily="18" charset="0"/>
              <a:buNone/>
              <a:defRPr/>
            </a:pPr>
            <a:r>
              <a:rPr lang="ru-RU" sz="3200" kern="0" dirty="0">
                <a:solidFill>
                  <a:srgbClr val="0033CC"/>
                </a:solidFill>
                <a:latin typeface="+mn-lt"/>
                <a:cs typeface="+mn-cs"/>
              </a:rPr>
              <a:t/>
            </a:r>
            <a:br>
              <a:rPr lang="ru-RU" sz="3200" kern="0" dirty="0">
                <a:solidFill>
                  <a:srgbClr val="0033CC"/>
                </a:solidFill>
                <a:latin typeface="+mn-lt"/>
                <a:cs typeface="+mn-cs"/>
              </a:rPr>
            </a:br>
            <a:endParaRPr lang="ru-RU" sz="3200" kern="0" dirty="0">
              <a:solidFill>
                <a:srgbClr val="0033CC"/>
              </a:solidFill>
              <a:latin typeface="+mn-lt"/>
              <a:cs typeface="+mn-cs"/>
            </a:endParaRPr>
          </a:p>
        </p:txBody>
      </p:sp>
      <p:sp>
        <p:nvSpPr>
          <p:cNvPr id="17" name="Содержимое 2"/>
          <p:cNvSpPr txBox="1">
            <a:spLocks/>
          </p:cNvSpPr>
          <p:nvPr/>
        </p:nvSpPr>
        <p:spPr bwMode="auto">
          <a:xfrm>
            <a:off x="179388" y="404813"/>
            <a:ext cx="3963987" cy="6192837"/>
          </a:xfrm>
          <a:prstGeom prst="rect">
            <a:avLst/>
          </a:prstGeom>
          <a:noFill/>
          <a:ln w="9525">
            <a:noFill/>
            <a:round/>
            <a:headEnd/>
            <a:tailEnd/>
          </a:ln>
        </p:spPr>
        <p:txBody>
          <a:bodyPr lIns="90000" tIns="46800" rIns="90000" bIns="46800"/>
          <a:lstStyle/>
          <a:p>
            <a:pPr indent="342900" algn="just" eaLnBrk="0" hangingPunct="0">
              <a:buClr>
                <a:srgbClr val="000000"/>
              </a:buClr>
              <a:buSzPct val="100000"/>
              <a:defRPr/>
            </a:pPr>
            <a:r>
              <a:rPr lang="ru-RU" sz="2000" b="1" dirty="0">
                <a:solidFill>
                  <a:srgbClr val="0033CC"/>
                </a:solidFill>
                <a:latin typeface="Comic Sans MS" pitchFamily="66" charset="0"/>
              </a:rPr>
              <a:t>С Соколовой горой связано много интересных фактов. Например, 4 июня 1695 г. её посетил Пётр </a:t>
            </a:r>
            <a:r>
              <a:rPr lang="en-US" sz="2000" b="1" dirty="0">
                <a:solidFill>
                  <a:srgbClr val="0033CC"/>
                </a:solidFill>
                <a:latin typeface="Comic Sans MS" pitchFamily="66" charset="0"/>
              </a:rPr>
              <a:t>I</a:t>
            </a:r>
            <a:r>
              <a:rPr lang="ru-RU" sz="2000" b="1" dirty="0">
                <a:solidFill>
                  <a:srgbClr val="0033CC"/>
                </a:solidFill>
                <a:latin typeface="Comic Sans MS" pitchFamily="66" charset="0"/>
              </a:rPr>
              <a:t>, 6 августа 1774 г. к Саратову подошел Емельян Пугачев. Комендант городской крепости И.К.Бошняк организовал оборону города, и Пугачев, расположив свой стан на Соколовой горе, установил там артиллерию. Большая часть жителей и гарнизона перешла на сторону восставших, и Саратов был сдан без боя. Соколовая гора стала местом казни дворян, которых сами саратовцы тащили туда на суд</a:t>
            </a:r>
            <a:r>
              <a:rPr lang="ru-RU" sz="2000" b="1" kern="0" dirty="0">
                <a:solidFill>
                  <a:srgbClr val="0033CC"/>
                </a:solidFill>
                <a:latin typeface="Comic Sans MS" pitchFamily="66" charset="0"/>
                <a:cs typeface="+mn-cs"/>
              </a:rPr>
              <a:t>!</a:t>
            </a:r>
            <a:r>
              <a:rPr lang="ru-RU" sz="2000" kern="0" dirty="0">
                <a:solidFill>
                  <a:srgbClr val="0033CC"/>
                </a:solidFill>
                <a:latin typeface="Comic Sans MS" pitchFamily="66" charset="0"/>
                <a:cs typeface="+mn-cs"/>
              </a:rPr>
              <a:t/>
            </a:r>
            <a:br>
              <a:rPr lang="ru-RU" sz="2000" kern="0" dirty="0">
                <a:solidFill>
                  <a:srgbClr val="0033CC"/>
                </a:solidFill>
                <a:latin typeface="Comic Sans MS" pitchFamily="66" charset="0"/>
                <a:cs typeface="+mn-cs"/>
              </a:rPr>
            </a:br>
            <a:r>
              <a:rPr lang="ru-RU" sz="3200" kern="0" dirty="0">
                <a:solidFill>
                  <a:srgbClr val="000000"/>
                </a:solidFill>
                <a:latin typeface="+mn-lt"/>
                <a:cs typeface="+mn-cs"/>
              </a:rPr>
              <a:t/>
            </a:r>
            <a:br>
              <a:rPr lang="ru-RU" sz="3200" kern="0" dirty="0">
                <a:solidFill>
                  <a:srgbClr val="000000"/>
                </a:solidFill>
                <a:latin typeface="+mn-lt"/>
                <a:cs typeface="+mn-cs"/>
              </a:rPr>
            </a:br>
            <a:endParaRPr lang="ru-RU" sz="3200" kern="0" dirty="0">
              <a:solidFill>
                <a:srgbClr val="000000"/>
              </a:solidFill>
              <a:latin typeface="+mn-lt"/>
              <a:cs typeface="+mn-cs"/>
            </a:endParaRPr>
          </a:p>
        </p:txBody>
      </p:sp>
      <p:sp>
        <p:nvSpPr>
          <p:cNvPr id="18" name="Содержимое 2"/>
          <p:cNvSpPr txBox="1">
            <a:spLocks/>
          </p:cNvSpPr>
          <p:nvPr/>
        </p:nvSpPr>
        <p:spPr bwMode="auto">
          <a:xfrm>
            <a:off x="250825" y="1052513"/>
            <a:ext cx="3821113" cy="4786312"/>
          </a:xfrm>
          <a:prstGeom prst="rect">
            <a:avLst/>
          </a:prstGeom>
          <a:noFill/>
          <a:ln w="9525">
            <a:noFill/>
            <a:round/>
            <a:headEnd/>
            <a:tailEnd/>
          </a:ln>
        </p:spPr>
        <p:txBody>
          <a:bodyPr lIns="90000" tIns="46800" rIns="90000" bIns="46800"/>
          <a:lstStyle/>
          <a:p>
            <a:pPr indent="342900" algn="just" eaLnBrk="0" hangingPunct="0">
              <a:buClr>
                <a:srgbClr val="000000"/>
              </a:buClr>
              <a:buSzPct val="100000"/>
              <a:buFont typeface="Times New Roman" pitchFamily="18" charset="0"/>
              <a:buNone/>
              <a:defRPr/>
            </a:pPr>
            <a:r>
              <a:rPr lang="ru-RU" sz="2000" b="1" kern="0" dirty="0">
                <a:solidFill>
                  <a:srgbClr val="0033CC"/>
                </a:solidFill>
                <a:latin typeface="Comic Sans MS" pitchFamily="66" charset="0"/>
                <a:cs typeface="+mn-cs"/>
              </a:rPr>
              <a:t>В апреле 1911 года на Соколовой горе состоялась встреча саратовских рабочих с Марией Ильиничной Ульяновой и Глебом Максимилиановичем Кржижановским.</a:t>
            </a:r>
          </a:p>
          <a:p>
            <a:pPr indent="342900" algn="just" eaLnBrk="0" hangingPunct="0">
              <a:buClr>
                <a:srgbClr val="000000"/>
              </a:buClr>
              <a:buSzPct val="100000"/>
              <a:buFont typeface="Times New Roman" pitchFamily="18" charset="0"/>
              <a:buNone/>
              <a:defRPr/>
            </a:pPr>
            <a:r>
              <a:rPr lang="ru-RU" sz="2000" b="1" kern="0" dirty="0">
                <a:solidFill>
                  <a:srgbClr val="0033CC"/>
                </a:solidFill>
                <a:latin typeface="Comic Sans MS" pitchFamily="66" charset="0"/>
                <a:cs typeface="+mn-cs"/>
              </a:rPr>
              <a:t>Память о многих исторических событиях таит в себе Соколовая гора. Побывав здесь, просто нельзя не соприкоснуться с историей Саратова и</a:t>
            </a:r>
            <a:r>
              <a:rPr lang="ru-RU" sz="1050" b="1" kern="0" dirty="0">
                <a:solidFill>
                  <a:srgbClr val="0033CC"/>
                </a:solidFill>
                <a:latin typeface="Comic Sans MS" pitchFamily="66" charset="0"/>
                <a:cs typeface="+mn-cs"/>
              </a:rPr>
              <a:t> </a:t>
            </a:r>
            <a:r>
              <a:rPr lang="ru-RU" sz="2000" b="1" kern="0" dirty="0">
                <a:solidFill>
                  <a:srgbClr val="0033CC"/>
                </a:solidFill>
                <a:latin typeface="Comic Sans MS" pitchFamily="66" charset="0"/>
                <a:cs typeface="+mn-cs"/>
              </a:rPr>
              <a:t>всей России!</a:t>
            </a:r>
            <a:br>
              <a:rPr lang="ru-RU" sz="2000" b="1" kern="0" dirty="0">
                <a:solidFill>
                  <a:srgbClr val="0033CC"/>
                </a:solidFill>
                <a:latin typeface="Comic Sans MS" pitchFamily="66" charset="0"/>
                <a:cs typeface="+mn-cs"/>
              </a:rPr>
            </a:br>
            <a:r>
              <a:rPr lang="ru-RU" sz="3200" kern="0" dirty="0">
                <a:solidFill>
                  <a:srgbClr val="0033CC"/>
                </a:solidFill>
                <a:latin typeface="+mn-lt"/>
                <a:cs typeface="+mn-cs"/>
              </a:rPr>
              <a:t/>
            </a:r>
            <a:br>
              <a:rPr lang="ru-RU" sz="3200" kern="0" dirty="0">
                <a:solidFill>
                  <a:srgbClr val="0033CC"/>
                </a:solidFill>
                <a:latin typeface="+mn-lt"/>
                <a:cs typeface="+mn-cs"/>
              </a:rPr>
            </a:br>
            <a:endParaRPr lang="ru-RU" sz="3200" kern="0" dirty="0">
              <a:solidFill>
                <a:srgbClr val="0033CC"/>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par>
                          <p:cTn id="14" fill="hold">
                            <p:stCondLst>
                              <p:cond delay="3000"/>
                            </p:stCondLst>
                            <p:childTnLst>
                              <p:par>
                                <p:cTn id="15" presetID="10" presetClass="entr" presetSubtype="0" fill="hold" grpId="0" nodeType="afterEffect">
                                  <p:stCondLst>
                                    <p:cond delay="2500"/>
                                  </p:stCondLst>
                                  <p:childTnLst>
                                    <p:set>
                                      <p:cBhvr>
                                        <p:cTn id="16" dur="1" fill="hold">
                                          <p:stCondLst>
                                            <p:cond delay="0"/>
                                          </p:stCondLst>
                                        </p:cTn>
                                        <p:tgtEl>
                                          <p:spTgt spid="27650">
                                            <p:txEl>
                                              <p:pRg st="0" end="0"/>
                                            </p:txEl>
                                          </p:spTgt>
                                        </p:tgtEl>
                                        <p:attrNameLst>
                                          <p:attrName>style.visibility</p:attrName>
                                        </p:attrNameLst>
                                      </p:cBhvr>
                                      <p:to>
                                        <p:strVal val="visible"/>
                                      </p:to>
                                    </p:set>
                                    <p:animEffect transition="in" filter="fade">
                                      <p:cBhvr>
                                        <p:cTn id="17" dur="1000"/>
                                        <p:tgtEl>
                                          <p:spTgt spid="27650">
                                            <p:txEl>
                                              <p:pRg st="0" end="0"/>
                                            </p:txEl>
                                          </p:spTgt>
                                        </p:tgtEl>
                                      </p:cBhvr>
                                    </p:animEffect>
                                  </p:childTnLst>
                                </p:cTn>
                              </p:par>
                            </p:childTnLst>
                          </p:cTn>
                        </p:par>
                        <p:par>
                          <p:cTn id="18" fill="hold">
                            <p:stCondLst>
                              <p:cond delay="6500"/>
                            </p:stCondLst>
                            <p:childTnLst>
                              <p:par>
                                <p:cTn id="19" presetID="10" presetClass="entr" presetSubtype="0" fill="hold" grpId="0" nodeType="afterEffect">
                                  <p:stCondLst>
                                    <p:cond delay="2500"/>
                                  </p:stCondLst>
                                  <p:childTnLst>
                                    <p:set>
                                      <p:cBhvr>
                                        <p:cTn id="20" dur="1" fill="hold">
                                          <p:stCondLst>
                                            <p:cond delay="0"/>
                                          </p:stCondLst>
                                        </p:cTn>
                                        <p:tgtEl>
                                          <p:spTgt spid="27650">
                                            <p:txEl>
                                              <p:pRg st="1" end="1"/>
                                            </p:txEl>
                                          </p:spTgt>
                                        </p:tgtEl>
                                        <p:attrNameLst>
                                          <p:attrName>style.visibility</p:attrName>
                                        </p:attrNameLst>
                                      </p:cBhvr>
                                      <p:to>
                                        <p:strVal val="visible"/>
                                      </p:to>
                                    </p:set>
                                    <p:animEffect transition="in" filter="fade">
                                      <p:cBhvr>
                                        <p:cTn id="21" dur="1000"/>
                                        <p:tgtEl>
                                          <p:spTgt spid="276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1000"/>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26" dur="1000"/>
                                        <p:tgtEl>
                                          <p:spTgt spid="27650">
                                            <p:txEl>
                                              <p:pRg st="0" end="0"/>
                                            </p:txEl>
                                          </p:spTgt>
                                        </p:tgtEl>
                                        <p:attrNameLst>
                                          <p:attrName>ppt_y</p:attrName>
                                        </p:attrNameLst>
                                      </p:cBhvr>
                                      <p:tavLst>
                                        <p:tav tm="0">
                                          <p:val>
                                            <p:strVal val="ppt_y"/>
                                          </p:val>
                                        </p:tav>
                                        <p:tav tm="100000">
                                          <p:val>
                                            <p:strVal val="1+ppt_h/2"/>
                                          </p:val>
                                        </p:tav>
                                      </p:tavLst>
                                    </p:anim>
                                    <p:set>
                                      <p:cBhvr>
                                        <p:cTn id="27" dur="1" fill="hold">
                                          <p:stCondLst>
                                            <p:cond delay="999"/>
                                          </p:stCondLst>
                                        </p:cTn>
                                        <p:tgtEl>
                                          <p:spTgt spid="27650">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1000"/>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32" dur="1000"/>
                                        <p:tgtEl>
                                          <p:spTgt spid="27650">
                                            <p:txEl>
                                              <p:pRg st="1" end="1"/>
                                            </p:txEl>
                                          </p:spTgt>
                                        </p:tgtEl>
                                        <p:attrNameLst>
                                          <p:attrName>ppt_y</p:attrName>
                                        </p:attrNameLst>
                                      </p:cBhvr>
                                      <p:tavLst>
                                        <p:tav tm="0">
                                          <p:val>
                                            <p:strVal val="ppt_y"/>
                                          </p:val>
                                        </p:tav>
                                        <p:tav tm="100000">
                                          <p:val>
                                            <p:strVal val="1+ppt_h/2"/>
                                          </p:val>
                                        </p:tav>
                                      </p:tavLst>
                                    </p:anim>
                                    <p:set>
                                      <p:cBhvr>
                                        <p:cTn id="33" dur="1" fill="hold">
                                          <p:stCondLst>
                                            <p:cond delay="999"/>
                                          </p:stCondLst>
                                        </p:cTn>
                                        <p:tgtEl>
                                          <p:spTgt spid="27650">
                                            <p:txEl>
                                              <p:pRg st="1" end="1"/>
                                            </p:txEl>
                                          </p:spTgt>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3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3000"/>
                                        <p:tgtEl>
                                          <p:spTgt spid="4"/>
                                        </p:tgtEl>
                                        <p:attrNameLst>
                                          <p:attrName>ppt_x</p:attrName>
                                        </p:attrNameLst>
                                      </p:cBhvr>
                                      <p:tavLst>
                                        <p:tav tm="0">
                                          <p:val>
                                            <p:strVal val="ppt_x"/>
                                          </p:val>
                                        </p:tav>
                                        <p:tav tm="100000">
                                          <p:val>
                                            <p:strVal val="ppt_x"/>
                                          </p:val>
                                        </p:tav>
                                      </p:tavLst>
                                    </p:anim>
                                    <p:anim calcmode="lin" valueType="num">
                                      <p:cBhvr additive="base">
                                        <p:cTn id="42" dur="3000"/>
                                        <p:tgtEl>
                                          <p:spTgt spid="4"/>
                                        </p:tgtEl>
                                        <p:attrNameLst>
                                          <p:attrName>ppt_y</p:attrName>
                                        </p:attrNameLst>
                                      </p:cBhvr>
                                      <p:tavLst>
                                        <p:tav tm="0">
                                          <p:val>
                                            <p:strVal val="ppt_y"/>
                                          </p:val>
                                        </p:tav>
                                        <p:tav tm="100000">
                                          <p:val>
                                            <p:strVal val="1+ppt_h/2"/>
                                          </p:val>
                                        </p:tav>
                                      </p:tavLst>
                                    </p:anim>
                                    <p:set>
                                      <p:cBhvr>
                                        <p:cTn id="43" dur="1" fill="hold">
                                          <p:stCondLst>
                                            <p:cond delay="2999"/>
                                          </p:stCondLst>
                                        </p:cTn>
                                        <p:tgtEl>
                                          <p:spTgt spid="4"/>
                                        </p:tgtEl>
                                        <p:attrNameLst>
                                          <p:attrName>style.visibility</p:attrName>
                                        </p:attrNameLst>
                                      </p:cBhvr>
                                      <p:to>
                                        <p:strVal val="hidden"/>
                                      </p:to>
                                    </p:se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2000"/>
                                        <p:tgtEl>
                                          <p:spTgt spid="13"/>
                                        </p:tgtEl>
                                        <p:attrNameLst>
                                          <p:attrName>ppt_x</p:attrName>
                                        </p:attrNameLst>
                                      </p:cBhvr>
                                      <p:tavLst>
                                        <p:tav tm="0">
                                          <p:val>
                                            <p:strVal val="ppt_x"/>
                                          </p:val>
                                        </p:tav>
                                        <p:tav tm="100000">
                                          <p:val>
                                            <p:strVal val="ppt_x"/>
                                          </p:val>
                                        </p:tav>
                                      </p:tavLst>
                                    </p:anim>
                                    <p:anim calcmode="lin" valueType="num">
                                      <p:cBhvr additive="base">
                                        <p:cTn id="52" dur="2000"/>
                                        <p:tgtEl>
                                          <p:spTgt spid="13"/>
                                        </p:tgtEl>
                                        <p:attrNameLst>
                                          <p:attrName>ppt_y</p:attrName>
                                        </p:attrNameLst>
                                      </p:cBhvr>
                                      <p:tavLst>
                                        <p:tav tm="0">
                                          <p:val>
                                            <p:strVal val="ppt_y"/>
                                          </p:val>
                                        </p:tav>
                                        <p:tav tm="100000">
                                          <p:val>
                                            <p:strVal val="1+ppt_h/2"/>
                                          </p:val>
                                        </p:tav>
                                      </p:tavLst>
                                    </p:anim>
                                    <p:set>
                                      <p:cBhvr>
                                        <p:cTn id="53" dur="1" fill="hold">
                                          <p:stCondLst>
                                            <p:cond delay="1999"/>
                                          </p:stCondLst>
                                        </p:cTn>
                                        <p:tgtEl>
                                          <p:spTgt spid="13"/>
                                        </p:tgtEl>
                                        <p:attrNameLst>
                                          <p:attrName>style.visibility</p:attrName>
                                        </p:attrNameLst>
                                      </p:cBhvr>
                                      <p:to>
                                        <p:strVal val="hidden"/>
                                      </p:to>
                                    </p:set>
                                  </p:childTnLst>
                                </p:cTn>
                              </p:par>
                            </p:childTnLst>
                          </p:cTn>
                        </p:par>
                        <p:par>
                          <p:cTn id="54" fill="hold">
                            <p:stCondLst>
                              <p:cond delay="2000"/>
                            </p:stCondLst>
                            <p:childTnLst>
                              <p:par>
                                <p:cTn id="55" presetID="10" presetClass="entr" presetSubtype="0" fill="hold" nodeType="afterEffect">
                                  <p:stCondLst>
                                    <p:cond delay="15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childTnLst>
                                </p:cTn>
                              </p:par>
                              <p:par>
                                <p:cTn id="58" presetID="2" presetClass="exit" presetSubtype="4" fill="hold" nodeType="withEffect">
                                  <p:stCondLst>
                                    <p:cond delay="1500"/>
                                  </p:stCondLst>
                                  <p:childTnLst>
                                    <p:anim calcmode="lin" valueType="num">
                                      <p:cBhvr additive="base">
                                        <p:cTn id="59" dur="2000"/>
                                        <p:tgtEl>
                                          <p:spTgt spid="9"/>
                                        </p:tgtEl>
                                        <p:attrNameLst>
                                          <p:attrName>ppt_x</p:attrName>
                                        </p:attrNameLst>
                                      </p:cBhvr>
                                      <p:tavLst>
                                        <p:tav tm="0">
                                          <p:val>
                                            <p:strVal val="ppt_x"/>
                                          </p:val>
                                        </p:tav>
                                        <p:tav tm="100000">
                                          <p:val>
                                            <p:strVal val="ppt_x"/>
                                          </p:val>
                                        </p:tav>
                                      </p:tavLst>
                                    </p:anim>
                                    <p:anim calcmode="lin" valueType="num">
                                      <p:cBhvr additive="base">
                                        <p:cTn id="60" dur="2000"/>
                                        <p:tgtEl>
                                          <p:spTgt spid="9"/>
                                        </p:tgtEl>
                                        <p:attrNameLst>
                                          <p:attrName>ppt_y</p:attrName>
                                        </p:attrNameLst>
                                      </p:cBhvr>
                                      <p:tavLst>
                                        <p:tav tm="0">
                                          <p:val>
                                            <p:strVal val="ppt_y"/>
                                          </p:val>
                                        </p:tav>
                                        <p:tav tm="100000">
                                          <p:val>
                                            <p:strVal val="1+ppt_h/2"/>
                                          </p:val>
                                        </p:tav>
                                      </p:tavLst>
                                    </p:anim>
                                    <p:set>
                                      <p:cBhvr>
                                        <p:cTn id="61" dur="1" fill="hold">
                                          <p:stCondLst>
                                            <p:cond delay="1999"/>
                                          </p:stCondLst>
                                        </p:cTn>
                                        <p:tgtEl>
                                          <p:spTgt spid="9"/>
                                        </p:tgtEl>
                                        <p:attrNameLst>
                                          <p:attrName>style.visibility</p:attrName>
                                        </p:attrNameLst>
                                      </p:cBhvr>
                                      <p:to>
                                        <p:strVal val="hidden"/>
                                      </p:to>
                                    </p:set>
                                  </p:childTnLst>
                                </p:cTn>
                              </p:par>
                              <p:par>
                                <p:cTn id="62" presetID="2" presetClass="exit" presetSubtype="4" fill="hold" grpId="1" nodeType="withEffect">
                                  <p:stCondLst>
                                    <p:cond delay="1500"/>
                                  </p:stCondLst>
                                  <p:childTnLst>
                                    <p:anim calcmode="lin" valueType="num">
                                      <p:cBhvr additive="base">
                                        <p:cTn id="63" dur="2000"/>
                                        <p:tgtEl>
                                          <p:spTgt spid="14"/>
                                        </p:tgtEl>
                                        <p:attrNameLst>
                                          <p:attrName>ppt_x</p:attrName>
                                        </p:attrNameLst>
                                      </p:cBhvr>
                                      <p:tavLst>
                                        <p:tav tm="0">
                                          <p:val>
                                            <p:strVal val="ppt_x"/>
                                          </p:val>
                                        </p:tav>
                                        <p:tav tm="100000">
                                          <p:val>
                                            <p:strVal val="ppt_x"/>
                                          </p:val>
                                        </p:tav>
                                      </p:tavLst>
                                    </p:anim>
                                    <p:anim calcmode="lin" valueType="num">
                                      <p:cBhvr additive="base">
                                        <p:cTn id="64" dur="2000"/>
                                        <p:tgtEl>
                                          <p:spTgt spid="14"/>
                                        </p:tgtEl>
                                        <p:attrNameLst>
                                          <p:attrName>ppt_y</p:attrName>
                                        </p:attrNameLst>
                                      </p:cBhvr>
                                      <p:tavLst>
                                        <p:tav tm="0">
                                          <p:val>
                                            <p:strVal val="ppt_y"/>
                                          </p:val>
                                        </p:tav>
                                        <p:tav tm="100000">
                                          <p:val>
                                            <p:strVal val="1+ppt_h/2"/>
                                          </p:val>
                                        </p:tav>
                                      </p:tavLst>
                                    </p:anim>
                                    <p:set>
                                      <p:cBhvr>
                                        <p:cTn id="65" dur="1" fill="hold">
                                          <p:stCondLst>
                                            <p:cond delay="1999"/>
                                          </p:stCondLst>
                                        </p:cTn>
                                        <p:tgtEl>
                                          <p:spTgt spid="14"/>
                                        </p:tgtEl>
                                        <p:attrNameLst>
                                          <p:attrName>style.visibility</p:attrName>
                                        </p:attrNameLst>
                                      </p:cBhvr>
                                      <p:to>
                                        <p:strVal val="hidden"/>
                                      </p:to>
                                    </p:set>
                                  </p:childTnLst>
                                </p:cTn>
                              </p:par>
                            </p:childTnLst>
                          </p:cTn>
                        </p:par>
                        <p:par>
                          <p:cTn id="66" fill="hold">
                            <p:stCondLst>
                              <p:cond delay="5500"/>
                            </p:stCondLst>
                            <p:childTnLst>
                              <p:par>
                                <p:cTn id="67" presetID="10"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0"/>
                                        <p:tgtEl>
                                          <p:spTgt spid="16"/>
                                        </p:tgtEl>
                                        <p:attrNameLst>
                                          <p:attrName>ppt_x</p:attrName>
                                        </p:attrNameLst>
                                      </p:cBhvr>
                                      <p:tavLst>
                                        <p:tav tm="0">
                                          <p:val>
                                            <p:strVal val="ppt_x"/>
                                          </p:val>
                                        </p:tav>
                                        <p:tav tm="100000">
                                          <p:val>
                                            <p:strVal val="ppt_x"/>
                                          </p:val>
                                        </p:tav>
                                      </p:tavLst>
                                    </p:anim>
                                    <p:anim calcmode="lin" valueType="num">
                                      <p:cBhvr additive="base">
                                        <p:cTn id="74" dur="5000"/>
                                        <p:tgtEl>
                                          <p:spTgt spid="16"/>
                                        </p:tgtEl>
                                        <p:attrNameLst>
                                          <p:attrName>ppt_y</p:attrName>
                                        </p:attrNameLst>
                                      </p:cBhvr>
                                      <p:tavLst>
                                        <p:tav tm="0">
                                          <p:val>
                                            <p:strVal val="ppt_y"/>
                                          </p:val>
                                        </p:tav>
                                        <p:tav tm="100000">
                                          <p:val>
                                            <p:strVal val="1+ppt_h/2"/>
                                          </p:val>
                                        </p:tav>
                                      </p:tavLst>
                                    </p:anim>
                                    <p:set>
                                      <p:cBhvr>
                                        <p:cTn id="75" dur="1" fill="hold">
                                          <p:stCondLst>
                                            <p:cond delay="4999"/>
                                          </p:stCondLst>
                                        </p:cTn>
                                        <p:tgtEl>
                                          <p:spTgt spid="16"/>
                                        </p:tgtEl>
                                        <p:attrNameLst>
                                          <p:attrName>style.visibility</p:attrName>
                                        </p:attrNameLst>
                                      </p:cBhvr>
                                      <p:to>
                                        <p:strVal val="hidden"/>
                                      </p:to>
                                    </p:se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3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3000"/>
                                        <p:tgtEl>
                                          <p:spTgt spid="17"/>
                                        </p:tgtEl>
                                        <p:attrNameLst>
                                          <p:attrName>ppt_x</p:attrName>
                                        </p:attrNameLst>
                                      </p:cBhvr>
                                      <p:tavLst>
                                        <p:tav tm="0">
                                          <p:val>
                                            <p:strVal val="ppt_x"/>
                                          </p:val>
                                        </p:tav>
                                        <p:tav tm="100000">
                                          <p:val>
                                            <p:strVal val="ppt_x"/>
                                          </p:val>
                                        </p:tav>
                                      </p:tavLst>
                                    </p:anim>
                                    <p:anim calcmode="lin" valueType="num">
                                      <p:cBhvr additive="base">
                                        <p:cTn id="84" dur="3000"/>
                                        <p:tgtEl>
                                          <p:spTgt spid="17"/>
                                        </p:tgtEl>
                                        <p:attrNameLst>
                                          <p:attrName>ppt_y</p:attrName>
                                        </p:attrNameLst>
                                      </p:cBhvr>
                                      <p:tavLst>
                                        <p:tav tm="0">
                                          <p:val>
                                            <p:strVal val="ppt_y"/>
                                          </p:val>
                                        </p:tav>
                                        <p:tav tm="100000">
                                          <p:val>
                                            <p:strVal val="1+ppt_h/2"/>
                                          </p:val>
                                        </p:tav>
                                      </p:tavLst>
                                    </p:anim>
                                    <p:set>
                                      <p:cBhvr>
                                        <p:cTn id="85" dur="1" fill="hold">
                                          <p:stCondLst>
                                            <p:cond delay="2999"/>
                                          </p:stCondLst>
                                        </p:cTn>
                                        <p:tgtEl>
                                          <p:spTgt spid="17"/>
                                        </p:tgtEl>
                                        <p:attrNameLst>
                                          <p:attrName>style.visibility</p:attrName>
                                        </p:attrNameLst>
                                      </p:cBhvr>
                                      <p:to>
                                        <p:strVal val="hidden"/>
                                      </p:to>
                                    </p:se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2000"/>
                                        <p:tgtEl>
                                          <p:spTgt spid="18"/>
                                        </p:tgtEl>
                                      </p:cBhvr>
                                    </p:animEffect>
                                  </p:childTnLst>
                                </p:cTn>
                              </p:par>
                            </p:childTnLst>
                          </p:cTn>
                        </p:par>
                        <p:par>
                          <p:cTn id="90" fill="hold">
                            <p:stCondLst>
                              <p:cond delay="5000"/>
                            </p:stCondLst>
                            <p:childTnLst>
                              <p:par>
                                <p:cTn id="91" presetID="21" presetClass="entr" presetSubtype="4"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heel(4)">
                                      <p:cBhvr>
                                        <p:cTn id="9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5298" grpId="0"/>
      <p:bldP spid="27650" grpId="0" uiExpand="1" build="p"/>
      <p:bldP spid="27650" grpId="1" build="p"/>
      <p:bldP spid="4" grpId="0"/>
      <p:bldP spid="4" grpId="1"/>
      <p:bldP spid="13" grpId="0"/>
      <p:bldP spid="13" grpId="1"/>
      <p:bldP spid="15" grpId="0" animBg="1"/>
      <p:bldP spid="16" grpId="0"/>
      <p:bldP spid="16" grpId="1"/>
      <p:bldP spid="17" grpId="0"/>
      <p:bldP spid="17" grpId="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33400" y="5486400"/>
            <a:ext cx="8229600" cy="1143000"/>
          </a:xfrm>
          <a:prstGeom prst="rect">
            <a:avLst/>
          </a:prstGeom>
          <a:noFill/>
          <a:ln w="9525">
            <a:noFill/>
            <a:round/>
            <a:headEnd/>
            <a:tailEnd/>
          </a:ln>
        </p:spPr>
        <p:txBody>
          <a:bodyPr anchor="ct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a:solidFill>
                  <a:srgbClr val="800000"/>
                </a:solidFill>
                <a:latin typeface="Comic Sans MS" pitchFamily="66" charset="0"/>
              </a:rPr>
              <a:t>Торжественное открытие монумента «Журавли» в 1982 г.</a:t>
            </a:r>
          </a:p>
        </p:txBody>
      </p:sp>
      <p:grpSp>
        <p:nvGrpSpPr>
          <p:cNvPr id="2" name="Group 2"/>
          <p:cNvGrpSpPr>
            <a:grpSpLocks/>
          </p:cNvGrpSpPr>
          <p:nvPr/>
        </p:nvGrpSpPr>
        <p:grpSpPr bwMode="auto">
          <a:xfrm>
            <a:off x="914400" y="457200"/>
            <a:ext cx="7237413" cy="4875213"/>
            <a:chOff x="576" y="288"/>
            <a:chExt cx="4559" cy="3071"/>
          </a:xfrm>
        </p:grpSpPr>
        <p:pic>
          <p:nvPicPr>
            <p:cNvPr id="27652" name="Picture 3"/>
            <p:cNvPicPr>
              <a:picLocks noChangeAspect="1" noChangeArrowheads="1"/>
            </p:cNvPicPr>
            <p:nvPr/>
          </p:nvPicPr>
          <p:blipFill>
            <a:blip r:embed="rId3"/>
            <a:srcRect/>
            <a:stretch>
              <a:fillRect/>
            </a:stretch>
          </p:blipFill>
          <p:spPr bwMode="auto">
            <a:xfrm>
              <a:off x="576" y="288"/>
              <a:ext cx="4560" cy="3072"/>
            </a:xfrm>
            <a:prstGeom prst="rect">
              <a:avLst/>
            </a:prstGeom>
            <a:noFill/>
            <a:ln w="9525">
              <a:noFill/>
              <a:round/>
              <a:headEnd/>
              <a:tailEnd/>
            </a:ln>
          </p:spPr>
        </p:pic>
        <p:sp>
          <p:nvSpPr>
            <p:cNvPr id="27653" name="Text Box 4"/>
            <p:cNvSpPr txBox="1">
              <a:spLocks noChangeArrowheads="1"/>
            </p:cNvSpPr>
            <p:nvPr/>
          </p:nvSpPr>
          <p:spPr bwMode="auto">
            <a:xfrm>
              <a:off x="576" y="288"/>
              <a:ext cx="4560" cy="3072"/>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sp>
        <p:nvSpPr>
          <p:cNvPr id="8" name="Стрелка вправо с вырезом 7">
            <a:hlinkClick r:id="rId4"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1000"/>
                                        <p:tgtEl>
                                          <p:spTgt spid="2"/>
                                        </p:tgtEl>
                                      </p:cBhvr>
                                    </p:animEffect>
                                  </p:childTnLst>
                                </p:cTn>
                              </p:par>
                            </p:childTnLst>
                          </p:cTn>
                        </p:par>
                        <p:par>
                          <p:cTn id="8" fill="hold">
                            <p:stCondLst>
                              <p:cond delay="1000"/>
                            </p:stCondLst>
                            <p:childTnLst>
                              <p:par>
                                <p:cTn id="9" presetID="10" presetClass="entr" fill="hold" nodeType="afterEffect">
                                  <p:stCondLst>
                                    <p:cond delay="0"/>
                                  </p:stCondLst>
                                  <p:childTnLst>
                                    <p:set>
                                      <p:cBhvr additive="repl">
                                        <p:cTn id="10" dur="1" fill="hold">
                                          <p:stCondLst>
                                            <p:cond delay="0"/>
                                          </p:stCondLst>
                                        </p:cTn>
                                        <p:tgtEl>
                                          <p:spTgt spid="10241"/>
                                        </p:tgtEl>
                                        <p:attrNameLst>
                                          <p:attrName>style.visibility</p:attrName>
                                        </p:attrNameLst>
                                      </p:cBhvr>
                                      <p:to>
                                        <p:strVal val="visible"/>
                                      </p:to>
                                    </p:set>
                                    <p:animEffect transition="in" filter="fade">
                                      <p:cBhvr additive="repl">
                                        <p:cTn id="11" dur="1000"/>
                                        <p:tgtEl>
                                          <p:spTgt spid="1024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ctrTitle"/>
          </p:nvPr>
        </p:nvSpPr>
        <p:spPr>
          <a:xfrm>
            <a:off x="1285875" y="1071563"/>
            <a:ext cx="6986588" cy="1357312"/>
          </a:xfrm>
        </p:spPr>
        <p:txBody>
          <a:bodyPr/>
          <a:lstStyle/>
          <a:p>
            <a:r>
              <a:rPr lang="ru-RU" sz="3200" b="1" smtClean="0">
                <a:solidFill>
                  <a:srgbClr val="800000"/>
                </a:solidFill>
                <a:latin typeface="Comic Sans MS" pitchFamily="66" charset="0"/>
              </a:rPr>
              <a:t>Комплекс мемориала «Журавли»</a:t>
            </a:r>
            <a:r>
              <a:rPr lang="ru-RU" b="1" smtClean="0">
                <a:solidFill>
                  <a:srgbClr val="0033CC"/>
                </a:solidFill>
                <a:latin typeface="Georgia" pitchFamily="18" charset="0"/>
              </a:rPr>
              <a:t/>
            </a:r>
            <a:br>
              <a:rPr lang="ru-RU" b="1" smtClean="0">
                <a:solidFill>
                  <a:srgbClr val="0033CC"/>
                </a:solidFill>
                <a:latin typeface="Georgia" pitchFamily="18" charset="0"/>
              </a:rPr>
            </a:br>
            <a:r>
              <a:rPr lang="ru-RU" b="1" smtClean="0">
                <a:solidFill>
                  <a:srgbClr val="0066CC"/>
                </a:solidFill>
                <a:latin typeface="Georgia" pitchFamily="18" charset="0"/>
              </a:rPr>
              <a:t/>
            </a:r>
            <a:br>
              <a:rPr lang="ru-RU" b="1" smtClean="0">
                <a:solidFill>
                  <a:srgbClr val="0066CC"/>
                </a:solidFill>
                <a:latin typeface="Georgia" pitchFamily="18" charset="0"/>
              </a:rPr>
            </a:br>
            <a:endParaRPr lang="ru-RU" b="1" smtClean="0">
              <a:solidFill>
                <a:srgbClr val="0066CC"/>
              </a:solidFill>
              <a:latin typeface="Georgia" pitchFamily="18" charset="0"/>
            </a:endParaRPr>
          </a:p>
        </p:txBody>
      </p:sp>
      <p:pic>
        <p:nvPicPr>
          <p:cNvPr id="35843" name="i-main-pic" descr="Картинка 18 из 2216">
            <a:hlinkClick r:id="rId2" action="ppaction://hlinksldjump"/>
          </p:cNvPr>
          <p:cNvPicPr>
            <a:picLocks noChangeAspect="1" noChangeArrowheads="1"/>
          </p:cNvPicPr>
          <p:nvPr/>
        </p:nvPicPr>
        <p:blipFill>
          <a:blip r:embed="rId3"/>
          <a:srcRect/>
          <a:stretch>
            <a:fillRect/>
          </a:stretch>
        </p:blipFill>
        <p:spPr bwMode="auto">
          <a:xfrm>
            <a:off x="285750" y="3929063"/>
            <a:ext cx="2732088" cy="1852612"/>
          </a:xfrm>
          <a:prstGeom prst="rect">
            <a:avLst/>
          </a:prstGeom>
          <a:noFill/>
          <a:ln w="9525">
            <a:noFill/>
            <a:miter lim="800000"/>
            <a:headEnd/>
            <a:tailEnd/>
          </a:ln>
        </p:spPr>
      </p:pic>
      <p:grpSp>
        <p:nvGrpSpPr>
          <p:cNvPr id="5" name="Group 2"/>
          <p:cNvGrpSpPr>
            <a:grpSpLocks/>
          </p:cNvGrpSpPr>
          <p:nvPr/>
        </p:nvGrpSpPr>
        <p:grpSpPr bwMode="auto">
          <a:xfrm>
            <a:off x="3286125" y="3929063"/>
            <a:ext cx="2500313" cy="1857375"/>
            <a:chOff x="864" y="288"/>
            <a:chExt cx="3799" cy="2850"/>
          </a:xfrm>
        </p:grpSpPr>
        <p:pic>
          <p:nvPicPr>
            <p:cNvPr id="29703" name="Picture 3">
              <a:hlinkClick r:id="rId4" action="ppaction://hlinksldjump"/>
            </p:cNvPr>
            <p:cNvPicPr>
              <a:picLocks noChangeAspect="1" noChangeArrowheads="1"/>
            </p:cNvPicPr>
            <p:nvPr/>
          </p:nvPicPr>
          <p:blipFill>
            <a:blip r:embed="rId5"/>
            <a:srcRect/>
            <a:stretch>
              <a:fillRect/>
            </a:stretch>
          </p:blipFill>
          <p:spPr bwMode="auto">
            <a:xfrm>
              <a:off x="864" y="288"/>
              <a:ext cx="3800" cy="2851"/>
            </a:xfrm>
            <a:prstGeom prst="rect">
              <a:avLst/>
            </a:prstGeom>
            <a:noFill/>
            <a:ln w="9525">
              <a:noFill/>
              <a:round/>
              <a:headEnd/>
              <a:tailEnd/>
            </a:ln>
          </p:spPr>
        </p:pic>
        <p:sp>
          <p:nvSpPr>
            <p:cNvPr id="29704" name="Text Box 4"/>
            <p:cNvSpPr txBox="1">
              <a:spLocks noChangeArrowheads="1"/>
            </p:cNvSpPr>
            <p:nvPr/>
          </p:nvSpPr>
          <p:spPr bwMode="auto">
            <a:xfrm>
              <a:off x="864" y="288"/>
              <a:ext cx="3800" cy="2851"/>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p>
          </p:txBody>
        </p:sp>
      </p:grpSp>
      <p:pic>
        <p:nvPicPr>
          <p:cNvPr id="35845" name="Рисунок 7" descr="http://www.sarrest.ru/img/ms/ms281.jpg">
            <a:hlinkClick r:id="rId6" action="ppaction://hlinksldjump"/>
          </p:cNvPr>
          <p:cNvPicPr>
            <a:picLocks noChangeAspect="1" noChangeArrowheads="1"/>
          </p:cNvPicPr>
          <p:nvPr/>
        </p:nvPicPr>
        <p:blipFill>
          <a:blip r:embed="rId7"/>
          <a:srcRect/>
          <a:stretch>
            <a:fillRect/>
          </a:stretch>
        </p:blipFill>
        <p:spPr bwMode="auto">
          <a:xfrm>
            <a:off x="6143625" y="3857625"/>
            <a:ext cx="2643188" cy="1928813"/>
          </a:xfrm>
          <a:prstGeom prst="rect">
            <a:avLst/>
          </a:prstGeom>
          <a:noFill/>
          <a:ln w="9525">
            <a:noFill/>
            <a:miter lim="800000"/>
            <a:headEnd/>
            <a:tailEnd/>
          </a:ln>
        </p:spPr>
      </p:pic>
      <p:sp>
        <p:nvSpPr>
          <p:cNvPr id="8" name="Заголовок 1"/>
          <p:cNvSpPr txBox="1">
            <a:spLocks/>
          </p:cNvSpPr>
          <p:nvPr/>
        </p:nvSpPr>
        <p:spPr bwMode="auto">
          <a:xfrm>
            <a:off x="1116013" y="1628775"/>
            <a:ext cx="6843712" cy="1285875"/>
          </a:xfrm>
          <a:prstGeom prst="rect">
            <a:avLst/>
          </a:prstGeom>
          <a:noFill/>
          <a:ln w="9525">
            <a:noFill/>
            <a:round/>
            <a:headEnd/>
            <a:tailEnd/>
          </a:ln>
        </p:spPr>
        <p:txBody>
          <a:bodyPr lIns="90000" tIns="46800" rIns="90000" bIns="46800" anchor="ctr"/>
          <a:lstStyle/>
          <a:p>
            <a:pPr algn="ctr" eaLnBrk="0" hangingPunct="0">
              <a:buClr>
                <a:srgbClr val="000000"/>
              </a:buClr>
              <a:buSzPct val="100000"/>
              <a:buFont typeface="Times New Roman" pitchFamily="18" charset="0"/>
              <a:buNone/>
              <a:defRPr/>
            </a:pPr>
            <a:r>
              <a:rPr lang="ru-RU" sz="4400" b="1" kern="0" dirty="0">
                <a:solidFill>
                  <a:srgbClr val="0033CC"/>
                </a:solidFill>
                <a:latin typeface="Georgia" pitchFamily="18" charset="0"/>
                <a:ea typeface="+mj-ea"/>
                <a:cs typeface="+mj-cs"/>
              </a:rPr>
              <a:t/>
            </a:r>
            <a:br>
              <a:rPr lang="ru-RU" sz="4400" b="1" kern="0" dirty="0">
                <a:solidFill>
                  <a:srgbClr val="0033CC"/>
                </a:solidFill>
                <a:latin typeface="Georgia" pitchFamily="18" charset="0"/>
                <a:ea typeface="+mj-ea"/>
                <a:cs typeface="+mj-cs"/>
              </a:rPr>
            </a:br>
            <a:r>
              <a:rPr lang="ru-RU" sz="4400" b="1" kern="0" dirty="0">
                <a:solidFill>
                  <a:srgbClr val="0066CC"/>
                </a:solidFill>
                <a:latin typeface="Georgia" pitchFamily="18" charset="0"/>
                <a:ea typeface="+mj-ea"/>
                <a:cs typeface="+mj-cs"/>
              </a:rPr>
              <a:t/>
            </a:r>
            <a:br>
              <a:rPr lang="ru-RU" sz="4400" b="1" kern="0" dirty="0">
                <a:solidFill>
                  <a:srgbClr val="0066CC"/>
                </a:solidFill>
                <a:latin typeface="Georgia" pitchFamily="18" charset="0"/>
                <a:ea typeface="+mj-ea"/>
                <a:cs typeface="+mj-cs"/>
              </a:rPr>
            </a:br>
            <a:r>
              <a:rPr lang="ru-RU" sz="2000" b="1" kern="0" dirty="0">
                <a:solidFill>
                  <a:srgbClr val="0033CC"/>
                </a:solidFill>
                <a:latin typeface="Comic Sans MS" pitchFamily="66" charset="0"/>
                <a:ea typeface="+mj-ea"/>
                <a:cs typeface="+mj-cs"/>
              </a:rPr>
              <a:t>Из каких элементов состоит комплекс «Журавли»?</a:t>
            </a:r>
            <a:br>
              <a:rPr lang="ru-RU" sz="2000" b="1" kern="0" dirty="0">
                <a:solidFill>
                  <a:srgbClr val="0033CC"/>
                </a:solidFill>
                <a:latin typeface="Comic Sans MS" pitchFamily="66" charset="0"/>
                <a:ea typeface="+mj-ea"/>
                <a:cs typeface="+mj-cs"/>
              </a:rPr>
            </a:br>
            <a:r>
              <a:rPr lang="ru-RU" sz="2000" b="1" kern="0" dirty="0">
                <a:solidFill>
                  <a:srgbClr val="0033CC"/>
                </a:solidFill>
                <a:latin typeface="Comic Sans MS" pitchFamily="66" charset="0"/>
                <a:ea typeface="+mj-ea"/>
                <a:cs typeface="+mj-cs"/>
              </a:rPr>
              <a:t>Первым элементом является </a:t>
            </a:r>
            <a:r>
              <a:rPr lang="ru-RU" sz="2000" b="1" kern="0" dirty="0">
                <a:solidFill>
                  <a:srgbClr val="0033CC"/>
                </a:solidFill>
                <a:latin typeface="+mj-lt"/>
                <a:ea typeface="+mj-ea"/>
                <a:cs typeface="+mj-cs"/>
              </a:rPr>
              <a:t>стела</a:t>
            </a:r>
            <a:r>
              <a:rPr lang="ru-RU" sz="2000" b="1" kern="0" dirty="0">
                <a:solidFill>
                  <a:srgbClr val="0033CC"/>
                </a:solidFill>
                <a:latin typeface="Comic Sans MS" pitchFamily="66" charset="0"/>
                <a:ea typeface="+mj-ea"/>
                <a:cs typeface="+mj-cs"/>
              </a:rPr>
              <a:t> «Журавли», второй элемент – лестница монумента, а третий – «Фонтан слёз»</a:t>
            </a:r>
            <a:r>
              <a:rPr lang="ru-RU" sz="2000" b="1" kern="0" dirty="0">
                <a:solidFill>
                  <a:srgbClr val="0033CC"/>
                </a:solidFill>
                <a:latin typeface="Georgia" pitchFamily="18" charset="0"/>
                <a:ea typeface="+mj-ea"/>
                <a:cs typeface="+mj-cs"/>
              </a:rPr>
              <a:t/>
            </a:r>
            <a:br>
              <a:rPr lang="ru-RU" sz="2000" b="1" kern="0" dirty="0">
                <a:solidFill>
                  <a:srgbClr val="0033CC"/>
                </a:solidFill>
                <a:latin typeface="Georgia" pitchFamily="18" charset="0"/>
                <a:ea typeface="+mj-ea"/>
                <a:cs typeface="+mj-cs"/>
              </a:rPr>
            </a:br>
            <a:endParaRPr lang="ru-RU" sz="2000" b="1" kern="0" dirty="0">
              <a:solidFill>
                <a:srgbClr val="0033CC"/>
              </a:solidFill>
              <a:latin typeface="Georgia" pitchFamily="18" charset="0"/>
              <a:ea typeface="+mj-ea"/>
              <a:cs typeface="+mj-cs"/>
            </a:endParaRPr>
          </a:p>
        </p:txBody>
      </p:sp>
      <p:sp>
        <p:nvSpPr>
          <p:cNvPr id="9" name="Стрелка вправо с вырезом 8">
            <a:hlinkClick r:id="rId2" action="ppaction://hlinksldjump"/>
          </p:cNvPr>
          <p:cNvSpPr/>
          <p:nvPr/>
        </p:nvSpPr>
        <p:spPr bwMode="auto">
          <a:xfrm>
            <a:off x="8382000" y="6373813"/>
            <a:ext cx="762000" cy="484187"/>
          </a:xfrm>
          <a:prstGeom prst="notchedRightArrow">
            <a:avLst/>
          </a:prstGeom>
          <a:solidFill>
            <a:schemeClr val="bg1">
              <a:lumMod val="65000"/>
            </a:schemeClr>
          </a:solidFill>
          <a:ln w="28575">
            <a:solidFill>
              <a:srgbClr val="0033CC"/>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a:buClr>
                <a:srgbClr val="000000"/>
              </a:buClr>
              <a:buSzPct val="100000"/>
              <a:buFont typeface="Times New Roman" pitchFamily="16" charset="0"/>
              <a:buNone/>
              <a:defRPr/>
            </a:pPr>
            <a:endParaRPr lang="ru-RU">
              <a:solidFill>
                <a:schemeClr val="bg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2000"/>
                                        <p:tgtEl>
                                          <p:spTgt spid="3584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5843"/>
                                        </p:tgtEl>
                                        <p:attrNameLst>
                                          <p:attrName>style.visibility</p:attrName>
                                        </p:attrNameLst>
                                      </p:cBhvr>
                                      <p:to>
                                        <p:strVal val="visible"/>
                                      </p:to>
                                    </p:set>
                                    <p:animEffect transition="in" filter="fade">
                                      <p:cBhvr>
                                        <p:cTn id="15" dur="2000"/>
                                        <p:tgtEl>
                                          <p:spTgt spid="3584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35845"/>
                                        </p:tgtEl>
                                        <p:attrNameLst>
                                          <p:attrName>style.visibility</p:attrName>
                                        </p:attrNameLst>
                                      </p:cBhvr>
                                      <p:to>
                                        <p:strVal val="visible"/>
                                      </p:to>
                                    </p:set>
                                    <p:animEffect transition="in" filter="fade">
                                      <p:cBhvr>
                                        <p:cTn id="23" dur="2000"/>
                                        <p:tgtEl>
                                          <p:spTgt spid="3584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2"/>
      <p:bldP spid="8" grpId="0"/>
      <p:bldP spid="9" grpId="0" animBg="1"/>
    </p:bldLst>
  </p:timing>
</p:sld>
</file>

<file path=ppt/theme/theme1.xml><?xml version="1.0" encoding="utf-8"?>
<a:theme xmlns:a="http://schemas.openxmlformats.org/drawingml/2006/main" name="Тема12">
  <a:themeElements>
    <a:clrScheme name="Другая 7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06060"/>
      </a:hlink>
      <a:folHlink>
        <a:srgbClr val="B2B2B2"/>
      </a:folHlink>
    </a:clrScheme>
    <a:fontScheme name="ms_ppttraining_tp06256168">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ppttraining_tp0625616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s_ppttraining_tp0625616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s_ppttraining_tp0625616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s_ppttraining_tp0625616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s_ppttraining_tp0625616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s_ppttraining_tp0625616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s_ppttraining_tp0625616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Тема12</Template>
  <TotalTime>2670</TotalTime>
  <Words>1198</Words>
  <Application>Microsoft Office PowerPoint</Application>
  <PresentationFormat>Экран (4:3)</PresentationFormat>
  <Paragraphs>120</Paragraphs>
  <Slides>21</Slides>
  <Notes>13</Notes>
  <HiddenSlides>2</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Тема12</vt:lpstr>
      <vt:lpstr>Слайд 1</vt:lpstr>
      <vt:lpstr>Слайд 2</vt:lpstr>
      <vt:lpstr>Слайд 3</vt:lpstr>
      <vt:lpstr>Слайд 4</vt:lpstr>
      <vt:lpstr>Слайд 5</vt:lpstr>
      <vt:lpstr>Слайд 6</vt:lpstr>
      <vt:lpstr>Легенда  Соколовой горы </vt:lpstr>
      <vt:lpstr>Слайд 8</vt:lpstr>
      <vt:lpstr>Комплекс мемориала «Журавли»  </vt:lpstr>
      <vt:lpstr>Основная часть комплекса «Журавли»</vt:lpstr>
      <vt:lpstr>Слайд 11</vt:lpstr>
      <vt:lpstr>Слайд 12</vt:lpstr>
      <vt:lpstr>Слайд 13</vt:lpstr>
      <vt:lpstr>Юрий Иванович Менякин  </vt:lpstr>
      <vt:lpstr>Слайд 15</vt:lpstr>
      <vt:lpstr>Слайд 16</vt:lpstr>
      <vt:lpstr>Современная жизнь парка Победы</vt:lpstr>
      <vt:lpstr>Слайд 18</vt:lpstr>
      <vt:lpstr>«Девичья башня»</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259</cp:revision>
  <cp:lastPrinted>1601-01-01T00:00:00Z</cp:lastPrinted>
  <dcterms:created xsi:type="dcterms:W3CDTF">2010-11-21T13:30:08Z</dcterms:created>
  <dcterms:modified xsi:type="dcterms:W3CDTF">2011-03-30T12:34:23Z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