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64" r:id="rId2"/>
    <p:sldId id="265" r:id="rId3"/>
    <p:sldId id="266" r:id="rId4"/>
    <p:sldId id="267" r:id="rId5"/>
    <p:sldId id="269" r:id="rId6"/>
    <p:sldId id="270" r:id="rId7"/>
    <p:sldId id="274" r:id="rId8"/>
    <p:sldId id="275" r:id="rId9"/>
    <p:sldId id="276" r:id="rId10"/>
    <p:sldId id="268" r:id="rId11"/>
    <p:sldId id="271" r:id="rId12"/>
    <p:sldId id="272" r:id="rId13"/>
    <p:sldId id="273" r:id="rId14"/>
    <p:sldId id="277" r:id="rId15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EA588-BABD-4CDC-9364-7DF219FCB961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6F035-62CF-4DEA-BBD7-0A792C684B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C25698-121A-474B-BB91-3291FFDA644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2AE77AE-7354-473C-9E08-D50B298DFC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400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image" Target="../media/image30.jpeg"/><Relationship Id="rId7" Type="http://schemas.openxmlformats.org/officeDocument/2006/relationships/image" Target="../media/image3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1936" cy="4129102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chemeClr val="bg1"/>
                </a:solidFill>
              </a:rPr>
              <a:t>Животный и растительный мир Кубани</a:t>
            </a:r>
            <a:endParaRPr lang="ru-RU" sz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250825" y="549275"/>
            <a:ext cx="84978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>
                <a:solidFill>
                  <a:schemeClr val="hlink"/>
                </a:solidFill>
              </a:rPr>
              <a:t>Неповторимо прекрасна и разнообразна природа Кавказского государственного биосферного заповедника.</a:t>
            </a:r>
          </a:p>
        </p:txBody>
      </p:sp>
      <p:pic>
        <p:nvPicPr>
          <p:cNvPr id="112646" name="Picture 6" descr="7194ee44445ffc68b3d564a738e51a88_pre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2133600"/>
            <a:ext cx="2376488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47" name="Picture 7" descr="f042b4c68a597da5d261cbc43a588ffc_pre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4773613"/>
            <a:ext cx="2590800" cy="173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49" name="Picture 9" descr="f206ddc87760ef47c8f5667a67757c0f_prev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3938" y="3429000"/>
            <a:ext cx="2303462" cy="153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0" name="Picture 10" descr="a3afedb6633afb895295ddd36998b6c7_prev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00788" y="4868863"/>
            <a:ext cx="2303462" cy="153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1" name="Picture 11" descr="7a10d65f944842414b4333784dca158a_prev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2205038"/>
            <a:ext cx="2408238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428604"/>
            <a:ext cx="8401080" cy="5702321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3200" dirty="0" smtClean="0"/>
              <a:t>В Краснодарском крае произрастает более 3000 видов растений.</a:t>
            </a:r>
          </a:p>
          <a:p>
            <a:pPr algn="r">
              <a:buNone/>
            </a:pPr>
            <a:r>
              <a:rPr lang="ru-RU" sz="3200" dirty="0" smtClean="0"/>
              <a:t>Объясняется такое богатство растительного мира</a:t>
            </a:r>
            <a:r>
              <a:rPr lang="en-US" sz="3200" dirty="0" smtClean="0"/>
              <a:t> – </a:t>
            </a:r>
            <a:r>
              <a:rPr lang="ru-RU" sz="3200" dirty="0" smtClean="0"/>
              <a:t>разнообразием</a:t>
            </a:r>
            <a:br>
              <a:rPr lang="ru-RU" sz="3200" dirty="0" smtClean="0"/>
            </a:br>
            <a:r>
              <a:rPr lang="ru-RU" sz="3200" dirty="0" smtClean="0"/>
              <a:t>природных условий в крае.</a:t>
            </a:r>
          </a:p>
          <a:p>
            <a:pPr algn="r">
              <a:buNone/>
            </a:pPr>
            <a:r>
              <a:rPr lang="ru-RU" sz="3200" b="1" dirty="0" smtClean="0">
                <a:solidFill>
                  <a:srgbClr val="FFFF00"/>
                </a:solidFill>
              </a:rPr>
              <a:t>Неразумная хозяйственная деятельность</a:t>
            </a:r>
            <a:br>
              <a:rPr lang="ru-RU" sz="3200" b="1" dirty="0" smtClean="0">
                <a:solidFill>
                  <a:srgbClr val="FFFF00"/>
                </a:solidFill>
              </a:rPr>
            </a:br>
            <a:r>
              <a:rPr lang="ru-RU" sz="3200" b="1" dirty="0" smtClean="0">
                <a:solidFill>
                  <a:srgbClr val="FFFF00"/>
                </a:solidFill>
              </a:rPr>
              <a:t>людей привела к тому, что некоторые</a:t>
            </a:r>
            <a:br>
              <a:rPr lang="ru-RU" sz="3200" b="1" dirty="0" smtClean="0">
                <a:solidFill>
                  <a:srgbClr val="FFFF00"/>
                </a:solidFill>
              </a:rPr>
            </a:br>
            <a:r>
              <a:rPr lang="ru-RU" sz="3200" b="1" dirty="0" smtClean="0">
                <a:solidFill>
                  <a:srgbClr val="FFFF00"/>
                </a:solidFill>
              </a:rPr>
              <a:t>растения становятся редкими и исчезающими.</a:t>
            </a:r>
            <a:br>
              <a:rPr lang="ru-RU" sz="3200" b="1" dirty="0" smtClean="0">
                <a:solidFill>
                  <a:srgbClr val="FFFF00"/>
                </a:solidFill>
              </a:rPr>
            </a:br>
            <a:r>
              <a:rPr lang="ru-RU" sz="3200" b="1" dirty="0" smtClean="0">
                <a:solidFill>
                  <a:srgbClr val="FFFF00"/>
                </a:solidFill>
              </a:rPr>
              <a:t>Они занесены в Красную книгу Кубани.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 advTm="4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043890" cy="165416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i="1" dirty="0" smtClean="0">
                <a:latin typeface="Arno Pro" pitchFamily="18" charset="0"/>
              </a:rPr>
              <a:t>Полезные ископаемые Краснодарского края.</a:t>
            </a:r>
            <a:endParaRPr lang="ru-RU" sz="6000" b="1" i="1" dirty="0">
              <a:latin typeface="Arno Pro" pitchFamily="18" charset="0"/>
            </a:endParaRPr>
          </a:p>
        </p:txBody>
      </p:sp>
      <p:pic>
        <p:nvPicPr>
          <p:cNvPr id="4" name="Picture 4" descr="ГРАНИТУ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14313" y="2214563"/>
            <a:ext cx="2762250" cy="2071687"/>
          </a:xfrm>
        </p:spPr>
      </p:pic>
      <p:pic>
        <p:nvPicPr>
          <p:cNvPr id="5" name="Picture 4" descr="БАЗАЛЬТ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8" y="4572000"/>
            <a:ext cx="2595562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уголь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4710113"/>
            <a:ext cx="2786062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МЕЛЫ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7563" y="2286000"/>
            <a:ext cx="2795587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ИЗВЕСТНЯКВ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57938" y="2286000"/>
            <a:ext cx="2574925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 descr="ГРАВИЙ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86500" y="4537075"/>
            <a:ext cx="2511425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80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19113" y="58738"/>
            <a:ext cx="839311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/>
              <a:t>Краснодарский край – старейший</a:t>
            </a:r>
          </a:p>
          <a:p>
            <a:r>
              <a:rPr lang="ru-RU" sz="4000"/>
              <a:t>нефтедобывающий район России.</a:t>
            </a:r>
          </a:p>
          <a:p>
            <a:r>
              <a:rPr lang="ru-RU" sz="4000"/>
              <a:t>Добыча нефти начата в 1864г.</a:t>
            </a:r>
          </a:p>
        </p:txBody>
      </p:sp>
      <p:pic>
        <p:nvPicPr>
          <p:cNvPr id="4101" name="Picture 5" descr="нефть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388" y="2205038"/>
            <a:ext cx="6096000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нефть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659563" y="2205038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500166" y="785794"/>
            <a:ext cx="566580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/>
              <a:t>И шум дубрав, и птичьи голоса…</a:t>
            </a:r>
          </a:p>
          <a:p>
            <a:pPr>
              <a:spcBef>
                <a:spcPct val="50000"/>
              </a:spcBef>
            </a:pPr>
            <a:r>
              <a:rPr lang="ru-RU" sz="3200" b="1" i="1" dirty="0"/>
              <a:t>Люби природу, сказочную фею,</a:t>
            </a:r>
          </a:p>
          <a:p>
            <a:pPr>
              <a:spcBef>
                <a:spcPct val="50000"/>
              </a:spcBef>
            </a:pPr>
            <a:r>
              <a:rPr lang="ru-RU" sz="3200" b="1" i="1" dirty="0"/>
              <a:t>За то, что она дарит чудеса,</a:t>
            </a:r>
          </a:p>
          <a:p>
            <a:pPr>
              <a:spcBef>
                <a:spcPct val="50000"/>
              </a:spcBef>
            </a:pPr>
            <a:r>
              <a:rPr lang="ru-RU" sz="3200" b="1" i="1" dirty="0"/>
              <a:t>Нам лишь беречь и восхищаться ею.</a:t>
            </a:r>
          </a:p>
          <a:p>
            <a:pPr algn="r">
              <a:spcBef>
                <a:spcPct val="50000"/>
              </a:spcBef>
            </a:pPr>
            <a:r>
              <a:rPr lang="ru-RU" sz="3200" b="1" i="1" dirty="0"/>
              <a:t>М. Коваленко.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9"/>
          <p:cNvSpPr>
            <a:spLocks noGrp="1" noChangeArrowheads="1" noChangeShapeType="1" noTextEdit="1"/>
          </p:cNvSpPr>
          <p:nvPr>
            <p:ph type="title"/>
          </p:nvPr>
        </p:nvSpPr>
        <p:spPr bwMode="auto">
          <a:xfrm>
            <a:off x="214282" y="274638"/>
            <a:ext cx="8472518" cy="136841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Impact"/>
              </a:rPr>
              <a:t>Водоемы</a:t>
            </a:r>
          </a:p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Impact"/>
              </a:rPr>
              <a:t>Краснодарского края.</a:t>
            </a:r>
          </a:p>
        </p:txBody>
      </p:sp>
      <p:pic>
        <p:nvPicPr>
          <p:cNvPr id="7" name="Picture 17" descr="Рисунок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1857364"/>
            <a:ext cx="3810814" cy="4708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9" descr="пляж с ст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6248" y="1785926"/>
            <a:ext cx="4626661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4429124" y="5000636"/>
            <a:ext cx="4500594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Черное и Азовское моря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7818" y="642918"/>
            <a:ext cx="3429024" cy="2928958"/>
          </a:xfrm>
        </p:spPr>
        <p:txBody>
          <a:bodyPr/>
          <a:lstStyle/>
          <a:p>
            <a:r>
              <a:rPr lang="ru-RU" dirty="0" smtClean="0"/>
              <a:t>Река Кубань</a:t>
            </a:r>
            <a:endParaRPr lang="ru-RU" dirty="0"/>
          </a:p>
        </p:txBody>
      </p:sp>
      <p:pic>
        <p:nvPicPr>
          <p:cNvPr id="4" name="Picture 6" descr="Рисунок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285728"/>
            <a:ext cx="4500594" cy="4468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Рисунок1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388" y="3573463"/>
            <a:ext cx="4105275" cy="310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9" descr="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54500" y="357166"/>
            <a:ext cx="48895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00034" y="714356"/>
            <a:ext cx="3000396" cy="101566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6000" dirty="0" smtClean="0"/>
              <a:t>Челбас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4857752" y="4143380"/>
            <a:ext cx="3643338" cy="76944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 smtClean="0"/>
              <a:t>Большая Лаба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9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Кавказский государственный биосферный заповедник.</a:t>
            </a:r>
          </a:p>
        </p:txBody>
      </p:sp>
      <p:sp>
        <p:nvSpPr>
          <p:cNvPr id="105481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2060575"/>
            <a:ext cx="4038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/>
              <a:t>Заповедник был создан в 1924 году.</a:t>
            </a:r>
          </a:p>
          <a:p>
            <a:pPr>
              <a:lnSpc>
                <a:spcPct val="90000"/>
              </a:lnSpc>
            </a:pPr>
            <a:r>
              <a:rPr lang="ru-RU" sz="2000"/>
              <a:t>Находится он на северных и южных склонах Главного Кавказского хребта. Общая площадь заповедника 280 тысяч гектаров.</a:t>
            </a:r>
          </a:p>
          <a:p>
            <a:pPr>
              <a:lnSpc>
                <a:spcPct val="90000"/>
              </a:lnSpc>
            </a:pPr>
            <a:r>
              <a:rPr lang="ru-RU" sz="2000"/>
              <a:t>Основные цели: охрана природы, восстановление ценных видов зверей и птиц: зубра, тура, кавказского оленя и др.</a:t>
            </a:r>
          </a:p>
        </p:txBody>
      </p:sp>
      <p:pic>
        <p:nvPicPr>
          <p:cNvPr id="105482" name="Picture 10" descr="увеличить карту ООПТ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2420938"/>
            <a:ext cx="4105275" cy="3494087"/>
          </a:xfrm>
          <a:noFill/>
          <a:ln/>
        </p:spPr>
      </p:pic>
    </p:spTree>
  </p:cSld>
  <p:clrMapOvr>
    <a:masterClrMapping/>
  </p:clrMapOvr>
  <p:transition spd="slow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5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5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5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5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5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9" grpId="0"/>
      <p:bldP spid="10548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468313" y="404813"/>
            <a:ext cx="8135937" cy="27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541338"/>
            <a:r>
              <a:rPr lang="ru-RU"/>
              <a:t>По территории заповедника протекают реки: </a:t>
            </a:r>
            <a:r>
              <a:rPr lang="ru-RU">
                <a:solidFill>
                  <a:srgbClr val="E8ED29"/>
                </a:solidFill>
              </a:rPr>
              <a:t>Мзымта, Хоста, Шахе, Сочи, Белая, Малая Лаба</a:t>
            </a:r>
            <a:r>
              <a:rPr lang="ru-RU"/>
              <a:t> и др.</a:t>
            </a:r>
          </a:p>
          <a:p>
            <a:pPr indent="541338"/>
            <a:r>
              <a:rPr lang="ru-RU"/>
              <a:t>Здесь насчитывается более 120 озер. Они небольшие по площади и часто полностью освобождаются ото льда лишь к середине лета.</a:t>
            </a:r>
          </a:p>
          <a:p>
            <a:pPr indent="541338"/>
            <a:r>
              <a:rPr lang="ru-RU"/>
              <a:t>Самое большое озеро заповедника – </a:t>
            </a:r>
            <a:r>
              <a:rPr lang="ru-RU">
                <a:solidFill>
                  <a:srgbClr val="E8ED29"/>
                </a:solidFill>
              </a:rPr>
              <a:t>озеро Безмолвия.</a:t>
            </a:r>
            <a:r>
              <a:rPr lang="ru-RU"/>
              <a:t> Особой красотой отличаются озера </a:t>
            </a:r>
            <a:r>
              <a:rPr lang="ru-RU">
                <a:solidFill>
                  <a:srgbClr val="E8ED29"/>
                </a:solidFill>
              </a:rPr>
              <a:t>Хуко, Кардывач, Голубое и Ацетукские озера.</a:t>
            </a:r>
          </a:p>
          <a:p>
            <a:pPr indent="541338">
              <a:spcBef>
                <a:spcPct val="50000"/>
              </a:spcBef>
            </a:pPr>
            <a:endParaRPr lang="ru-RU">
              <a:solidFill>
                <a:srgbClr val="E8ED29"/>
              </a:solidFill>
            </a:endParaRPr>
          </a:p>
        </p:txBody>
      </p:sp>
      <p:pic>
        <p:nvPicPr>
          <p:cNvPr id="108583" name="Picture 39" descr="ee6a46d19eaaf2ab9671c23bc1c534c5_pre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1363" y="2636838"/>
            <a:ext cx="1614487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84" name="Picture 40" descr="0496593555956c0f789c4fa2e95d73a9_pre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5108575"/>
            <a:ext cx="2305050" cy="153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87" name="Picture 43" descr="diary_009_38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3" y="2997200"/>
            <a:ext cx="2087562" cy="1573213"/>
          </a:xfrm>
          <a:prstGeom prst="rect">
            <a:avLst/>
          </a:prstGeom>
          <a:noFill/>
        </p:spPr>
      </p:pic>
      <p:pic>
        <p:nvPicPr>
          <p:cNvPr id="108588" name="Picture 44" descr="diary_009_25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4300" y="2781300"/>
            <a:ext cx="1555750" cy="2082800"/>
          </a:xfrm>
          <a:prstGeom prst="rect">
            <a:avLst/>
          </a:prstGeom>
          <a:noFill/>
        </p:spPr>
      </p:pic>
      <p:pic>
        <p:nvPicPr>
          <p:cNvPr id="108589" name="Picture 45" descr="diary_009_13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59338" y="5157788"/>
            <a:ext cx="1944687" cy="1465262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8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8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8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8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8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8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8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8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0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8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8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0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4" name="Picture 4" descr="diary_009_69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60575"/>
            <a:ext cx="1835177" cy="2455928"/>
          </a:xfrm>
          <a:prstGeom prst="rect">
            <a:avLst/>
          </a:prstGeom>
          <a:noFill/>
        </p:spPr>
      </p:pic>
      <p:pic>
        <p:nvPicPr>
          <p:cNvPr id="128005" name="Picture 5" descr="diary_009_16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714884"/>
            <a:ext cx="2143140" cy="1613718"/>
          </a:xfrm>
          <a:prstGeom prst="rect">
            <a:avLst/>
          </a:prstGeom>
          <a:noFill/>
        </p:spPr>
      </p:pic>
      <p:pic>
        <p:nvPicPr>
          <p:cNvPr id="128006" name="Picture 6" descr="7Wolf338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68688" y="1196974"/>
            <a:ext cx="2111575" cy="2732091"/>
          </a:xfrm>
          <a:prstGeom prst="rect">
            <a:avLst/>
          </a:prstGeom>
          <a:noFill/>
        </p:spPr>
      </p:pic>
      <p:pic>
        <p:nvPicPr>
          <p:cNvPr id="128007" name="Picture 7" descr="7194ee44445ffc68b3d564a738e51a88_prev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4" y="260350"/>
            <a:ext cx="2606663" cy="1706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008" name="Picture 8" descr="22d702d2b536e5a8bb74a4575e98d1d3_prev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08395" y="5000637"/>
            <a:ext cx="2356168" cy="1566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009" name="Picture 9" descr="82e418b09c7bdef3716b9cf09147d582_prev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57290" y="4714884"/>
            <a:ext cx="1427162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010" name="Picture 10" descr="d2e88fb98c3bcad30ca398c358b8c8b0_prev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27763" y="476250"/>
            <a:ext cx="2336800" cy="14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011" name="Picture 11" descr="f042b4c68a597da5d261cbc43a588ffc_prev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27763" y="2852738"/>
            <a:ext cx="2265362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8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Изображение 00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512852" y="357166"/>
            <a:ext cx="3332602" cy="4000528"/>
          </a:xfrm>
          <a:prstGeom prst="rect">
            <a:avLst/>
          </a:prstGeom>
        </p:spPr>
      </p:pic>
      <p:pic>
        <p:nvPicPr>
          <p:cNvPr id="3" name="Picture 6" descr="Nyctereutes%20procyonoides4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5" y="428604"/>
            <a:ext cx="3581915" cy="2071702"/>
          </a:xfrm>
          <a:prstGeom prst="rect">
            <a:avLst/>
          </a:prstGeom>
          <a:noFill/>
        </p:spPr>
      </p:pic>
      <p:pic>
        <p:nvPicPr>
          <p:cNvPr id="4" name="Picture 7" descr="kabp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3571876"/>
            <a:ext cx="4143404" cy="25823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risunok0173s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7"/>
            <a:ext cx="3214710" cy="3932411"/>
          </a:xfrm>
          <a:prstGeom prst="rect">
            <a:avLst/>
          </a:prstGeom>
          <a:noFill/>
        </p:spPr>
      </p:pic>
      <p:pic>
        <p:nvPicPr>
          <p:cNvPr id="3" name="Picture 4" descr="19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071942"/>
            <a:ext cx="4243392" cy="2471737"/>
          </a:xfrm>
          <a:prstGeom prst="rect">
            <a:avLst/>
          </a:prstGeom>
          <a:noFill/>
        </p:spPr>
      </p:pic>
      <p:pic>
        <p:nvPicPr>
          <p:cNvPr id="5" name="Picture 8" descr="Изображение 00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643570" y="285728"/>
            <a:ext cx="2605089" cy="30600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78fdd184fd9471f795737258c8b53d56cdc5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105</TotalTime>
  <Words>212</Words>
  <PresentationFormat>Экран (4:3)</PresentationFormat>
  <Paragraphs>28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Животный и растительный мир Кубани</vt:lpstr>
      <vt:lpstr>Водоемы Краснодарского края.</vt:lpstr>
      <vt:lpstr>Река Кубань</vt:lpstr>
      <vt:lpstr>Слайд 4</vt:lpstr>
      <vt:lpstr>Кавказский государственный биосферный заповедник.</vt:lpstr>
      <vt:lpstr>Слайд 6</vt:lpstr>
      <vt:lpstr>Слайд 7</vt:lpstr>
      <vt:lpstr>Слайд 8</vt:lpstr>
      <vt:lpstr>Слайд 9</vt:lpstr>
      <vt:lpstr>Слайд 10</vt:lpstr>
      <vt:lpstr>Слайд 11</vt:lpstr>
      <vt:lpstr>Полезные ископаемые Краснодарского края.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Животный и растительный мир Кубани</dc:title>
  <cp:lastModifiedBy>777</cp:lastModifiedBy>
  <cp:revision>14</cp:revision>
  <dcterms:modified xsi:type="dcterms:W3CDTF">2012-04-16T21:21:32Z</dcterms:modified>
</cp:coreProperties>
</file>