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0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523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9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5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754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7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16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18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21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8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5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8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9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9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6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7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7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1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4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/>
              <a:t>Дисциплина 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в классе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Доклад на педагогическом совете </a:t>
            </a:r>
          </a:p>
          <a:p>
            <a:r>
              <a:rPr lang="ru-RU" dirty="0" err="1" smtClean="0"/>
              <a:t>мбоу</a:t>
            </a:r>
            <a:r>
              <a:rPr lang="ru-RU" dirty="0" smtClean="0"/>
              <a:t> «</a:t>
            </a:r>
            <a:r>
              <a:rPr lang="ru-RU" dirty="0" err="1" smtClean="0"/>
              <a:t>сош</a:t>
            </a:r>
            <a:r>
              <a:rPr lang="ru-RU" dirty="0" smtClean="0"/>
              <a:t> №169»</a:t>
            </a:r>
          </a:p>
          <a:p>
            <a:endParaRPr lang="ru-RU" sz="1400" dirty="0" smtClean="0"/>
          </a:p>
          <a:p>
            <a:r>
              <a:rPr lang="ru-RU" sz="1400" smtClean="0"/>
              <a:t>Подготовил </a:t>
            </a:r>
            <a:r>
              <a:rPr lang="ru-RU" sz="1400" dirty="0" err="1" smtClean="0"/>
              <a:t>мурашкин</a:t>
            </a:r>
            <a:r>
              <a:rPr lang="ru-RU" sz="1400" dirty="0" smtClean="0"/>
              <a:t> </a:t>
            </a:r>
            <a:r>
              <a:rPr lang="ru-RU" sz="1400" dirty="0" err="1" smtClean="0"/>
              <a:t>ю.а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1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1" y="685802"/>
            <a:ext cx="7797677" cy="566056"/>
          </a:xfrm>
        </p:spPr>
        <p:txBody>
          <a:bodyPr>
            <a:normAutofit/>
          </a:bodyPr>
          <a:lstStyle/>
          <a:p>
            <a:r>
              <a:rPr lang="ru-RU" sz="2800" dirty="0"/>
              <a:t>ФОРМИРОВАНИЕ САМОУВАЖЕНИЯ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35" y="1251858"/>
            <a:ext cx="7796047" cy="4430485"/>
          </a:xfrm>
        </p:spPr>
        <p:txBody>
          <a:bodyPr>
            <a:noAutofit/>
          </a:bodyPr>
          <a:lstStyle/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«Мы можем помочь ученикам общаться с нами приемлемым способом, если наше позитивное отношение к ним будет включать: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принятие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2) внимание, 3) уважение,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одобрение, 5) чувства.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Моделируя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свое отношение в соответствии с пятью указанными принципами, мы научим своих учеников инициировать и устанавливать отношения с ровесниками и другими людьми по тем же принципам.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дисциплины станут лишь поводом для утверждения, этих принципов так же. как процесс передачи знаний или ваша помощь в их социальной адаптации».</a:t>
            </a:r>
          </a:p>
        </p:txBody>
      </p:sp>
    </p:spTree>
    <p:extLst>
      <p:ext uri="{BB962C8B-B14F-4D97-AF65-F5344CB8AC3E}">
        <p14:creationId xmlns:p14="http://schemas.microsoft.com/office/powerpoint/2010/main" val="29311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41299" y="685800"/>
            <a:ext cx="7143765" cy="48876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Каковы бы ни </a:t>
            </a:r>
            <a:r>
              <a:rPr lang="ru-RU" sz="3600" dirty="0"/>
              <a:t>были цели плохих поступков учащихся, мы должны как-то взаимодействует с ними. </a:t>
            </a:r>
            <a:endParaRPr lang="ru-RU" sz="3600" dirty="0" smtClean="0"/>
          </a:p>
          <a:p>
            <a:endParaRPr lang="ru-RU" sz="3600" dirty="0"/>
          </a:p>
          <a:p>
            <a:r>
              <a:rPr lang="ru-RU" sz="3600" dirty="0" smtClean="0"/>
              <a:t>Правильная </a:t>
            </a:r>
            <a:r>
              <a:rPr lang="ru-RU" sz="3600" dirty="0"/>
              <a:t>стратегия приводит к пошаговому уменьшению доли приемлемого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180247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Дисциплина - порядок поведения людей, выполнения </a:t>
            </a:r>
            <a:r>
              <a:rPr lang="ru-RU" dirty="0" smtClean="0"/>
              <a:t>людьми установленных </a:t>
            </a:r>
            <a:r>
              <a:rPr lang="ru-RU" dirty="0"/>
              <a:t>правил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/>
              <a:t>Все учителя в школе, молодые и опытные, обязательно сталкиваются в своей работе с проблемами дисциплины, которые доставляют немало хлопот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77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41299" y="685800"/>
            <a:ext cx="7143765" cy="48876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i="1" dirty="0" smtClean="0">
                <a:latin typeface="+mn-lt"/>
              </a:rPr>
              <a:t>«Ученики, ищущие внимания окружающих, действуют как настоящие артисты, они нуждаются в аудитории. </a:t>
            </a:r>
          </a:p>
          <a:p>
            <a:pPr algn="ctr"/>
            <a:endParaRPr lang="ru-RU" sz="3000" i="1" dirty="0" smtClean="0">
              <a:latin typeface="+mn-lt"/>
            </a:endParaRPr>
          </a:p>
          <a:p>
            <a:pPr algn="ctr"/>
            <a:r>
              <a:rPr lang="ru-RU" sz="3000" i="1" dirty="0" smtClean="0">
                <a:latin typeface="+mn-lt"/>
              </a:rPr>
              <a:t>В младших классах их действия обязательно предназначаются учителю. </a:t>
            </a:r>
          </a:p>
          <a:p>
            <a:pPr algn="ctr"/>
            <a:endParaRPr lang="ru-RU" sz="3000" i="1" dirty="0" smtClean="0">
              <a:latin typeface="+mn-lt"/>
            </a:endParaRPr>
          </a:p>
          <a:p>
            <a:pPr algn="ctr"/>
            <a:r>
              <a:rPr lang="ru-RU" sz="3000" i="1" dirty="0" smtClean="0">
                <a:latin typeface="+mn-lt"/>
              </a:rPr>
              <a:t>В средних и старших классах им нужна уже более широкая аудитория: и одноклассники, и учителя»</a:t>
            </a:r>
            <a:endParaRPr lang="ru-RU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56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1" y="685802"/>
            <a:ext cx="7797677" cy="566056"/>
          </a:xfrm>
        </p:spPr>
        <p:txBody>
          <a:bodyPr>
            <a:normAutofit/>
          </a:bodyPr>
          <a:lstStyle/>
          <a:p>
            <a:r>
              <a:rPr lang="ru-RU" sz="2800" dirty="0"/>
              <a:t>Три основных закона поведения учащихся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35" y="1524000"/>
            <a:ext cx="7796047" cy="385593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Закон. </a:t>
            </a: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Ученики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выбирают определенное поведение в определенных обстоятельствах.</a:t>
            </a:r>
          </a:p>
          <a:p>
            <a:pPr algn="l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Закон. </a:t>
            </a: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Любое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поведение подчинено обшей цели – чувствовать себя принадлежащим к школьной жизни.</a:t>
            </a:r>
          </a:p>
          <a:p>
            <a:pPr algn="l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Закон. </a:t>
            </a: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Нарушая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дисциплину ученик осознает, что ведет себя неправильно, но может не осознавать, что за этим нарушением стоит одна их четырех целей: привлечение внимания, власть. месть, избегание неудачи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0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1" y="685802"/>
            <a:ext cx="7797677" cy="566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Пять шагов: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35" y="1524000"/>
            <a:ext cx="7796047" cy="3855939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Шаг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 Учимся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выполнять диагностику – наблюдаем и описываем поведение учеников.</a:t>
            </a:r>
          </a:p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Собирайте и точно формулируйте факты,</a:t>
            </a:r>
          </a:p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Избегайте субъективных оценок</a:t>
            </a:r>
          </a:p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Составляйте конкретные, а не общие описания: «где, когда, как часто и что конкретно делал ученик», забудьте слова: «всегда», «никогда», «ничего», «все время» и т.п.</a:t>
            </a:r>
          </a:p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Будьте объективным и аккуратным вдвойне.</a:t>
            </a:r>
          </a:p>
        </p:txBody>
      </p:sp>
    </p:spTree>
    <p:extLst>
      <p:ext uri="{BB962C8B-B14F-4D97-AF65-F5344CB8AC3E}">
        <p14:creationId xmlns:p14="http://schemas.microsoft.com/office/powerpoint/2010/main" val="14458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1" y="685802"/>
            <a:ext cx="7797677" cy="566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Пять шагов: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35" y="1524000"/>
            <a:ext cx="7796047" cy="3855939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Шаг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 Определяем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истинную цель (мотив) нарушения дисциплины.</a:t>
            </a:r>
          </a:p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Этих целей четыре: привлечение внимания, власть, месть, избегание неудачи.</a:t>
            </a:r>
          </a:p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Учителю знать это необходимо, чтобы правильно выбирать свое поведение и понимание реакции ученика на наше педагогическое воздействие.</a:t>
            </a:r>
          </a:p>
        </p:txBody>
      </p:sp>
    </p:spTree>
    <p:extLst>
      <p:ext uri="{BB962C8B-B14F-4D97-AF65-F5344CB8AC3E}">
        <p14:creationId xmlns:p14="http://schemas.microsoft.com/office/powerpoint/2010/main" val="30508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1" y="685802"/>
            <a:ext cx="7797677" cy="566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Пять шагов: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35" y="1524000"/>
            <a:ext cx="7796047" cy="415834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Шаг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Выбираем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технику экстренного вмешательства в момент нарушения дисциплины. </a:t>
            </a:r>
            <a:endPara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Выбирая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педагогическое вмешательство, помните, что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педвоздействие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это не наказание. Педагогическое вмешательство преследует две цели: остановить неприемлемое поведение в тот момент, когда оно имеет место и повлиять на выбор учеником более приемлемого поведения в будущем.</a:t>
            </a:r>
          </a:p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Чтобы достичь эффекта воздействие должно быть</a:t>
            </a:r>
          </a:p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а) быстрым (здесь и сейчас, когда налицо недопустимое поведение); </a:t>
            </a:r>
          </a:p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б) верным, то есть соответствующим этому проступку.</a:t>
            </a:r>
          </a:p>
          <a:p>
            <a:pPr algn="l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Еще одно свойство педагогического воздействия - оно должно быть неминуемым, обязательным, неизбежным. Это означает, что учитель должен выдавать подходящую реакцию раз, когда ученик совершает проступок.</a:t>
            </a:r>
          </a:p>
        </p:txBody>
      </p:sp>
    </p:spTree>
    <p:extLst>
      <p:ext uri="{BB962C8B-B14F-4D97-AF65-F5344CB8AC3E}">
        <p14:creationId xmlns:p14="http://schemas.microsoft.com/office/powerpoint/2010/main" val="42437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1" y="685802"/>
            <a:ext cx="7797677" cy="566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Пять шагов: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35" y="1251858"/>
            <a:ext cx="7796047" cy="4430485"/>
          </a:xfrm>
        </p:spPr>
        <p:txBody>
          <a:bodyPr>
            <a:noAutofit/>
          </a:bodyPr>
          <a:lstStyle/>
          <a:p>
            <a:pPr algn="l"/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Шаг 4: Разрабатываем стратегию поддержки для формирования </a:t>
            </a: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самоуважения</a:t>
            </a:r>
          </a:p>
          <a:p>
            <a:pPr algn="l"/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 применяем приемы экстренного педагогического вмешательства н понимаем: это не гарантирует, что завтра или послезавтра, или через неделю ученик не повторит свои безобразные выходки. Действительно, экстренное </a:t>
            </a:r>
            <a:r>
              <a:rPr lang="ru-RU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педвоздействие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может изменить характер поведения в целом. А вот стратегия поддержки для повышения самоуважения может.</a:t>
            </a:r>
          </a:p>
          <a:p>
            <a:pPr algn="l"/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Самоуважение школьника в основном определяется чувством причастности, принадлежности к школьной жизни, школьной общности. Самоуважение школьника формируется, когда он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buAutoNum type="arabicParenR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ощущает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свою состоятельность в учебной деятельности </a:t>
            </a:r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(интеллектуальную состоятельность)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или хотя бы не ощущает интеллектуальной несостоятельности (ИС),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buAutoNum type="arabicParenR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поддерживает приемлемые отношения с учителем и одноклассниками </a:t>
            </a:r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(коммуникативная состоятельность)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имеет хотя бы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какие-то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отношения, пусть уродливые (КС),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buAutoNum type="arabicParenR"/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вносит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свой особый вклад в жизнь класса и школы </a:t>
            </a:r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(состоятельность в коллективной деятельности)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(СВ) – этот вклад может быть как созидающим, так и разрушающим.</a:t>
            </a:r>
          </a:p>
        </p:txBody>
      </p:sp>
    </p:spTree>
    <p:extLst>
      <p:ext uri="{BB962C8B-B14F-4D97-AF65-F5344CB8AC3E}">
        <p14:creationId xmlns:p14="http://schemas.microsoft.com/office/powerpoint/2010/main" val="29346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1" y="685802"/>
            <a:ext cx="7797677" cy="566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Пять шагов: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35" y="1251858"/>
            <a:ext cx="7796047" cy="4430485"/>
          </a:xfrm>
        </p:spPr>
        <p:txBody>
          <a:bodyPr>
            <a:noAutofit/>
          </a:bodyPr>
          <a:lstStyle/>
          <a:p>
            <a:pPr algn="l"/>
            <a:r>
              <a:rPr lang="ru-RU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Шаг 5: Включаем в процесс воспитания </a:t>
            </a:r>
            <a:r>
              <a:rPr lang="ru-RU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родителей</a:t>
            </a:r>
          </a:p>
          <a:p>
            <a:pPr algn="l"/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Начиная </a:t>
            </a:r>
            <a:r>
              <a:rPr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эту работу, нужно приготовить список способов, которыми вы будете пытаться привлечь родителей к описанной выше совместной деятельности.</a:t>
            </a:r>
          </a:p>
          <a:p>
            <a:pPr algn="l"/>
            <a:r>
              <a:rPr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Ознакомьте родителей с ШПД для их ребенка,</a:t>
            </a:r>
          </a:p>
          <a:p>
            <a:pPr algn="l"/>
            <a:r>
              <a:rPr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Обратите их внимание на то, что ШПД нужно дополнить, попросите прокомментировать План,</a:t>
            </a:r>
          </a:p>
          <a:p>
            <a:pPr algn="l"/>
            <a:r>
              <a:rPr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Телефонные звонки, родительские конференции и письма с описанием проблем и успехов их ребенка также могут помочь привлечь родителей к совместной деятельности,</a:t>
            </a:r>
          </a:p>
          <a:p>
            <a:pPr algn="l"/>
            <a:r>
              <a:rPr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Попросите родителей подсказать вам что-то, чего вы пока не можете понять, помочь лучше общаться с их ребенком. Некоторые замечания родителей помогают перевернуть представления о ребенке.</a:t>
            </a:r>
          </a:p>
          <a:p>
            <a:pPr algn="l"/>
            <a:r>
              <a:rPr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Составьте вместе Домашний План Действий (ДПД). Он познакомит родителей с коллекцией ценнейших и новых для них тактик и стратегий воспитания, чтобы пользоваться ими дома.</a:t>
            </a:r>
          </a:p>
          <a:p>
            <a:pPr algn="l"/>
            <a:r>
              <a:rPr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Старайтесь всеми силами повышать психологическую и педагогическую компетентность родителей.</a:t>
            </a:r>
          </a:p>
          <a:p>
            <a:pPr algn="l"/>
            <a:r>
              <a:rPr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Когда учителя и родители работают в одном направлении слаженно и дружно, впечатляющий эффект достигается во много раз быстрее.</a:t>
            </a:r>
          </a:p>
        </p:txBody>
      </p:sp>
    </p:spTree>
    <p:extLst>
      <p:ext uri="{BB962C8B-B14F-4D97-AF65-F5344CB8AC3E}">
        <p14:creationId xmlns:p14="http://schemas.microsoft.com/office/powerpoint/2010/main" val="32503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Главное мероприятие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Главное мероприятие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ое мероприятие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33</TotalTime>
  <Words>857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Impact</vt:lpstr>
      <vt:lpstr>Tahoma</vt:lpstr>
      <vt:lpstr>Главное мероприятие</vt:lpstr>
      <vt:lpstr>Дисциплина  в классе</vt:lpstr>
      <vt:lpstr>Дисциплина - порядок поведения людей, выполнения людьми установленных правил.</vt:lpstr>
      <vt:lpstr>Презентация PowerPoint</vt:lpstr>
      <vt:lpstr>Три основных закона поведения учащихся:</vt:lpstr>
      <vt:lpstr>Пять шагов:</vt:lpstr>
      <vt:lpstr>Пять шагов:</vt:lpstr>
      <vt:lpstr>Пять шагов:</vt:lpstr>
      <vt:lpstr>Пять шагов:</vt:lpstr>
      <vt:lpstr>Пять шагов:</vt:lpstr>
      <vt:lpstr>ФОРМИРОВАНИЕ САМОУВАЖЕНИЯ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Дисциплина  в классе</dc:title>
  <dc:creator>Юрий Мурашкин</dc:creator>
  <cp:lastModifiedBy>Murashkin</cp:lastModifiedBy>
  <cp:revision>5</cp:revision>
  <dcterms:created xsi:type="dcterms:W3CDTF">2014-12-12T05:25:54Z</dcterms:created>
  <dcterms:modified xsi:type="dcterms:W3CDTF">2015-01-11T04:14:02Z</dcterms:modified>
</cp:coreProperties>
</file>