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30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Овал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46C4BA6-173C-4090-AF39-542FB24FBBD9}" type="datetimeFigureOut">
              <a:rPr lang="ru-RU"/>
              <a:pPr>
                <a:defRPr/>
              </a:pPr>
              <a:t>10.12.2014</a:t>
            </a:fld>
            <a:endParaRPr lang="ru-RU"/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6761EE3-D198-462C-8427-385931A4CA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BA4A8-439E-4626-A681-7E3E95E3FBEF}" type="datetimeFigureOut">
              <a:rPr lang="ru-RU"/>
              <a:pPr>
                <a:defRPr/>
              </a:pPr>
              <a:t>10.12.2014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7938FB-3F67-4383-99B8-FDE7F2910D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FC398A-73AF-4C1B-A3D6-65C7DC101FF0}" type="datetimeFigureOut">
              <a:rPr lang="ru-RU"/>
              <a:pPr>
                <a:defRPr/>
              </a:pPr>
              <a:t>10.12.2014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816CF4-2298-45CB-BB4E-C26D6CE645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F1629E-CB1F-4850-99C5-441FC9204A4A}" type="datetimeFigureOut">
              <a:rPr lang="ru-RU"/>
              <a:pPr>
                <a:defRPr/>
              </a:pPr>
              <a:t>10.12.2014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4DF2C-866A-4F58-A3F8-0BC3976E29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Овал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Овал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9F869E3-9EA7-45E8-9DFE-2D72BFB09E2A}" type="datetimeFigureOut">
              <a:rPr lang="ru-RU"/>
              <a:pPr>
                <a:defRPr/>
              </a:pPr>
              <a:t>10.12.2014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25A3FE8-3F4E-41A6-B0E2-FA908288AD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00F73-5E86-4B1F-80D3-3BAD9DADA3A6}" type="datetimeFigureOut">
              <a:rPr lang="ru-RU"/>
              <a:pPr>
                <a:defRPr/>
              </a:pPr>
              <a:t>10.12.2014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32E12-3564-46D5-ADCD-750DB916DA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014D477-3DDE-4CD1-BC97-ADA374812DDB}" type="datetimeFigureOut">
              <a:rPr lang="ru-RU"/>
              <a:pPr>
                <a:defRPr/>
              </a:pPr>
              <a:t>10.12.2014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4E107FF-345E-40F9-8044-9A27CE6C6C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841006-2267-4057-8698-1CC6E2B5259B}" type="datetimeFigureOut">
              <a:rPr lang="ru-RU"/>
              <a:pPr>
                <a:defRPr/>
              </a:pPr>
              <a:t>10.12.2014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1EAE0-8B6C-407C-B3F7-B2D418246E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Прямоугольник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FA93205-6ABA-40F0-9D5B-57337E1A6C62}" type="datetimeFigureOut">
              <a:rPr lang="ru-RU"/>
              <a:pPr>
                <a:defRPr/>
              </a:pPr>
              <a:t>10.12.2014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B4887A6-C4AF-47C6-A39B-E9E94DA710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B7ECF17-19E7-4A5D-A3B6-30A3D55D1CCF}" type="datetimeFigureOut">
              <a:rPr lang="ru-RU"/>
              <a:pPr>
                <a:defRPr/>
              </a:pPr>
              <a:t>10.12.2014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CCD10E2-7268-4760-83D5-1485DAF6CB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cs typeface="+mn-cs"/>
            </a:endParaRPr>
          </a:p>
        </p:txBody>
      </p:sp>
      <p:sp>
        <p:nvSpPr>
          <p:cNvPr id="6" name="Блок-схема: процесс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Блок-схема: процесс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A912D0B-D6F4-45A2-ABA3-403E1BA146F7}" type="datetimeFigureOut">
              <a:rPr lang="ru-RU"/>
              <a:pPr>
                <a:defRPr/>
              </a:pPr>
              <a:t>10.12.2014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37EB0AC-C0BF-4A43-844C-0EFEED7D88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D2607A2B-19AF-44E5-A163-97AC3E916061}" type="datetimeFigureOut">
              <a:rPr lang="ru-RU"/>
              <a:pPr>
                <a:defRPr/>
              </a:pPr>
              <a:t>10.12.2014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0A9C8055-A69E-4318-B053-627B64939A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7" r:id="rId2"/>
    <p:sldLayoutId id="2147483769" r:id="rId3"/>
    <p:sldLayoutId id="2147483766" r:id="rId4"/>
    <p:sldLayoutId id="2147483770" r:id="rId5"/>
    <p:sldLayoutId id="2147483765" r:id="rId6"/>
    <p:sldLayoutId id="2147483771" r:id="rId7"/>
    <p:sldLayoutId id="2147483772" r:id="rId8"/>
    <p:sldLayoutId id="2147483773" r:id="rId9"/>
    <p:sldLayoutId id="2147483764" r:id="rId10"/>
    <p:sldLayoutId id="214748376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SeJay\Рабочий стол\Новая папка (3)\PICT02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86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313" y="1285875"/>
            <a:ext cx="8929687" cy="2112963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000" b="1" i="1" dirty="0" smtClean="0">
                <a:solidFill>
                  <a:srgbClr val="00B0F0"/>
                </a:solidFill>
                <a:latin typeface="Arial Narrow" pitchFamily="34" charset="0"/>
              </a:rPr>
              <a:t>Мой ребёнок становится трудным…</a:t>
            </a:r>
            <a:endParaRPr lang="ru-RU" sz="6000" b="1" i="1" dirty="0">
              <a:solidFill>
                <a:srgbClr val="00B0F0"/>
              </a:solidFill>
              <a:latin typeface="Arial Narrow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625" y="4500563"/>
            <a:ext cx="4143375" cy="1752600"/>
          </a:xfrm>
        </p:spPr>
        <p:txBody>
          <a:bodyPr>
            <a:normAutofit fontScale="55000" lnSpcReduction="20000"/>
          </a:bodyPr>
          <a:lstStyle/>
          <a:p>
            <a:pPr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600" b="1" i="1" dirty="0">
                <a:solidFill>
                  <a:schemeClr val="tx1"/>
                </a:solidFill>
                <a:latin typeface="Arial Narrow" pitchFamily="34" charset="0"/>
              </a:rPr>
              <a:t>Сколько человеческого счастья разбилось вдребезги только потому,</a:t>
            </a:r>
            <a:endParaRPr lang="ru-RU" sz="3600" b="1" dirty="0">
              <a:solidFill>
                <a:schemeClr val="tx1"/>
              </a:solidFill>
              <a:latin typeface="Arial Narrow" pitchFamily="34" charset="0"/>
            </a:endParaRPr>
          </a:p>
          <a:p>
            <a:pPr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600" b="1" i="1" dirty="0">
                <a:solidFill>
                  <a:schemeClr val="tx1"/>
                </a:solidFill>
                <a:latin typeface="Arial Narrow" pitchFamily="34" charset="0"/>
              </a:rPr>
              <a:t>что кто – то кому – то не сказал: «Извини»?</a:t>
            </a:r>
            <a:endParaRPr lang="ru-RU" sz="3600" b="1" dirty="0">
              <a:solidFill>
                <a:schemeClr val="tx1"/>
              </a:solidFill>
              <a:latin typeface="Arial Narrow" pitchFamily="34" charset="0"/>
            </a:endParaRPr>
          </a:p>
          <a:p>
            <a:pPr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600" b="1" i="1" dirty="0">
                <a:solidFill>
                  <a:schemeClr val="tx1"/>
                </a:solidFill>
                <a:latin typeface="Arial Narrow" pitchFamily="34" charset="0"/>
              </a:rPr>
              <a:t>И.Д. Вильде</a:t>
            </a:r>
            <a:endParaRPr lang="ru-RU" sz="3600" b="1" dirty="0">
              <a:solidFill>
                <a:schemeClr val="tx1"/>
              </a:solidFill>
              <a:latin typeface="Arial Narrow" pitchFamily="34" charset="0"/>
            </a:endParaRPr>
          </a:p>
          <a:p>
            <a:pPr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3316" name="Рисунок 4" descr="100_157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782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TextBox 6"/>
          <p:cNvSpPr txBox="1">
            <a:spLocks noChangeArrowheads="1"/>
          </p:cNvSpPr>
          <p:nvPr/>
        </p:nvSpPr>
        <p:spPr bwMode="auto">
          <a:xfrm>
            <a:off x="4284663" y="692150"/>
            <a:ext cx="417512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Родительское собрание </a:t>
            </a:r>
          </a:p>
          <a:p>
            <a:r>
              <a:rPr lang="ru-RU" sz="4000" b="1"/>
              <a:t>«Наши трудные дети»</a:t>
            </a:r>
          </a:p>
        </p:txBody>
      </p:sp>
      <p:sp>
        <p:nvSpPr>
          <p:cNvPr id="13318" name="TextBox 8"/>
          <p:cNvSpPr txBox="1">
            <a:spLocks noChangeArrowheads="1"/>
          </p:cNvSpPr>
          <p:nvPr/>
        </p:nvSpPr>
        <p:spPr bwMode="auto">
          <a:xfrm>
            <a:off x="5292725" y="5445125"/>
            <a:ext cx="38512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 flipH="1">
            <a:off x="3635375" y="-500063"/>
            <a:ext cx="222250" cy="500063"/>
          </a:xfrm>
          <a:prstGeom prst="rect">
            <a:avLst/>
          </a:prstGeom>
          <a:solidFill>
            <a:srgbClr val="BFBFBF"/>
          </a:solidFill>
          <a:ln w="25400" algn="ctr">
            <a:solidFill>
              <a:srgbClr val="D4EBF1"/>
            </a:solidFill>
            <a:miter lim="800000"/>
            <a:headEnd/>
            <a:tailEnd/>
          </a:ln>
          <a:effectLst>
            <a:outerShdw dist="25400" dir="5400000" rotWithShape="0">
              <a:srgbClr val="000000">
                <a:alpha val="43137"/>
              </a:srgbClr>
            </a:outerShdw>
          </a:effectLst>
        </p:spPr>
        <p:txBody>
          <a:bodyPr/>
          <a:lstStyle/>
          <a:p>
            <a:pPr algn="ctr" eaLnBrk="0" hangingPunct="0"/>
            <a:endParaRPr lang="en-US" sz="2400" b="1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3" descr="D:\Documents and Settings\SeJay\Рабочий стол\Фото\Новая папка (17)\PICT006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50" y="0"/>
            <a:ext cx="9429750" cy="707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Содержимое 2"/>
          <p:cNvSpPr>
            <a:spLocks noGrp="1"/>
          </p:cNvSpPr>
          <p:nvPr>
            <p:ph idx="1"/>
          </p:nvPr>
        </p:nvSpPr>
        <p:spPr>
          <a:xfrm>
            <a:off x="0" y="1428750"/>
            <a:ext cx="9280525" cy="4800600"/>
          </a:xfrm>
        </p:spPr>
        <p:txBody>
          <a:bodyPr/>
          <a:lstStyle/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algn="ctr" eaLnBrk="1" hangingPunct="1"/>
            <a:r>
              <a:rPr lang="ru-RU" smtClean="0">
                <a:solidFill>
                  <a:srgbClr val="FF0000"/>
                </a:solidFill>
              </a:rPr>
              <a:t>«</a:t>
            </a:r>
            <a:r>
              <a:rPr lang="ru-RU" sz="7200" smtClean="0">
                <a:solidFill>
                  <a:srgbClr val="FF0000"/>
                </a:solidFill>
              </a:rPr>
              <a:t>Я тебя люблю, мы рядом, мы вместе, и мы всё преодолеем»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rgbClr val="FF0000"/>
                </a:solidFill>
              </a:rPr>
              <a:t>Вопросы для дискуссии</a:t>
            </a:r>
            <a:r>
              <a:rPr lang="ru-RU" b="1" dirty="0" smtClean="0">
                <a:solidFill>
                  <a:srgbClr val="FF0000"/>
                </a:solidFill>
              </a:rPr>
              <a:t>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48006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/>
              <a:t>- Какого ребёнка можно отнести к трудным детям?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/>
              <a:t> - Причины трудности ребёнка – это результат семейной атмосферы, отношение педагога, дурная компания или?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/>
              <a:t> - Как себя вести с трудным ребёнком – бороться с трудностями или ждать, что ребёнок перерастёт?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/>
              <a:t> - О проблемах в общении говорить с другими и искать у них помощи или бороться, не вынося мусор из избы?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</a:rPr>
              <a:t>Кто он – трудный ребёнок?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- не может найти взаимопонимания с родителями, учителями, агрессивно реагирует на замечания в свой адрес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 - родители мало обращают внимания на ребёнка; 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 - трудный ребёнок не поддаётся воспитанию, грубит, огрызается; 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 - ребёнок, который требует к себе особого внимания поступками, которые общество осуждает, не приемлет. 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 - ребёнок, у которого нет доверия к взрослым; 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</a:rPr>
              <a:t>Анализ анкеты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6386" name="Содержимое 2"/>
          <p:cNvSpPr>
            <a:spLocks noGrp="1"/>
          </p:cNvSpPr>
          <p:nvPr>
            <p:ph idx="1"/>
          </p:nvPr>
        </p:nvSpPr>
        <p:spPr>
          <a:xfrm>
            <a:off x="214313" y="1214438"/>
            <a:ext cx="8686800" cy="5643562"/>
          </a:xfrm>
        </p:spPr>
        <p:txBody>
          <a:bodyPr/>
          <a:lstStyle/>
          <a:p>
            <a:pPr eaLnBrk="1" hangingPunct="1"/>
            <a:r>
              <a:rPr lang="ru-RU" sz="2000" b="1" i="1" smtClean="0"/>
              <a:t>Если ты задержишься после школы, то:</a:t>
            </a:r>
            <a:endParaRPr lang="ru-RU" sz="2000" smtClean="0"/>
          </a:p>
          <a:p>
            <a:pPr eaLnBrk="1" hangingPunct="1"/>
            <a:r>
              <a:rPr lang="ru-RU" sz="2000" smtClean="0"/>
              <a:t>А) твоё объяснение опоздания выслушают – </a:t>
            </a:r>
            <a:r>
              <a:rPr lang="en-US" sz="2000" smtClean="0">
                <a:latin typeface="Corbel" pitchFamily="34" charset="0"/>
              </a:rPr>
              <a:t>22</a:t>
            </a:r>
            <a:r>
              <a:rPr lang="ru-RU" sz="2000" smtClean="0"/>
              <a:t> %</a:t>
            </a:r>
          </a:p>
          <a:p>
            <a:pPr eaLnBrk="1" hangingPunct="1"/>
            <a:r>
              <a:rPr lang="ru-RU" sz="2000" u="sng" smtClean="0"/>
              <a:t>Б) на твоё опоздание не обратят внимания – 8%</a:t>
            </a:r>
            <a:endParaRPr lang="ru-RU" sz="2000" smtClean="0"/>
          </a:p>
          <a:p>
            <a:pPr eaLnBrk="1" hangingPunct="1"/>
            <a:r>
              <a:rPr lang="ru-RU" sz="2000" u="sng" smtClean="0"/>
              <a:t>В) тебя  отругают – </a:t>
            </a:r>
            <a:r>
              <a:rPr lang="en-US" sz="2000" u="sng" smtClean="0">
                <a:latin typeface="Corbel" pitchFamily="34" charset="0"/>
              </a:rPr>
              <a:t>70</a:t>
            </a:r>
            <a:r>
              <a:rPr lang="ru-RU" sz="2000" u="sng" smtClean="0"/>
              <a:t>%</a:t>
            </a:r>
            <a:endParaRPr lang="ru-RU" sz="2000" smtClean="0"/>
          </a:p>
          <a:p>
            <a:pPr eaLnBrk="1" hangingPunct="1"/>
            <a:r>
              <a:rPr lang="ru-RU" sz="2000" b="1" i="1" smtClean="0"/>
              <a:t>     2.</a:t>
            </a:r>
            <a:r>
              <a:rPr lang="ru-RU" sz="2000" smtClean="0"/>
              <a:t>   </a:t>
            </a:r>
            <a:r>
              <a:rPr lang="ru-RU" sz="2000" b="1" i="1" smtClean="0"/>
              <a:t>Если ты получишь плохую оценку, то:</a:t>
            </a:r>
            <a:endParaRPr lang="ru-RU" sz="2000" smtClean="0"/>
          </a:p>
          <a:p>
            <a:pPr eaLnBrk="1" hangingPunct="1"/>
            <a:r>
              <a:rPr lang="ru-RU" sz="2000" smtClean="0"/>
              <a:t>А) ты сразу расскажешь об этом родителям – </a:t>
            </a:r>
            <a:r>
              <a:rPr lang="en-US" sz="2000" smtClean="0">
                <a:latin typeface="Corbel" pitchFamily="34" charset="0"/>
              </a:rPr>
              <a:t>40</a:t>
            </a:r>
            <a:r>
              <a:rPr lang="ru-RU" sz="2000" smtClean="0"/>
              <a:t>%</a:t>
            </a:r>
          </a:p>
          <a:p>
            <a:pPr eaLnBrk="1" hangingPunct="1"/>
            <a:r>
              <a:rPr lang="ru-RU" sz="2000" u="sng" smtClean="0"/>
              <a:t>Б)  ты  расскажешь об этом, но выберешь для этого подходящий момент – </a:t>
            </a:r>
            <a:r>
              <a:rPr lang="en-US" sz="2000" u="sng" smtClean="0">
                <a:latin typeface="Corbel" pitchFamily="34" charset="0"/>
              </a:rPr>
              <a:t>50</a:t>
            </a:r>
            <a:r>
              <a:rPr lang="ru-RU" sz="2000" u="sng" smtClean="0"/>
              <a:t>%</a:t>
            </a:r>
            <a:endParaRPr lang="ru-RU" sz="2000" smtClean="0"/>
          </a:p>
          <a:p>
            <a:pPr eaLnBrk="1" hangingPunct="1"/>
            <a:r>
              <a:rPr lang="ru-RU" sz="2000" u="sng" smtClean="0"/>
              <a:t>В) ты вообще об этом не расскажешь – 1</a:t>
            </a:r>
            <a:r>
              <a:rPr lang="en-US" sz="2000" u="sng" smtClean="0">
                <a:latin typeface="Corbel" pitchFamily="34" charset="0"/>
              </a:rPr>
              <a:t>0</a:t>
            </a:r>
            <a:r>
              <a:rPr lang="ru-RU" sz="2000" u="sng" smtClean="0"/>
              <a:t>%</a:t>
            </a:r>
            <a:endParaRPr lang="ru-RU" sz="2000" smtClean="0"/>
          </a:p>
          <a:p>
            <a:pPr eaLnBrk="1" hangingPunct="1"/>
            <a:r>
              <a:rPr lang="ru-RU" sz="2000" b="1" i="1" smtClean="0"/>
              <a:t> 3. За плохую отметку тебя:</a:t>
            </a:r>
            <a:endParaRPr lang="ru-RU" sz="2000" smtClean="0"/>
          </a:p>
          <a:p>
            <a:pPr eaLnBrk="1" hangingPunct="1"/>
            <a:r>
              <a:rPr lang="ru-RU" sz="2000" u="sng" smtClean="0"/>
              <a:t>             А) отругают – </a:t>
            </a:r>
            <a:r>
              <a:rPr lang="en-US" sz="2000" u="sng" smtClean="0">
                <a:latin typeface="Corbel" pitchFamily="34" charset="0"/>
              </a:rPr>
              <a:t>52</a:t>
            </a:r>
            <a:r>
              <a:rPr lang="ru-RU" sz="2000" u="sng" smtClean="0"/>
              <a:t>%</a:t>
            </a:r>
            <a:endParaRPr lang="ru-RU" sz="2000" smtClean="0"/>
          </a:p>
          <a:p>
            <a:pPr eaLnBrk="1" hangingPunct="1"/>
            <a:r>
              <a:rPr lang="ru-RU" sz="2000" smtClean="0"/>
              <a:t>	 Б) посочувствуют – </a:t>
            </a:r>
            <a:r>
              <a:rPr lang="en-US" sz="2000" smtClean="0">
                <a:latin typeface="Corbel" pitchFamily="34" charset="0"/>
              </a:rPr>
              <a:t>12</a:t>
            </a:r>
            <a:r>
              <a:rPr lang="ru-RU" sz="2000" smtClean="0"/>
              <a:t>%</a:t>
            </a:r>
          </a:p>
          <a:p>
            <a:pPr eaLnBrk="1" hangingPunct="1"/>
            <a:r>
              <a:rPr lang="ru-RU" sz="2000" smtClean="0"/>
              <a:t>	</a:t>
            </a:r>
            <a:r>
              <a:rPr lang="ru-RU" sz="2000" u="sng" smtClean="0"/>
              <a:t> В) накажут – </a:t>
            </a:r>
            <a:r>
              <a:rPr lang="en-US" sz="2000" u="sng" smtClean="0">
                <a:latin typeface="Corbel" pitchFamily="34" charset="0"/>
              </a:rPr>
              <a:t>36</a:t>
            </a:r>
            <a:r>
              <a:rPr lang="ru-RU" sz="2000" u="sng" smtClean="0"/>
              <a:t>%</a:t>
            </a:r>
            <a:endParaRPr lang="ru-RU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Содержимое 2"/>
          <p:cNvSpPr>
            <a:spLocks noGrp="1"/>
          </p:cNvSpPr>
          <p:nvPr>
            <p:ph idx="1"/>
          </p:nvPr>
        </p:nvSpPr>
        <p:spPr>
          <a:xfrm>
            <a:off x="285750" y="1357313"/>
            <a:ext cx="8686800" cy="4525962"/>
          </a:xfrm>
        </p:spPr>
        <p:txBody>
          <a:bodyPr/>
          <a:lstStyle/>
          <a:p>
            <a:pPr eaLnBrk="1" hangingPunct="1"/>
            <a:r>
              <a:rPr lang="ru-RU" sz="2000" b="1" i="1" smtClean="0"/>
              <a:t>4.Если тебя родители ругают, то ты будешь:</a:t>
            </a:r>
            <a:endParaRPr lang="ru-RU" sz="2000" smtClean="0"/>
          </a:p>
          <a:p>
            <a:pPr eaLnBrk="1" hangingPunct="1"/>
            <a:r>
              <a:rPr lang="ru-RU" sz="2000" smtClean="0"/>
              <a:t>        А) молчать – </a:t>
            </a:r>
            <a:r>
              <a:rPr lang="en-US" sz="2000" smtClean="0">
                <a:latin typeface="Corbel" pitchFamily="34" charset="0"/>
              </a:rPr>
              <a:t>23</a:t>
            </a:r>
            <a:r>
              <a:rPr lang="ru-RU" sz="2000" smtClean="0"/>
              <a:t>%</a:t>
            </a:r>
          </a:p>
          <a:p>
            <a:pPr eaLnBrk="1" hangingPunct="1"/>
            <a:r>
              <a:rPr lang="ru-RU" sz="2000" u="sng" smtClean="0"/>
              <a:t>        Б) доказывать свою правоту, даже если ты не прав – </a:t>
            </a:r>
            <a:r>
              <a:rPr lang="en-US" sz="2000" u="sng" smtClean="0">
                <a:latin typeface="Corbel" pitchFamily="34" charset="0"/>
              </a:rPr>
              <a:t>43</a:t>
            </a:r>
            <a:r>
              <a:rPr lang="ru-RU" sz="2000" u="sng" smtClean="0"/>
              <a:t>%</a:t>
            </a:r>
            <a:endParaRPr lang="ru-RU" sz="2000" smtClean="0"/>
          </a:p>
          <a:p>
            <a:pPr eaLnBrk="1" hangingPunct="1"/>
            <a:r>
              <a:rPr lang="ru-RU" sz="2000" u="sng" smtClean="0"/>
              <a:t>        В) оправдываться – </a:t>
            </a:r>
            <a:r>
              <a:rPr lang="en-US" sz="2000" u="sng" smtClean="0">
                <a:latin typeface="Corbel" pitchFamily="34" charset="0"/>
              </a:rPr>
              <a:t>34</a:t>
            </a:r>
            <a:r>
              <a:rPr lang="ru-RU" sz="2000" u="sng" smtClean="0"/>
              <a:t>%</a:t>
            </a:r>
            <a:endParaRPr lang="ru-RU" sz="2000" smtClean="0"/>
          </a:p>
          <a:p>
            <a:pPr eaLnBrk="1" hangingPunct="1"/>
            <a:endParaRPr lang="ru-RU" sz="2000" b="1" i="1" smtClean="0"/>
          </a:p>
          <a:p>
            <a:pPr eaLnBrk="1" hangingPunct="1"/>
            <a:r>
              <a:rPr lang="ru-RU" sz="2000" b="1" i="1" smtClean="0"/>
              <a:t>5. Если тебя накажут несправедливо, ты:</a:t>
            </a:r>
            <a:endParaRPr lang="ru-RU" sz="2000" smtClean="0"/>
          </a:p>
          <a:p>
            <a:pPr eaLnBrk="1" hangingPunct="1"/>
            <a:r>
              <a:rPr lang="ru-RU" sz="2000" b="1" u="sng" smtClean="0"/>
              <a:t>         </a:t>
            </a:r>
            <a:r>
              <a:rPr lang="ru-RU" sz="2000" u="sng" smtClean="0"/>
              <a:t>А) согласишься с этим – </a:t>
            </a:r>
            <a:r>
              <a:rPr lang="en-US" sz="2000" u="sng" smtClean="0">
                <a:latin typeface="Corbel" pitchFamily="34" charset="0"/>
              </a:rPr>
              <a:t>14</a:t>
            </a:r>
            <a:r>
              <a:rPr lang="ru-RU" sz="2000" u="sng" smtClean="0"/>
              <a:t>%</a:t>
            </a:r>
            <a:endParaRPr lang="ru-RU" sz="2000" smtClean="0"/>
          </a:p>
          <a:p>
            <a:pPr eaLnBrk="1" hangingPunct="1"/>
            <a:r>
              <a:rPr lang="ru-RU" sz="2000" u="sng" smtClean="0"/>
              <a:t>          Б) промолчишь – </a:t>
            </a:r>
            <a:r>
              <a:rPr lang="en-US" sz="2000" u="sng" smtClean="0">
                <a:latin typeface="Corbel" pitchFamily="34" charset="0"/>
              </a:rPr>
              <a:t>15</a:t>
            </a:r>
            <a:r>
              <a:rPr lang="ru-RU" sz="2000" u="sng" smtClean="0"/>
              <a:t>%</a:t>
            </a:r>
            <a:endParaRPr lang="ru-RU" sz="2000" smtClean="0"/>
          </a:p>
          <a:p>
            <a:pPr eaLnBrk="1" hangingPunct="1"/>
            <a:r>
              <a:rPr lang="ru-RU" sz="2000" smtClean="0"/>
              <a:t>          В) будешь доказывать свою правоту – </a:t>
            </a:r>
            <a:r>
              <a:rPr lang="en-US" sz="2000" smtClean="0">
                <a:latin typeface="Corbel" pitchFamily="34" charset="0"/>
              </a:rPr>
              <a:t>71</a:t>
            </a:r>
            <a:r>
              <a:rPr lang="ru-RU" sz="2000" smtClean="0"/>
              <a:t>%</a:t>
            </a:r>
          </a:p>
          <a:p>
            <a:pPr eaLnBrk="1" hangingPunct="1"/>
            <a:r>
              <a:rPr lang="ru-RU" sz="2000" b="1" i="1" smtClean="0"/>
              <a:t>6. Если тебя обидели, ты своих обидчиков:</a:t>
            </a:r>
            <a:endParaRPr lang="ru-RU" sz="2000" smtClean="0"/>
          </a:p>
          <a:p>
            <a:pPr eaLnBrk="1" hangingPunct="1"/>
            <a:r>
              <a:rPr lang="ru-RU" sz="2000" b="1" smtClean="0"/>
              <a:t>          </a:t>
            </a:r>
            <a:r>
              <a:rPr lang="ru-RU" sz="2000" smtClean="0"/>
              <a:t>А) простишь, если они попросят прощения – 45%</a:t>
            </a:r>
          </a:p>
          <a:p>
            <a:pPr eaLnBrk="1" hangingPunct="1"/>
            <a:r>
              <a:rPr lang="ru-RU" sz="2000" u="sng" smtClean="0"/>
              <a:t>           Б) молча, проглотишь обиду – </a:t>
            </a:r>
            <a:r>
              <a:rPr lang="en-US" sz="2000" u="sng" smtClean="0">
                <a:latin typeface="Corbel" pitchFamily="34" charset="0"/>
              </a:rPr>
              <a:t>25</a:t>
            </a:r>
            <a:r>
              <a:rPr lang="ru-RU" sz="2000" u="sng" smtClean="0"/>
              <a:t>%</a:t>
            </a:r>
            <a:endParaRPr lang="ru-RU" sz="2000" smtClean="0"/>
          </a:p>
          <a:p>
            <a:pPr eaLnBrk="1" hangingPunct="1"/>
            <a:r>
              <a:rPr lang="ru-RU" sz="2000" u="sng" smtClean="0"/>
              <a:t>           В) накажешь своих обидчиков при удобном случае – 3</a:t>
            </a:r>
            <a:r>
              <a:rPr lang="en-US" sz="2000" u="sng" smtClean="0">
                <a:latin typeface="Corbel" pitchFamily="34" charset="0"/>
              </a:rPr>
              <a:t>0</a:t>
            </a:r>
            <a:r>
              <a:rPr lang="ru-RU" sz="2000" u="sng" smtClean="0"/>
              <a:t>%</a:t>
            </a:r>
            <a:endParaRPr lang="ru-RU" sz="2000" smtClean="0"/>
          </a:p>
          <a:p>
            <a:pPr eaLnBrk="1" hangingPunct="1"/>
            <a:r>
              <a:rPr lang="ru-RU" sz="2000" smtClean="0"/>
              <a:t>   </a:t>
            </a:r>
            <a:endParaRPr lang="ru-RU" sz="2000" b="1" i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000125"/>
            <a:ext cx="8686800" cy="5357813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ru-RU" sz="1700" b="1" i="1" smtClean="0"/>
              <a:t>7.Если у тебя на душе плохо, ты обратишься:</a:t>
            </a:r>
            <a:endParaRPr lang="ru-RU" sz="1700" smtClean="0"/>
          </a:p>
          <a:p>
            <a:pPr eaLnBrk="1" hangingPunct="1">
              <a:lnSpc>
                <a:spcPct val="80000"/>
              </a:lnSpc>
            </a:pPr>
            <a:r>
              <a:rPr lang="ru-RU" sz="1700" smtClean="0"/>
              <a:t>            А) родителям – </a:t>
            </a:r>
            <a:r>
              <a:rPr lang="en-US" sz="1700" smtClean="0">
                <a:latin typeface="Corbel" pitchFamily="34" charset="0"/>
              </a:rPr>
              <a:t>64</a:t>
            </a:r>
            <a:r>
              <a:rPr lang="ru-RU" sz="1700" smtClean="0"/>
              <a:t>%</a:t>
            </a:r>
          </a:p>
          <a:p>
            <a:pPr eaLnBrk="1" hangingPunct="1">
              <a:lnSpc>
                <a:spcPct val="80000"/>
              </a:lnSpc>
            </a:pPr>
            <a:r>
              <a:rPr lang="ru-RU" sz="1700" smtClean="0"/>
              <a:t>            Б) друзьям – </a:t>
            </a:r>
            <a:r>
              <a:rPr lang="en-US" sz="1700" smtClean="0">
                <a:latin typeface="Corbel" pitchFamily="34" charset="0"/>
              </a:rPr>
              <a:t>36</a:t>
            </a:r>
            <a:r>
              <a:rPr lang="ru-RU" sz="1700" smtClean="0"/>
              <a:t>%</a:t>
            </a:r>
          </a:p>
          <a:p>
            <a:pPr eaLnBrk="1" hangingPunct="1">
              <a:lnSpc>
                <a:spcPct val="80000"/>
              </a:lnSpc>
            </a:pPr>
            <a:r>
              <a:rPr lang="ru-RU" sz="1700" smtClean="0"/>
              <a:t>             В) посторонним людям</a:t>
            </a:r>
          </a:p>
          <a:p>
            <a:pPr eaLnBrk="1" hangingPunct="1">
              <a:lnSpc>
                <a:spcPct val="80000"/>
              </a:lnSpc>
            </a:pPr>
            <a:r>
              <a:rPr lang="ru-RU" sz="1700" b="1" i="1" smtClean="0"/>
              <a:t>8. Если в доме гости:</a:t>
            </a:r>
            <a:endParaRPr lang="ru-RU" sz="1700" smtClean="0"/>
          </a:p>
          <a:p>
            <a:pPr eaLnBrk="1" hangingPunct="1">
              <a:lnSpc>
                <a:spcPct val="80000"/>
              </a:lnSpc>
            </a:pPr>
            <a:r>
              <a:rPr lang="ru-RU" sz="1700" smtClean="0"/>
              <a:t>	</a:t>
            </a:r>
            <a:r>
              <a:rPr lang="ru-RU" sz="1700" u="sng" smtClean="0"/>
              <a:t>     А) ты вместе со всеми за столом – </a:t>
            </a:r>
            <a:r>
              <a:rPr lang="en-US" sz="1700" u="sng" smtClean="0">
                <a:latin typeface="Corbel" pitchFamily="34" charset="0"/>
              </a:rPr>
              <a:t>17</a:t>
            </a:r>
            <a:r>
              <a:rPr lang="ru-RU" sz="1700" u="sng" smtClean="0"/>
              <a:t>%</a:t>
            </a:r>
            <a:endParaRPr lang="ru-RU" sz="1700" smtClean="0"/>
          </a:p>
          <a:p>
            <a:pPr eaLnBrk="1" hangingPunct="1">
              <a:lnSpc>
                <a:spcPct val="80000"/>
              </a:lnSpc>
            </a:pPr>
            <a:r>
              <a:rPr lang="ru-RU" sz="1700" smtClean="0"/>
              <a:t>            Б) ты в своей комнате – </a:t>
            </a:r>
            <a:r>
              <a:rPr lang="en-US" sz="1700" smtClean="0">
                <a:latin typeface="Corbel" pitchFamily="34" charset="0"/>
              </a:rPr>
              <a:t>33</a:t>
            </a:r>
            <a:r>
              <a:rPr lang="ru-RU" sz="1700" smtClean="0"/>
              <a:t>%</a:t>
            </a:r>
          </a:p>
          <a:p>
            <a:pPr eaLnBrk="1" hangingPunct="1">
              <a:lnSpc>
                <a:spcPct val="80000"/>
              </a:lnSpc>
            </a:pPr>
            <a:r>
              <a:rPr lang="ru-RU" sz="1700" u="sng" smtClean="0"/>
              <a:t>            В) ты получаешь возможность уйти из дома – 50%</a:t>
            </a:r>
            <a:endParaRPr lang="ru-RU" sz="1700" smtClean="0"/>
          </a:p>
          <a:p>
            <a:pPr eaLnBrk="1" hangingPunct="1">
              <a:lnSpc>
                <a:spcPct val="80000"/>
              </a:lnSpc>
            </a:pPr>
            <a:endParaRPr lang="ru-RU" sz="1700" b="1" i="1" smtClean="0"/>
          </a:p>
          <a:p>
            <a:pPr eaLnBrk="1" hangingPunct="1">
              <a:lnSpc>
                <a:spcPct val="80000"/>
              </a:lnSpc>
            </a:pPr>
            <a:r>
              <a:rPr lang="ru-RU" sz="1700" b="1" i="1" smtClean="0"/>
              <a:t>9. Если о тебе говорят плохо, то твои родители с этим:</a:t>
            </a:r>
            <a:endParaRPr lang="ru-RU" sz="1700" smtClean="0"/>
          </a:p>
          <a:p>
            <a:pPr eaLnBrk="1" hangingPunct="1">
              <a:lnSpc>
                <a:spcPct val="80000"/>
              </a:lnSpc>
            </a:pPr>
            <a:r>
              <a:rPr lang="ru-RU" sz="1700" u="sng" smtClean="0"/>
              <a:t>            А) соглашаются – 33%</a:t>
            </a:r>
            <a:endParaRPr lang="ru-RU" sz="1700" smtClean="0"/>
          </a:p>
          <a:p>
            <a:pPr eaLnBrk="1" hangingPunct="1">
              <a:lnSpc>
                <a:spcPct val="80000"/>
              </a:lnSpc>
            </a:pPr>
            <a:r>
              <a:rPr lang="ru-RU" sz="1700" u="sng" smtClean="0"/>
              <a:t>            Б) не обращают на это внимание – 12%</a:t>
            </a:r>
            <a:endParaRPr lang="ru-RU" sz="1700" smtClean="0"/>
          </a:p>
          <a:p>
            <a:pPr eaLnBrk="1" hangingPunct="1">
              <a:lnSpc>
                <a:spcPct val="80000"/>
              </a:lnSpc>
            </a:pPr>
            <a:r>
              <a:rPr lang="ru-RU" sz="1700" smtClean="0"/>
              <a:t>            В) не соглашаются – 42%</a:t>
            </a:r>
          </a:p>
          <a:p>
            <a:pPr eaLnBrk="1" hangingPunct="1">
              <a:lnSpc>
                <a:spcPct val="80000"/>
              </a:lnSpc>
            </a:pPr>
            <a:r>
              <a:rPr lang="ru-RU" sz="1700" smtClean="0"/>
              <a:t>            Г) не знаю – 13%</a:t>
            </a:r>
          </a:p>
          <a:p>
            <a:pPr eaLnBrk="1" hangingPunct="1">
              <a:lnSpc>
                <a:spcPct val="80000"/>
              </a:lnSpc>
            </a:pPr>
            <a:r>
              <a:rPr lang="ru-RU" sz="1700" b="1" i="1" smtClean="0"/>
              <a:t>10. Ты себя лучше чувствуешь, когда ты:</a:t>
            </a:r>
            <a:endParaRPr lang="ru-RU" sz="1700" smtClean="0"/>
          </a:p>
          <a:p>
            <a:pPr eaLnBrk="1" hangingPunct="1">
              <a:lnSpc>
                <a:spcPct val="80000"/>
              </a:lnSpc>
            </a:pPr>
            <a:r>
              <a:rPr lang="ru-RU" sz="1700" b="1" i="1" u="sng" smtClean="0"/>
              <a:t> </a:t>
            </a:r>
            <a:r>
              <a:rPr lang="ru-RU" sz="1700" u="sng" smtClean="0"/>
              <a:t>           А) дома – </a:t>
            </a:r>
            <a:r>
              <a:rPr lang="en-US" sz="1700" u="sng" smtClean="0">
                <a:latin typeface="Corbel" pitchFamily="34" charset="0"/>
              </a:rPr>
              <a:t>35</a:t>
            </a:r>
            <a:r>
              <a:rPr lang="ru-RU" sz="1700" u="sng" smtClean="0"/>
              <a:t>%</a:t>
            </a:r>
            <a:endParaRPr lang="ru-RU" sz="1700" smtClean="0"/>
          </a:p>
          <a:p>
            <a:pPr eaLnBrk="1" hangingPunct="1">
              <a:lnSpc>
                <a:spcPct val="80000"/>
              </a:lnSpc>
            </a:pPr>
            <a:r>
              <a:rPr lang="ru-RU" sz="1700" smtClean="0"/>
              <a:t>            Б) в школе – </a:t>
            </a:r>
            <a:r>
              <a:rPr lang="en-US" sz="1700" smtClean="0">
                <a:latin typeface="Corbel" pitchFamily="34" charset="0"/>
              </a:rPr>
              <a:t>23</a:t>
            </a:r>
            <a:r>
              <a:rPr lang="ru-RU" sz="1700" smtClean="0"/>
              <a:t>%</a:t>
            </a:r>
          </a:p>
          <a:p>
            <a:pPr eaLnBrk="1" hangingPunct="1">
              <a:lnSpc>
                <a:spcPct val="80000"/>
              </a:lnSpc>
            </a:pPr>
            <a:r>
              <a:rPr lang="ru-RU" sz="1700" smtClean="0"/>
              <a:t>             в) с друзьями – 42%</a:t>
            </a:r>
          </a:p>
          <a:p>
            <a:pPr eaLnBrk="1" hangingPunct="1">
              <a:lnSpc>
                <a:spcPct val="80000"/>
              </a:lnSpc>
            </a:pPr>
            <a:endParaRPr lang="ru-RU" sz="27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</a:rPr>
              <a:t>Причины трудности ребёнка.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945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smtClean="0"/>
              <a:t>Причина первая</a:t>
            </a:r>
            <a:r>
              <a:rPr lang="ru-RU" smtClean="0"/>
              <a:t> - борьба за внимание.</a:t>
            </a:r>
          </a:p>
          <a:p>
            <a:pPr>
              <a:buFont typeface="Wingdings 2" pitchFamily="18" charset="2"/>
              <a:buNone/>
            </a:pPr>
            <a:endParaRPr lang="ru-RU" smtClean="0"/>
          </a:p>
          <a:p>
            <a:r>
              <a:rPr lang="ru-RU" b="1" smtClean="0"/>
              <a:t>Причина вторая</a:t>
            </a:r>
            <a:r>
              <a:rPr lang="ru-RU" smtClean="0"/>
              <a:t> - борьба за самоутверждение. </a:t>
            </a:r>
          </a:p>
          <a:p>
            <a:endParaRPr lang="ru-RU" smtClean="0"/>
          </a:p>
          <a:p>
            <a:r>
              <a:rPr lang="ru-RU" b="1" smtClean="0"/>
              <a:t>Причина третья</a:t>
            </a:r>
            <a:r>
              <a:rPr lang="ru-RU" smtClean="0"/>
              <a:t> - неверие в собственный успех, обусловленное учебными неуспехами, взаимоотношениями в классе и с учителем, низкой самооценкой.</a:t>
            </a:r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0482" name="Содержимое 2"/>
          <p:cNvSpPr>
            <a:spLocks noGrp="1"/>
          </p:cNvSpPr>
          <p:nvPr>
            <p:ph idx="1"/>
          </p:nvPr>
        </p:nvSpPr>
        <p:spPr>
          <a:xfrm>
            <a:off x="1435100" y="333375"/>
            <a:ext cx="7499350" cy="5915025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b="1" smtClean="0"/>
              <a:t>Причина четвёртая</a:t>
            </a:r>
            <a:r>
              <a:rPr lang="ru-RU" smtClean="0"/>
              <a:t> - желание мщения. Ребенок может мстить:</a:t>
            </a:r>
          </a:p>
          <a:p>
            <a:r>
              <a:rPr lang="ru-RU" sz="2800" smtClean="0"/>
              <a:t>за сравнение не в его пользу со старшими или младшими братьями и сестрами;</a:t>
            </a:r>
          </a:p>
          <a:p>
            <a:r>
              <a:rPr lang="ru-RU" sz="2800" smtClean="0"/>
              <a:t>   унижение друг друга членами семьи;</a:t>
            </a:r>
          </a:p>
          <a:p>
            <a:r>
              <a:rPr lang="ru-RU" sz="2800" smtClean="0"/>
              <a:t>разводы и появление в доме нового члена семьи;</a:t>
            </a:r>
          </a:p>
          <a:p>
            <a:r>
              <a:rPr lang="ru-RU" sz="2800" smtClean="0"/>
              <a:t>несправедливость и невыполненные обещания;</a:t>
            </a:r>
          </a:p>
          <a:p>
            <a:r>
              <a:rPr lang="ru-RU" sz="2800" smtClean="0"/>
              <a:t>чрезмерное проявление любви взрослых друг к другу.</a:t>
            </a:r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</a:rPr>
              <a:t>Меры</a:t>
            </a:r>
            <a:r>
              <a:rPr lang="ru-RU" b="1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воздействия.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ru-RU" sz="3000" smtClean="0"/>
              <a:t>Хочется посоветовать как можно больше времени проводить </a:t>
            </a:r>
            <a:r>
              <a:rPr lang="ru-RU" sz="2800" smtClean="0">
                <a:latin typeface="Arial" charset="0"/>
              </a:rPr>
              <a:t>со</a:t>
            </a:r>
            <a:r>
              <a:rPr lang="ru-RU" sz="3000" smtClean="0">
                <a:latin typeface="Arial" charset="0"/>
              </a:rPr>
              <a:t> </a:t>
            </a:r>
            <a:r>
              <a:rPr lang="ru-RU" sz="3000" smtClean="0"/>
              <a:t>своими детьми, принимать участие в их играх, занятиях, как можно больше общаться. 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endParaRPr lang="ru-RU" sz="3000" smtClean="0"/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3000" smtClean="0"/>
              <a:t> </a:t>
            </a:r>
          </a:p>
          <a:p>
            <a:pPr eaLnBrk="1" hangingPunct="1">
              <a:lnSpc>
                <a:spcPct val="80000"/>
              </a:lnSpc>
            </a:pPr>
            <a:r>
              <a:rPr lang="ru-RU" sz="3000" smtClean="0"/>
              <a:t>  Нужно быть ребёнку другом, союзником, а не тираном, не властвовать</a:t>
            </a:r>
            <a:r>
              <a:rPr lang="ru-RU" sz="3000" smtClean="0">
                <a:latin typeface="Arial" charset="0"/>
              </a:rPr>
              <a:t> </a:t>
            </a:r>
            <a:r>
              <a:rPr lang="ru-RU" sz="2800" smtClean="0">
                <a:latin typeface="Arial" charset="0"/>
              </a:rPr>
              <a:t>над</a:t>
            </a:r>
            <a:r>
              <a:rPr lang="ru-RU" sz="3000" smtClean="0"/>
              <a:t> им, не угнетать личность своим мнением, помочь найти свой путь, интерес к жизни, не дать замкнуться.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104</TotalTime>
  <Words>504</Words>
  <Application>Microsoft Office PowerPoint</Application>
  <PresentationFormat>On-screen Show (4:3)</PresentationFormat>
  <Paragraphs>84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Шаблон оформления</vt:lpstr>
      </vt:variant>
      <vt:variant>
        <vt:i4>7</vt:i4>
      </vt:variant>
      <vt:variant>
        <vt:lpstr>Заголовки слайдов</vt:lpstr>
      </vt:variant>
      <vt:variant>
        <vt:i4>10</vt:i4>
      </vt:variant>
    </vt:vector>
  </HeadingPairs>
  <TitlesOfParts>
    <vt:vector size="25" baseType="lpstr">
      <vt:lpstr>Arial</vt:lpstr>
      <vt:lpstr>Corbel</vt:lpstr>
      <vt:lpstr>Wingdings 2</vt:lpstr>
      <vt:lpstr>Verdana</vt:lpstr>
      <vt:lpstr>Calibri</vt:lpstr>
      <vt:lpstr>Gill Sans MT</vt:lpstr>
      <vt:lpstr>Arial Narrow</vt:lpstr>
      <vt:lpstr>Times New Roman</vt:lpstr>
      <vt:lpstr>Солнцестояние</vt:lpstr>
      <vt:lpstr>Солнцестояние</vt:lpstr>
      <vt:lpstr>Солнцестояние</vt:lpstr>
      <vt:lpstr>Солнцестояние</vt:lpstr>
      <vt:lpstr>Солнцестояние</vt:lpstr>
      <vt:lpstr>Солнцестояние</vt:lpstr>
      <vt:lpstr>Солнцестояние</vt:lpstr>
      <vt:lpstr>Мой ребёнок становится трудным…</vt:lpstr>
      <vt:lpstr>Вопросы для дискуссии:</vt:lpstr>
      <vt:lpstr>Кто он – трудный ребёнок? </vt:lpstr>
      <vt:lpstr>Анализ анкеты </vt:lpstr>
      <vt:lpstr>Слайд 5</vt:lpstr>
      <vt:lpstr>Слайд 6</vt:lpstr>
      <vt:lpstr>Причины трудности ребёнка.</vt:lpstr>
      <vt:lpstr>Слайд 8</vt:lpstr>
      <vt:lpstr>Меры воздействия.</vt:lpstr>
      <vt:lpstr>Слайд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Мой ребёнок становится трудным…</dc:title>
  <dc:creator>SeJay</dc:creator>
  <cp:lastModifiedBy>Гриша</cp:lastModifiedBy>
  <cp:revision>13</cp:revision>
  <dcterms:created xsi:type="dcterms:W3CDTF">2007-03-01T13:46:48Z</dcterms:created>
  <dcterms:modified xsi:type="dcterms:W3CDTF">2014-12-10T15:10:16Z</dcterms:modified>
</cp:coreProperties>
</file>