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2" r:id="rId2"/>
    <p:sldId id="262" r:id="rId3"/>
    <p:sldId id="276" r:id="rId4"/>
    <p:sldId id="273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5" autoAdjust="0"/>
    <p:restoredTop sz="94660"/>
  </p:normalViewPr>
  <p:slideViewPr>
    <p:cSldViewPr>
      <p:cViewPr>
        <p:scale>
          <a:sx n="70" d="100"/>
          <a:sy n="70" d="100"/>
        </p:scale>
        <p:origin x="-133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6D988-92C1-4FD4-95A5-74A10CB949A2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6B30A-B5A7-4D97-9954-A64C6946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52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D8989-BFB0-4522-A086-C5528EFA24CA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90C2C-0B33-4FDD-B5E9-62CE89D5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3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0C2C-0B33-4FDD-B5E9-62CE89D54B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5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0C2C-0B33-4FDD-B5E9-62CE89D54B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0C2C-0B33-4FDD-B5E9-62CE89D54B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0C2C-0B33-4FDD-B5E9-62CE89D54B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0C2C-0B33-4FDD-B5E9-62CE89D54B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0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8960-54F0-4B29-A5D3-BEB29C1A8BEA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953-A693-485A-A5E4-23B410F6D383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17E6-7275-4A50-BD45-FFAFF26552DB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116-FE16-4C79-8FD6-CFE7FD1C92BA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4AF4-6C8F-436F-9E29-3D124A3A5751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F3E7-A278-41E9-A518-69CDC894AFB5}" type="datetime1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5BAC-1B0A-4EF1-807E-43C5060F4499}" type="datetime1">
              <a:rPr lang="ru-RU" smtClean="0"/>
              <a:t>10.11.2012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D78-D508-426E-B43B-9B55808FD3DB}" type="datetime1">
              <a:rPr lang="ru-RU" smtClean="0"/>
              <a:t>10.11.2012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E309-7FBC-4C0D-B1AD-901E30FA2339}" type="datetime1">
              <a:rPr lang="ru-RU" smtClean="0"/>
              <a:t>10.11.2012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96E-F744-4552-9695-8AB61CB7E7A6}" type="datetime1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0E24-E920-466D-848C-47546E98958C}" type="datetime1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A04B71-2345-4571-951B-C151F586288C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D0D00E-8FDB-4DE2-9B4A-44BC97F2AA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mailto:Olgasal-72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hyperlink" Target="http://gublibrary.ru/pub/pis/Nerkagi/Nerk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hyperlink" Target="http://900igr.net/prezentatsii/literatura/Rasskaz-Telegramma/018-Paustovskij-rasskaz-Telegramm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hyperlink" Target="http://900igr.net/prezentatsii/literatura/Telegramma/006-Klen-stojal-ozjabshij-emu-nekuda-bylo-ujti-o-etoj-besprijutnoj.html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рнаменты нац\2нен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" y="731520"/>
            <a:ext cx="9087756" cy="536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524" y="700618"/>
            <a:ext cx="85452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ДВЕ ВЕРСИИ </a:t>
            </a:r>
          </a:p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ОДНОГО СЮЖЕТА</a:t>
            </a:r>
          </a:p>
          <a:p>
            <a:pPr algn="ctr"/>
            <a:endParaRPr lang="ru-RU" sz="2400" b="1" cap="all" dirty="0" smtClean="0">
              <a:ln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литературы в 8 классе</a:t>
            </a:r>
            <a:endParaRPr lang="ru-RU" sz="6000" b="1" cap="all" dirty="0">
              <a:ln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-25568"/>
            <a:ext cx="8761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</a:t>
            </a:r>
            <a:r>
              <a:rPr lang="ru-RU"/>
              <a:t>ОБЩЕОБРАЗОВАТЕЛЬНОЕ </a:t>
            </a:r>
            <a:r>
              <a:rPr lang="ru-RU" smtClean="0"/>
              <a:t>УЧРЕЖДЕНИЕ</a:t>
            </a:r>
          </a:p>
          <a:p>
            <a:pPr algn="ctr"/>
            <a:r>
              <a:rPr lang="ru-RU" smtClean="0"/>
              <a:t> </a:t>
            </a:r>
            <a:r>
              <a:rPr lang="ru-RU" dirty="0"/>
              <a:t>«ШКОЛА-ИНТЕРНАТ СРЕДНЕГО (ПОЛНОГО) ОБЩЕГО ОБРАЗОВАНИЯ»</a:t>
            </a:r>
          </a:p>
          <a:p>
            <a:pPr algn="ctr"/>
            <a:r>
              <a:rPr lang="ru-RU" dirty="0"/>
              <a:t> С. САМБУРГ ПУРОВСКОГО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2090" y="4988373"/>
            <a:ext cx="4831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/>
              <a:t>Саламатова</a:t>
            </a:r>
            <a:r>
              <a:rPr lang="ru-RU" b="1" i="1" dirty="0"/>
              <a:t> Ольга </a:t>
            </a:r>
            <a:r>
              <a:rPr lang="ru-RU" b="1" i="1" dirty="0" err="1"/>
              <a:t>Хасанбековна</a:t>
            </a:r>
            <a:r>
              <a:rPr lang="ru-RU" b="1" i="1" dirty="0"/>
              <a:t>,</a:t>
            </a:r>
          </a:p>
          <a:p>
            <a:pPr algn="r"/>
            <a:r>
              <a:rPr lang="ru-RU" b="1" i="1" dirty="0"/>
              <a:t>учитель русского языка и литературы МКОУ «ШИС(П)ОО» с. Самбург</a:t>
            </a:r>
            <a:endParaRPr lang="en-US" b="1" i="1" dirty="0">
              <a:solidFill>
                <a:schemeClr val="bg2">
                  <a:lumMod val="25000"/>
                </a:schemeClr>
              </a:solidFill>
              <a:hlinkClick r:id="rId4"/>
            </a:endParaRPr>
          </a:p>
          <a:p>
            <a:pPr algn="r"/>
            <a:r>
              <a:rPr lang="en-US" b="1" i="1" dirty="0">
                <a:solidFill>
                  <a:schemeClr val="bg2">
                    <a:lumMod val="25000"/>
                  </a:schemeClr>
                </a:solidFill>
                <a:hlinkClick r:id="rId4"/>
              </a:rPr>
              <a:t>olgasal-72@mail.ru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7804" y="6054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САМБУРГ, 2012 ГОД</a:t>
            </a:r>
            <a:endParaRPr lang="ru-RU" dirty="0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284100" y="6395594"/>
            <a:ext cx="385379" cy="358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0" y="6423636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rgbClr val="002060"/>
                </a:solidFill>
              </a:rPr>
              <a:t>1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2917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Роль художественной детали в повествовании </a:t>
            </a:r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/>
            </a:r>
            <a:b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(</a:t>
            </a:r>
            <a:r>
              <a:rPr lang="ru-RU" sz="2000" b="1" dirty="0">
                <a:solidFill>
                  <a:srgbClr val="0070C0"/>
                </a:solidFill>
              </a:rPr>
              <a:t>письмо в повести «Анико из рода Ного» и телеграмма в одноимённом рассказе </a:t>
            </a:r>
            <a:r>
              <a:rPr lang="ru-RU" sz="2000" b="1" dirty="0" err="1">
                <a:solidFill>
                  <a:srgbClr val="0070C0"/>
                </a:solidFill>
              </a:rPr>
              <a:t>К.Г.Паустовского</a:t>
            </a:r>
            <a:r>
              <a:rPr lang="ru-RU" sz="2000" b="1" dirty="0">
                <a:solidFill>
                  <a:srgbClr val="0070C0"/>
                </a:solidFill>
              </a:rPr>
              <a:t>)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1056" y="3429000"/>
            <a:ext cx="4244280" cy="288032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Насте некогда даже прочитать телеграмму, она в этот момент занята открытием очередной выставки, а, прочитав, она не сразу понимает, о ком идёт речь. 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4716016" y="1463883"/>
            <a:ext cx="4038600" cy="4845437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 </a:t>
            </a:r>
            <a:r>
              <a:rPr lang="ru-RU" dirty="0"/>
              <a:t>Анико просто забывает о письме и вспоминает о нём уже ночью.</a:t>
            </a:r>
          </a:p>
          <a:p>
            <a:pPr marL="0" indent="0" algn="just">
              <a:buNone/>
            </a:pPr>
            <a:endParaRPr lang="ru-RU" sz="2000" i="1" dirty="0" smtClean="0"/>
          </a:p>
          <a:p>
            <a:pPr marL="0" indent="0" algn="just">
              <a:buNone/>
            </a:pPr>
            <a:r>
              <a:rPr lang="ru-RU" sz="2000" i="1" dirty="0" smtClean="0"/>
              <a:t>«Письмо </a:t>
            </a:r>
            <a:r>
              <a:rPr lang="ru-RU" sz="2000" i="1" dirty="0"/>
              <a:t>нашлось почти через месяц. Оно лежало в шифоньере, куда его бросили вместе с юбками и кофтами. Обычное на вид, оно не отличалось от множества других,  которые  она получала от школьных друзей.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i="1" dirty="0"/>
              <a:t>Письмо оказалось страшным».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2848" y="148478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Ещё один момент сближает эти произведения: обе героини получают весточки из дома: Настя – телеграмму, Анико – письмо. 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172848" y="6309320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650936" y="6369073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99592" y="6390468"/>
            <a:ext cx="288032" cy="3223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15304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СРАВНЕНИЕ ФИНАЛОВ ПРИЗВЕДЕНИЙ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3778752" cy="511256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 smtClean="0"/>
              <a:t>	Для </a:t>
            </a:r>
            <a:r>
              <a:rPr lang="ru-RU" sz="1800" dirty="0"/>
              <a:t>Насти потеряно  слишком многое: она приезжает домой уже после похорон, и простить её некому. И наказанием для неё является то, что она никогда не сможет прижаться к матери, не сможет просто поговорить с ней. Так и не дождалась бедная старушка любимой дочери. Та пришла на кладбище лишь на второй день после похорон</a:t>
            </a:r>
            <a:r>
              <a:rPr lang="ru-RU" sz="1800" dirty="0" smtClean="0"/>
              <a:t>.</a:t>
            </a:r>
          </a:p>
          <a:p>
            <a:pPr marL="45720" indent="0" algn="just">
              <a:buNone/>
            </a:pPr>
            <a:r>
              <a:rPr lang="ru-RU" sz="1800" i="1" dirty="0" smtClean="0"/>
              <a:t>	Но </a:t>
            </a:r>
            <a:r>
              <a:rPr lang="ru-RU" sz="1800" i="1" dirty="0"/>
              <a:t>надежда на лучшее есть, и подтверждение тому – образы Тихона, молодой учительницы в рассказе «Телеграмма».</a:t>
            </a:r>
          </a:p>
          <a:p>
            <a:pPr marL="45720" indent="0" algn="just"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499992" y="1412776"/>
            <a:ext cx="4248472" cy="511256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 smtClean="0"/>
              <a:t>	Анико </a:t>
            </a:r>
            <a:r>
              <a:rPr lang="ru-RU" sz="1800" dirty="0"/>
              <a:t>приезжает к отцу, но автор не говорит о том, что она останется в тундре. Однако хочется верить, что приезд её к отцу – это начало возвращения. </a:t>
            </a:r>
            <a:endParaRPr lang="ru-RU" sz="1800" dirty="0" smtClean="0"/>
          </a:p>
          <a:p>
            <a:pPr marL="45720" indent="0" algn="just">
              <a:buNone/>
            </a:pPr>
            <a:r>
              <a:rPr lang="ru-RU" sz="1800" i="1" dirty="0" smtClean="0"/>
              <a:t>	В </a:t>
            </a:r>
            <a:r>
              <a:rPr lang="ru-RU" sz="1800" i="1" dirty="0"/>
              <a:t>повести </a:t>
            </a:r>
            <a:r>
              <a:rPr lang="ru-RU" sz="1800" i="1" dirty="0" err="1"/>
              <a:t>А.Неркаги</a:t>
            </a:r>
            <a:r>
              <a:rPr lang="ru-RU" sz="1800" i="1" dirty="0"/>
              <a:t> тоже есть люди, отличающиеся от главной героини: русский парень Павел </a:t>
            </a:r>
            <a:r>
              <a:rPr lang="ru-RU" sz="1800" i="1" dirty="0" err="1"/>
              <a:t>Леднёв</a:t>
            </a:r>
            <a:r>
              <a:rPr lang="ru-RU" sz="1800" i="1" dirty="0"/>
              <a:t>, девушка Ирина </a:t>
            </a:r>
            <a:r>
              <a:rPr lang="ru-RU" sz="1800" i="1" dirty="0" err="1"/>
              <a:t>Лаптандер</a:t>
            </a:r>
            <a:r>
              <a:rPr lang="ru-RU" sz="1800" i="1" dirty="0"/>
              <a:t>. Но </a:t>
            </a:r>
            <a:r>
              <a:rPr lang="ru-RU" sz="1800" i="1" dirty="0" err="1"/>
              <a:t>А.Неркаги</a:t>
            </a:r>
            <a:r>
              <a:rPr lang="ru-RU" sz="1800" i="1" dirty="0"/>
              <a:t> идёт дальше. На могилу хозяйки – матери Анико – каждый день приходит олень, которого она выкормила. Иногда животные – существа менее разумные, чем люди (по мнению самих людей), намного человечнее, чем их хозяева.</a:t>
            </a:r>
          </a:p>
          <a:p>
            <a:pPr marL="45720" indent="0" algn="just">
              <a:buNone/>
            </a:pPr>
            <a:endParaRPr lang="ru-RU" sz="18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233776" y="6340468"/>
            <a:ext cx="345188" cy="42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0" y="6521728"/>
            <a:ext cx="1828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27584" y="6371616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63888" y="6428827"/>
            <a:ext cx="1944216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94364" y="6453336"/>
            <a:ext cx="34518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91188"/>
              </p:ext>
            </p:extLst>
          </p:nvPr>
        </p:nvGraphicFramePr>
        <p:xfrm>
          <a:off x="485546" y="1053984"/>
          <a:ext cx="8172908" cy="5480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052228"/>
                <a:gridCol w="2808312"/>
                <a:gridCol w="3312368"/>
              </a:tblGrid>
              <a:tr h="38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Элементы сравнения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Рассказ «Телеграмма»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indent="33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Повесть «Анико из рода Ного»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</a:tr>
              <a:tr h="191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Жанровые различия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Рассказ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indent="33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Повесть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</a:tr>
              <a:tr h="191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написания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1946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indent="33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197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7 год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</a:tr>
              <a:tr h="751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Прототипы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Реально существующее лицо, Катерина Петровна Пожалостина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indent="33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Сама Анна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Неркаги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</a:tr>
              <a:tr h="560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Центральное место действия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Старый забытый дом в деревеньке - Ленинград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indent="33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Пустой холодный чум – общежитие в городе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</a:tr>
              <a:tr h="1325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изображения главных героев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Подробно, до мелочей, показывается жизнь героев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indent="33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Автор проводит героев через ряд этапов: детство-юность-зрелость-старость, но последовательного описания нет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</a:tr>
              <a:tr h="36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Художественная деталь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Телеграмма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indent="33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Письмо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</a:tr>
              <a:tr h="1478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Роль картин природы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Природа подчёркивает состояние героя,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настраивет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читателя на нужный лад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indent="33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Природа подчёркивает состояние героя, настраивает читателя на нужный лад. В повествование вводятся образы животных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/>
                </a:tc>
              </a:tr>
            </a:tbl>
          </a:graphicData>
        </a:graphic>
      </p:graphicFrame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370727" y="476672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ОБОБЩИМ СКАЗАННОЕ…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683568" y="6460204"/>
            <a:ext cx="394344" cy="3337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568952" cy="5760640"/>
          </a:xfrm>
        </p:spPr>
        <p:txBody>
          <a:bodyPr>
            <a:normAutofit lnSpcReduction="10000"/>
          </a:bodyPr>
          <a:lstStyle/>
          <a:p>
            <a:pPr marL="44450" indent="0"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ВЫВОД: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3600" dirty="0" smtClean="0"/>
              <a:t>Оба </a:t>
            </a:r>
            <a:r>
              <a:rPr lang="ru-RU" sz="3600" dirty="0"/>
              <a:t>писателя с необыкновенной мудростью и с любовью к людям всматриваются в мир, окружающий нас. Проблема, общая для этих произведений, - «вечная» тема – </a:t>
            </a:r>
            <a:r>
              <a:rPr lang="ru-RU" sz="3600" b="1" dirty="0"/>
              <a:t>конфликт «отцов и детей», противостояние нового и старого</a:t>
            </a:r>
            <a:r>
              <a:rPr lang="ru-RU" sz="3600" dirty="0"/>
              <a:t>. Произведения роднит </a:t>
            </a:r>
            <a:r>
              <a:rPr lang="ru-RU" sz="3600" b="1" dirty="0"/>
              <a:t>мотив пробудившейся совести</a:t>
            </a:r>
            <a:r>
              <a:rPr lang="ru-RU" sz="3600" dirty="0"/>
              <a:t>. Но оба они имеют открытый финал.</a:t>
            </a:r>
          </a:p>
          <a:p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363311" y="6309320"/>
            <a:ext cx="320257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0" y="6395686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27584" y="6271564"/>
            <a:ext cx="322336" cy="3783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2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064896" cy="57606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 smtClean="0"/>
              <a:t>	</a:t>
            </a:r>
            <a:endParaRPr lang="ru-RU" dirty="0"/>
          </a:p>
        </p:txBody>
      </p:sp>
      <p:pic>
        <p:nvPicPr>
          <p:cNvPr id="3" name="Picture 4" descr="image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947990"/>
            <a:ext cx="3960813" cy="4105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24744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sz="2000" dirty="0"/>
          </a:p>
          <a:p>
            <a:pPr algn="just"/>
            <a:r>
              <a:rPr lang="ru-RU" sz="2000" dirty="0" smtClean="0"/>
              <a:t>ХОЧЕТСЯ ВЕРИТЬ, ЧТО ГЕРОИНЯ АННЫ НЕРКАГИ ВЕРНЁТСЯ НА СВОЮ РОДИНУ, КАК ЭТО СДЕЛАЛА АВТОР ПРОИЗВЕДЕНИЯ ПОСЛЕ ДОЛГИХ ЛЕТ МУЧИТЕЛЬНЫХ РАЗДУМИЙ. ТЕПЕРЬ А.П.НЕРКАГИ – ДИРЕКТОР И УЧИТЕЛЬ КОЧЕВОЙ ШКОЛЫ.</a:t>
            </a:r>
            <a:endParaRPr lang="ru-RU" sz="2000" dirty="0"/>
          </a:p>
        </p:txBody>
      </p:sp>
      <p:pic>
        <p:nvPicPr>
          <p:cNvPr id="5" name="Picture 3" descr="G:\орнаменты нац\Уши-зай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1"/>
            <a:ext cx="914400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50772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4"/>
              </a:rPr>
              <a:t>http://gublibrary.ru/pub/pis/Nerkagi/Nerk.htm</a:t>
            </a:r>
            <a:r>
              <a:rPr lang="ru-RU" dirty="0"/>
              <a:t> </a:t>
            </a: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266372" y="6309320"/>
            <a:ext cx="34518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31484" y="6284811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СУДЬБА АВТОРА «АНИКО…»</a:t>
            </a:r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755576" y="6309320"/>
            <a:ext cx="322336" cy="3783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64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95933" y="605014"/>
            <a:ext cx="8064896" cy="57606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1074" y="1209865"/>
            <a:ext cx="79928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3200" dirty="0"/>
              <a:t>А.Неркаги вводит в произведение образы животных. Подумайте, с какой целью делает это автор? Как выглядят в сравнении поведение людей и поведение животных.</a:t>
            </a:r>
          </a:p>
          <a:p>
            <a:pPr indent="531813" algn="just"/>
            <a:r>
              <a:rPr lang="ru-RU" sz="3200" dirty="0"/>
              <a:t>По желанию: написать сочинение-миниатюру по прочитанным произведениям, поделиться мыслями о понятиях «милосердие», «благодарность», «человечность»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393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2400" i="1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201870" y="6309320"/>
            <a:ext cx="40969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57600" y="6360317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691074" y="6290442"/>
            <a:ext cx="352534" cy="3783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36016" y="634770"/>
            <a:ext cx="8064896" cy="57606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1074" y="1209865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/>
              <a:t>Ачкасова</a:t>
            </a:r>
            <a:r>
              <a:rPr lang="ru-RU" dirty="0" smtClean="0"/>
              <a:t> </a:t>
            </a:r>
            <a:r>
              <a:rPr lang="ru-RU" dirty="0"/>
              <a:t>Л. С. Раннее творчество Паустовского. – Казань: Издательство Казанского Университета., 1960. – 358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/>
              <a:t>Кременцов</a:t>
            </a:r>
            <a:r>
              <a:rPr lang="ru-RU" dirty="0"/>
              <a:t> Л. П. К. Г. Паустовский. Жизнь и творчество. Книга для учителя. – М.: Просвещение., 1982. – 414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/>
              <a:t>Неркаги</a:t>
            </a:r>
            <a:r>
              <a:rPr lang="ru-RU" dirty="0"/>
              <a:t> Анна. Молчащий. Тюмень, 1996.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Паустовский К. Повести и рассказы. – С. – П.: </a:t>
            </a:r>
            <a:r>
              <a:rPr lang="ru-RU" dirty="0" err="1"/>
              <a:t>Лениздат</a:t>
            </a:r>
            <a:r>
              <a:rPr lang="ru-RU" dirty="0"/>
              <a:t>., 1979. – 683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Попов Ю.И., </a:t>
            </a:r>
            <a:r>
              <a:rPr lang="ru-RU" dirty="0" err="1"/>
              <a:t>Цымбалистенко</a:t>
            </a:r>
            <a:r>
              <a:rPr lang="ru-RU" dirty="0"/>
              <a:t> Н.В. Литература Ямала </a:t>
            </a:r>
            <a:r>
              <a:rPr lang="en-US" dirty="0"/>
              <a:t>XX</a:t>
            </a:r>
            <a:r>
              <a:rPr lang="ru-RU" dirty="0"/>
              <a:t> века. Сборник литературно-критических статей. Салехард, 2001.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Роговер Е.С. Литература народов Севера. Санкт-Петербург, «Дрофа», 2008.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Савина Л.Н. Уроки литературы в 8-м классе. Поурочные планы. Волгоград, 2000.скрипкина В.А. Контрольные и проверочные работы по литературе. 5-8 классы. Москва, «Дрофа», 1998.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Слово о Ямале. Салехард, 2004.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3477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СПИСОК ИСПОЛЬЗОВАННОЙ ЛИТЕРАТУРЫ</a:t>
            </a:r>
            <a:endParaRPr lang="ru-RU" sz="24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55737" y="6282316"/>
            <a:ext cx="367546" cy="378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57600" y="6288773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621928" y="6282316"/>
            <a:ext cx="421680" cy="386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43689"/>
            <a:ext cx="83678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Оглавление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G:\орнаменты нац\Чу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8817"/>
            <a:ext cx="9144000" cy="26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463" y="1174686"/>
            <a:ext cx="874403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Актуальность темы урока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5" action="ppaction://hlinksldjump"/>
              </a:rPr>
              <a:t>Цель урока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6" action="ppaction://hlinksldjump"/>
              </a:rPr>
              <a:t>Задачи урока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7" action="ppaction://hlinksldjump"/>
              </a:rPr>
              <a:t>Жанровое различие произведений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8" action="ppaction://hlinksldjump"/>
              </a:rPr>
              <a:t>Временное соотношение рассматриваемых произведений. История создания.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9" action="ppaction://hlinksldjump"/>
              </a:rPr>
              <a:t>Сходства и различия в передаче темы и сюжетной линии. Образы героев произведений.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10" action="ppaction://hlinksldjump"/>
              </a:rPr>
              <a:t>Картины природы как средство выражения характеров героев, выражения авторской позиции.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11" action="ppaction://hlinksldjump"/>
              </a:rPr>
              <a:t>Роль художественной детали в произведении.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12" action="ppaction://hlinksldjump"/>
              </a:rPr>
              <a:t>Сравнение финалов произведений.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13" action="ppaction://hlinksldjump"/>
              </a:rPr>
              <a:t>Обобщим сказанное.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14" action="ppaction://hlinksldjump"/>
              </a:rPr>
              <a:t>Вывод.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15" action="ppaction://hlinksldjump"/>
              </a:rPr>
              <a:t>Судьба автора повести «Анико из рода Ного».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16" action="ppaction://hlinksldjump"/>
              </a:rPr>
              <a:t>Домашнее задание.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hlinkClick r:id="rId17" action="ppaction://hlinksldjump"/>
              </a:rPr>
              <a:t>Список использованной литературы.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292462" y="6309320"/>
            <a:ext cx="391105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0" y="6165304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12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43689"/>
            <a:ext cx="8367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Актуальность темы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урока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G:\орнаменты нац\Чу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8817"/>
            <a:ext cx="9144000" cy="26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463" y="1174686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400" dirty="0"/>
              <a:t>С</a:t>
            </a:r>
            <a:r>
              <a:rPr lang="ru-RU" sz="2400" dirty="0" smtClean="0"/>
              <a:t>егодня</a:t>
            </a:r>
            <a:r>
              <a:rPr lang="ru-RU" sz="2400" dirty="0"/>
              <a:t>, в условиях всё чаще возникающих конфликтов между людьми разных национальностей, важно </a:t>
            </a:r>
            <a:r>
              <a:rPr lang="ru-RU" sz="2400" dirty="0" smtClean="0"/>
              <a:t>показать </a:t>
            </a:r>
            <a:r>
              <a:rPr lang="ru-RU" sz="2400" dirty="0"/>
              <a:t>разность культур народностей, населяющих округ, но в то же время – схожесть волнующих их проблем. Акцент будет сделан на параллели двух произведений писателей разных национальностей по тематике, образам, композиционным особенностям. Не менее важно знание прошлого своей малой родины, уважение к труду, обычаям, фольклору народа. Начинать великое нужно с малого: любовь к большой Родине нужно начинать воспитывать с любви к родине малой, в данном случае к Ямалу.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292463" y="6309320"/>
            <a:ext cx="391105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0" y="6165304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872565" y="6285436"/>
            <a:ext cx="432048" cy="3883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61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0189" y="16143"/>
            <a:ext cx="3480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урока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G:\орнаменты нац\Чу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8817"/>
            <a:ext cx="9144000" cy="26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686" y="939473"/>
            <a:ext cx="84454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>
              <a:buFont typeface="Wingdings" pitchFamily="2" charset="2"/>
              <a:buChar char="v"/>
            </a:pPr>
            <a:r>
              <a:rPr lang="ru-RU" sz="2500" dirty="0" smtClean="0"/>
              <a:t>показать </a:t>
            </a:r>
            <a:r>
              <a:rPr lang="ru-RU" sz="2500" dirty="0"/>
              <a:t>близость рассказа </a:t>
            </a:r>
            <a:r>
              <a:rPr lang="ru-RU" sz="2500" dirty="0" err="1" smtClean="0"/>
              <a:t>К.Паустовского</a:t>
            </a:r>
            <a:r>
              <a:rPr lang="ru-RU" sz="2500" dirty="0" smtClean="0"/>
              <a:t> </a:t>
            </a:r>
            <a:r>
              <a:rPr lang="ru-RU" sz="2500" dirty="0"/>
              <a:t>«Телеграмма» и повести </a:t>
            </a:r>
            <a:r>
              <a:rPr lang="ru-RU" sz="2500" dirty="0" smtClean="0"/>
              <a:t>А.Неркаги </a:t>
            </a:r>
            <a:r>
              <a:rPr lang="ru-RU" sz="2500" dirty="0"/>
              <a:t>«Анико из рода Ного». Доказать, что писателей разных национальностей и разных поколений  волнуют одинаковые проблемы, а именно – тема милосердия, благодарности, уважения к старшему поколению; тема отношений между родителями и детьми и, конечно, тема </a:t>
            </a:r>
            <a:r>
              <a:rPr lang="ru-RU" sz="2500" dirty="0" smtClean="0"/>
              <a:t>одиночества</a:t>
            </a:r>
            <a:r>
              <a:rPr lang="ru-RU" sz="2500" dirty="0"/>
              <a:t>;</a:t>
            </a:r>
            <a:endParaRPr lang="ru-RU" sz="2500" dirty="0" smtClean="0"/>
          </a:p>
          <a:p>
            <a:pPr marL="0" lvl="1" indent="457200" algn="just">
              <a:buFont typeface="Wingdings" pitchFamily="2" charset="2"/>
              <a:buChar char="v"/>
            </a:pPr>
            <a:r>
              <a:rPr lang="ru-RU" sz="2500" dirty="0" smtClean="0"/>
              <a:t>Развивать умение анализировать, сопоставлять разные произведения;</a:t>
            </a:r>
            <a:endParaRPr lang="ru-RU" sz="2500" dirty="0"/>
          </a:p>
          <a:p>
            <a:pPr marL="0" lvl="1" indent="457200" algn="just">
              <a:buFont typeface="Wingdings" pitchFamily="2" charset="2"/>
              <a:buChar char="v"/>
            </a:pPr>
            <a:r>
              <a:rPr lang="ru-RU" sz="2500" dirty="0" smtClean="0"/>
              <a:t>Воспитывать у учащихся чувство милосердия, благодарности к родителям.</a:t>
            </a:r>
            <a:endParaRPr lang="ru-RU" sz="2500" dirty="0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331951" y="6165304"/>
            <a:ext cx="489204" cy="393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57600" y="6194067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1043608" y="6164848"/>
            <a:ext cx="360040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:\орнаменты нац\Уши-зай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09120"/>
            <a:ext cx="914400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69"/>
            <a:ext cx="416891" cy="673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42033" y="343689"/>
            <a:ext cx="40767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 урока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77768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600" dirty="0"/>
              <a:t>Проанализировать историю создания и время написания обоих произведений;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600" dirty="0"/>
              <a:t>Сравнить сюжеты рассказа </a:t>
            </a:r>
            <a:r>
              <a:rPr lang="ru-RU" sz="2600" dirty="0" err="1" smtClean="0"/>
              <a:t>К.Г.Паустовского</a:t>
            </a:r>
            <a:r>
              <a:rPr lang="ru-RU" sz="2600" dirty="0" smtClean="0"/>
              <a:t> «Телеграмма</a:t>
            </a:r>
            <a:r>
              <a:rPr lang="ru-RU" sz="2600" dirty="0"/>
              <a:t>» и повести </a:t>
            </a:r>
            <a:r>
              <a:rPr lang="ru-RU" sz="2600" dirty="0" err="1" smtClean="0"/>
              <a:t>А.П.Неркаги</a:t>
            </a:r>
            <a:r>
              <a:rPr lang="ru-RU" sz="2600" dirty="0" smtClean="0"/>
              <a:t> «Анико </a:t>
            </a:r>
            <a:r>
              <a:rPr lang="ru-RU" sz="2600" dirty="0"/>
              <a:t>из рода Ного», выявить общие черты и различия;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600" dirty="0"/>
              <a:t>Определить функции пейзажа в произведениях</a:t>
            </a:r>
            <a:r>
              <a:rPr lang="ru-RU" sz="2600" dirty="0" smtClean="0"/>
              <a:t>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600" dirty="0" smtClean="0"/>
              <a:t>Повторить понятие «художественной детали», определить её роль в тексте;  </a:t>
            </a:r>
            <a:endParaRPr lang="ru-RU" sz="2600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2600" dirty="0"/>
              <a:t>Сравнить авторскую позицию по отношению к главным героиням произведений.</a:t>
            </a:r>
          </a:p>
          <a:p>
            <a:pPr algn="just"/>
            <a:endParaRPr lang="ru-RU" sz="2600" dirty="0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435715" y="6237312"/>
            <a:ext cx="319861" cy="37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57599" y="6191511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916499" y="6248542"/>
            <a:ext cx="521208" cy="3753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1</a:t>
            </a:r>
            <a:r>
              <a:rPr lang="ru-RU" sz="3200" b="1" dirty="0" smtClean="0"/>
              <a:t>. </a:t>
            </a:r>
            <a:r>
              <a:rPr lang="ru-RU" sz="2800" dirty="0" smtClean="0"/>
              <a:t>Первое отличие, бросающееся читателю в глаза – жанровая принадлежность. Рассказ </a:t>
            </a:r>
            <a:r>
              <a:rPr lang="ru-RU" sz="2800" dirty="0"/>
              <a:t>«</a:t>
            </a:r>
            <a:r>
              <a:rPr lang="ru-RU" sz="2800" b="1" dirty="0"/>
              <a:t>Телеграмма</a:t>
            </a:r>
            <a:r>
              <a:rPr lang="ru-RU" sz="2800" dirty="0" smtClean="0"/>
              <a:t>» состоит </a:t>
            </a:r>
            <a:r>
              <a:rPr lang="ru-RU" sz="2800" dirty="0"/>
              <a:t>из нескольких страниц текста, лаконичный, но </a:t>
            </a:r>
            <a:r>
              <a:rPr lang="ru-RU" sz="2800" dirty="0" smtClean="0"/>
              <a:t>ёмкий</a:t>
            </a:r>
            <a:r>
              <a:rPr lang="ru-RU" sz="2800" dirty="0"/>
              <a:t>, глубокий; </a:t>
            </a:r>
            <a:r>
              <a:rPr lang="ru-RU" sz="2800" dirty="0" smtClean="0"/>
              <a:t> </a:t>
            </a:r>
            <a:r>
              <a:rPr lang="ru-RU" sz="2800" dirty="0"/>
              <a:t>повесть «</a:t>
            </a:r>
            <a:r>
              <a:rPr lang="ru-RU" sz="2800" b="1" dirty="0"/>
              <a:t>Анико из рода Ного</a:t>
            </a:r>
            <a:r>
              <a:rPr lang="ru-RU" sz="2800" dirty="0"/>
              <a:t>» - произведение более объёмное, содержащее повествование более длительное по </a:t>
            </a:r>
            <a:r>
              <a:rPr lang="ru-RU" sz="2800" dirty="0" smtClean="0"/>
              <a:t>времени. Однако и в одном, и в другом произведениях проблема взаимоотношений между детьми и родителями раскрыта глубоко, внимание авторов сконцентрировано на теме милосердия, правильного нравственного выбора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4623" y="503332"/>
            <a:ext cx="82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Жанровое различие произведений</a:t>
            </a:r>
            <a:endParaRPr lang="ru-RU" sz="3200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146005" y="6309319"/>
            <a:ext cx="465555" cy="38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0" y="6326470"/>
            <a:ext cx="1828800" cy="365125"/>
          </a:xfrm>
        </p:spPr>
        <p:txBody>
          <a:bodyPr/>
          <a:lstStyle/>
          <a:p>
            <a:fld id="{C9D0D00E-8FDB-4DE2-9B4A-44BC97F2AAEC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55576" y="6403562"/>
            <a:ext cx="288031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12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0691" y="332656"/>
            <a:ext cx="7715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ВРЕМЕННОЕ СООТНОШЕНИЕ РАССМАТРИВАЕМЫХ ПРОИЗВЕДЕНИЙ. ИСТОРИЯ СОЗДАНИЯ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522" y="3749717"/>
            <a:ext cx="4113115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1600" dirty="0" smtClean="0"/>
              <a:t>Главы </a:t>
            </a:r>
            <a:r>
              <a:rPr lang="ru-RU" sz="1600" dirty="0"/>
              <a:t>из повести «Анико из рода Ного» впервые были напечатаны в сборнике «</a:t>
            </a:r>
            <a:r>
              <a:rPr lang="ru-RU" sz="1600" dirty="0" err="1"/>
              <a:t>Самотлор</a:t>
            </a:r>
            <a:r>
              <a:rPr lang="ru-RU" sz="1600" dirty="0"/>
              <a:t>» в 1975 году, целиком она была опубликована в журнале «Урал» в следующем году, а отдельным изданием повесть вышла в Москве в 1977 году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7171" name="Picture 3" descr="F:\К ИССЛЕДОВАНИЮ\Анна Нерка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681067" cy="2556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2" name="Picture 4" descr="F:\К ИССЛЕДОВАНИЮ\Паустовский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537014" cy="2556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213704" y="3703551"/>
            <a:ext cx="4146372" cy="22159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Рассказ «Телеграмма» написан </a:t>
            </a:r>
            <a:r>
              <a:rPr lang="ru-RU" sz="1600" dirty="0" err="1" smtClean="0"/>
              <a:t>К.Г.Паустовским</a:t>
            </a:r>
            <a:r>
              <a:rPr lang="ru-RU" sz="1600" dirty="0" smtClean="0"/>
              <a:t> в 1946 году. </a:t>
            </a:r>
            <a:r>
              <a:rPr lang="ru-RU" sz="1600" dirty="0"/>
              <a:t>К.Г. Паустовский действительно поселился поздней осенью в деревне под Рязанью, в усадьбе известного в свое время гравера Пожалостина, где одиноко доживала свой век дряхлая ласковая старушка</a:t>
            </a:r>
            <a:r>
              <a:rPr lang="ru-RU" sz="1600" dirty="0" smtClean="0"/>
              <a:t> </a:t>
            </a:r>
            <a:r>
              <a:rPr lang="ru-RU" sz="900" u="sng" dirty="0">
                <a:hlinkClick r:id="rId4"/>
              </a:rPr>
              <a:t>http://900igr.net/prezentatsii/literatura/Rasskaz-Telegramma/018-Paustovskij-rasskaz-Telegramma.html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6" y="5801550"/>
            <a:ext cx="761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 «Телеграмма», и «Анико из рода Ного» – произведения автобиографические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657600" y="6492875"/>
            <a:ext cx="1828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213705" y="6453336"/>
            <a:ext cx="409111" cy="29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684096" y="6356193"/>
            <a:ext cx="360040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СХОДСТВА И РАЗЛИЧИЯ В ПЕРЕДАЧЕ ГЛАВНОЙ ТЕМЫ И СЮЖЕТНОЙ ЛИНИИ. ОБРАЗЫ ГЕРОЕВ ПРОИЗВЕДЕНИЙ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436096" y="1520734"/>
            <a:ext cx="3346704" cy="281971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4450" indent="311150" algn="just">
              <a:buNone/>
            </a:pPr>
            <a:r>
              <a:rPr lang="ru-RU" sz="1800" dirty="0" smtClean="0"/>
              <a:t>Повесть </a:t>
            </a:r>
            <a:r>
              <a:rPr lang="ru-RU" sz="1800" dirty="0"/>
              <a:t>«Анико из рода Ного» включает в себя три основные сюжетные линии: учеба и городская жизнь ненецкой девушки Анико; драматическая история жизни в стойбище ее отца, Себеруя Ного; судьба волка – Хромого Дьявола.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2339752" y="1606852"/>
            <a:ext cx="2592288" cy="482453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	В </a:t>
            </a:r>
            <a:r>
              <a:rPr lang="ru-RU" sz="1800" dirty="0"/>
              <a:t>рассказе «Телеграмма» мы наблюдаем две основные сюжетные линии: работа и городская жизнь деревенской девушки Насти с волосами «необыкновенной красоты» и холодными глазами и не менее трагическая, чем судьба ненца </a:t>
            </a:r>
            <a:r>
              <a:rPr lang="ru-RU" sz="1800" dirty="0" err="1"/>
              <a:t>Себеруя</a:t>
            </a:r>
            <a:r>
              <a:rPr lang="ru-RU" sz="1800" dirty="0"/>
              <a:t>, судьба главной героини Катерины Ивановны в пустом нетопленом доме</a:t>
            </a:r>
          </a:p>
        </p:txBody>
      </p:sp>
      <p:pic>
        <p:nvPicPr>
          <p:cNvPr id="8194" name="Picture 2" descr="D:\Учитель\Pictures\Катерина Петро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7" y="1613455"/>
            <a:ext cx="1899595" cy="2819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E:\природа Север\P830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9308"/>
            <a:ext cx="2664296" cy="1998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7" y="4433166"/>
            <a:ext cx="2140257" cy="2002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0" y="6437530"/>
            <a:ext cx="1828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84460" y="6437530"/>
            <a:ext cx="328423" cy="363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687955" y="6469540"/>
            <a:ext cx="360040" cy="3520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5359" y="3960779"/>
            <a:ext cx="4731518" cy="2581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КАРТИНЫ ПРИРОДЫ КАК СРЕДСТВО СОЗДАНИЯ ХАРАКТЕРОВ ГЕРОЕВ, ВЫРАЖЕНИЯ АВТОРСКОЙ ПОЗИЦИИ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D:\Учитель\Pictures\клён Телеграмма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317" y="1196752"/>
            <a:ext cx="3725611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095653" y="1283123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В </a:t>
            </a:r>
            <a:r>
              <a:rPr lang="ru-RU" sz="2400" dirty="0"/>
              <a:t>произведениях и Паустовского, и Неркаги природа выступает не просто фоном, на котором происходит </a:t>
            </a:r>
            <a:r>
              <a:rPr lang="ru-RU" sz="2400" dirty="0" smtClean="0"/>
              <a:t>действие; </a:t>
            </a:r>
            <a:r>
              <a:rPr lang="ru-RU" sz="2400" dirty="0"/>
              <a:t>картины природы </a:t>
            </a:r>
            <a:r>
              <a:rPr lang="ru-RU" sz="2400" dirty="0" smtClean="0"/>
              <a:t>подчёркивают </a:t>
            </a:r>
            <a:r>
              <a:rPr lang="ru-RU" sz="2400" dirty="0"/>
              <a:t>суровую жизнь </a:t>
            </a:r>
            <a:r>
              <a:rPr lang="ru-RU" sz="2400" dirty="0" smtClean="0"/>
              <a:t>людей и создают </a:t>
            </a:r>
            <a:r>
              <a:rPr lang="ru-RU" sz="2400" dirty="0"/>
              <a:t>необходимый настрой у читателя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2162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“Ночи были уже долгие и тяжёлые, как бессонница. Рассвет всё больше медлил, всё запаздывал...”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5089" y="43651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«тяжёлое свинцовое небо нависло низко, на земле было сумрачно и неприветливо»</a:t>
            </a:r>
          </a:p>
        </p:txBody>
      </p:sp>
      <p:pic>
        <p:nvPicPr>
          <p:cNvPr id="1026" name="Picture 2" descr="F:\РИСУНКИ К ПРЕЗЕНТАЦИИ\дождь Телеграм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9545"/>
            <a:ext cx="2559325" cy="1848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57600" y="6492875"/>
            <a:ext cx="1828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308" y="631512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u="sng" dirty="0">
                <a:hlinkClick r:id="rId5"/>
              </a:rPr>
              <a:t>http://900igr.net/prezentatsii/literatura/Telegramma/006-Klen-stojal-ozjabshij-emu-nekuda-bylo-ujti-o-etoj-besprijutnoj.html</a:t>
            </a:r>
            <a:r>
              <a:rPr lang="ru-RU" sz="1050" u="sng" dirty="0"/>
              <a:t> </a:t>
            </a:r>
            <a:endParaRPr lang="ru-RU" sz="1050" dirty="0"/>
          </a:p>
        </p:txBody>
      </p:sp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208669" y="5863976"/>
            <a:ext cx="373734" cy="36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150355" y="5371165"/>
            <a:ext cx="432048" cy="3885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74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592</TotalTime>
  <Words>1091</Words>
  <Application>Microsoft Office PowerPoint</Application>
  <PresentationFormat>Экран (4:3)</PresentationFormat>
  <Paragraphs>139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ВРЕМЕННОЕ СООТНОШЕНИЕ РАССМАТРИВАЕМЫХ ПРОИЗВЕДЕНИЙ. ИСТОРИЯ СОЗДАНИЯ</vt:lpstr>
      <vt:lpstr> СХОДСТВА И РАЗЛИЧИЯ В ПЕРЕДАЧЕ ГЛАВНОЙ ТЕМЫ И СЮЖЕТНОЙ ЛИНИИ. ОБРАЗЫ ГЕРОЕВ ПРОИЗВЕДЕНИЙ</vt:lpstr>
      <vt:lpstr>КАРТИНЫ ПРИРОДЫ КАК СРЕДСТВО СОЗДАНИЯ ХАРАКТЕРОВ ГЕРОЕВ, ВЫРАЖЕНИЯ АВТОРСКОЙ ПОЗИЦИИ</vt:lpstr>
      <vt:lpstr>Роль художественной детали в повествовании  (письмо в повести «Анико из рода Ного» и телеграмма в одноимённом рассказе К.Г.Паустовского) </vt:lpstr>
      <vt:lpstr>СРАВНЕНИЕ ФИНАЛОВ ПРИЗВЕДЕНИЙ</vt:lpstr>
      <vt:lpstr>ОБОБЩИМ СКАЗАННОЕ…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DNS</cp:lastModifiedBy>
  <cp:revision>66</cp:revision>
  <dcterms:created xsi:type="dcterms:W3CDTF">2012-03-09T10:35:47Z</dcterms:created>
  <dcterms:modified xsi:type="dcterms:W3CDTF">2012-11-10T19:42:12Z</dcterms:modified>
</cp:coreProperties>
</file>