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ED9FFF"/>
    <a:srgbClr val="FFDDFF"/>
    <a:srgbClr val="EDC6FE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image" Target="../media/image8.jpeg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PSD.Photo.Frame.With.Lilac.Flowers.2362x1772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63" y="0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7" descr="447783695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-93663" y="0"/>
            <a:ext cx="1225551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F2D48-E152-4917-BE4F-CB12FB357AB1}" type="datetimeFigureOut">
              <a:rPr lang="ru-RU"/>
              <a:pPr>
                <a:defRPr/>
              </a:pPr>
              <a:t>06.01.2015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475C7-CC13-4511-981B-130C3D824E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63637715_2caa93e6683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1625" y="4437063"/>
            <a:ext cx="2492375" cy="260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7" descr="0_77fc1_e6d91847_M.jpg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92963" y="4067175"/>
            <a:ext cx="2105025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Группа 16"/>
          <p:cNvGrpSpPr>
            <a:grpSpLocks/>
          </p:cNvGrpSpPr>
          <p:nvPr/>
        </p:nvGrpSpPr>
        <p:grpSpPr bwMode="auto">
          <a:xfrm>
            <a:off x="-12700" y="-53975"/>
            <a:ext cx="9237663" cy="6950075"/>
            <a:chOff x="-12878" y="-53664"/>
            <a:chExt cx="9237959" cy="6950300"/>
          </a:xfrm>
        </p:grpSpPr>
        <p:grpSp>
          <p:nvGrpSpPr>
            <p:cNvPr id="7" name="Группа 23"/>
            <p:cNvGrpSpPr>
              <a:grpSpLocks/>
            </p:cNvGrpSpPr>
            <p:nvPr/>
          </p:nvGrpSpPr>
          <p:grpSpPr bwMode="auto">
            <a:xfrm flipV="1">
              <a:off x="7084866" y="-53664"/>
              <a:ext cx="2140215" cy="2350506"/>
              <a:chOff x="5292080" y="2996954"/>
              <a:chExt cx="4200342" cy="4128333"/>
            </a:xfrm>
          </p:grpSpPr>
          <p:pic>
            <p:nvPicPr>
              <p:cNvPr id="14" name="Рисунок 16" descr="7aa641ab4ea3.png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292080" y="4437112"/>
                <a:ext cx="3995936" cy="268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" name="Рисунок 17" descr="7aa641ab4ea3.png"/>
              <p:cNvPicPr>
                <a:picLocks noChangeAspect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 rot="16200000" flipH="1">
                <a:off x="6150367" y="3650834"/>
                <a:ext cx="3995936" cy="268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8" name="Группа 26"/>
            <p:cNvGrpSpPr>
              <a:grpSpLocks/>
            </p:cNvGrpSpPr>
            <p:nvPr/>
          </p:nvGrpSpPr>
          <p:grpSpPr bwMode="auto">
            <a:xfrm rot="16200000" flipV="1">
              <a:off x="92267" y="-130904"/>
              <a:ext cx="2140215" cy="2350506"/>
              <a:chOff x="5292080" y="2996954"/>
              <a:chExt cx="4200342" cy="4128333"/>
            </a:xfrm>
          </p:grpSpPr>
          <p:pic>
            <p:nvPicPr>
              <p:cNvPr id="12" name="Рисунок 14" descr="7aa641ab4ea3.png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292080" y="4437112"/>
                <a:ext cx="3995936" cy="268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" name="Рисунок 15" descr="7aa641ab4ea3.png"/>
              <p:cNvPicPr>
                <a:picLocks noChangeAspect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 rot="16200000" flipH="1">
                <a:off x="6150367" y="3650834"/>
                <a:ext cx="3995936" cy="268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9" name="Группа 29"/>
            <p:cNvGrpSpPr>
              <a:grpSpLocks/>
            </p:cNvGrpSpPr>
            <p:nvPr/>
          </p:nvGrpSpPr>
          <p:grpSpPr bwMode="auto">
            <a:xfrm rot="-5400000" flipH="1" flipV="1">
              <a:off x="105146" y="4651276"/>
              <a:ext cx="2140215" cy="2350506"/>
              <a:chOff x="5292080" y="2996954"/>
              <a:chExt cx="4200342" cy="4128333"/>
            </a:xfrm>
          </p:grpSpPr>
          <p:pic>
            <p:nvPicPr>
              <p:cNvPr id="10" name="Рисунок 12" descr="7aa641ab4ea3.png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292080" y="4437112"/>
                <a:ext cx="3995936" cy="268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Рисунок 13" descr="7aa641ab4ea3.png"/>
              <p:cNvPicPr>
                <a:picLocks noChangeAspect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 rot="16200000" flipH="1">
                <a:off x="6150367" y="3650834"/>
                <a:ext cx="3995936" cy="268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16" name="Рисунок 18" descr="447783695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91500" y="3644900"/>
            <a:ext cx="9525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24B0D-DB4C-4DE2-8984-E4250B635C26}" type="datetimeFigureOut">
              <a:rPr lang="ru-RU"/>
              <a:pPr>
                <a:defRPr/>
              </a:pPr>
              <a:t>06.01.2015</a:t>
            </a:fld>
            <a:endParaRPr lang="ru-RU"/>
          </a:p>
        </p:txBody>
      </p:sp>
      <p:sp>
        <p:nvSpPr>
          <p:cNvPr id="1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717BF-EAE7-4DFF-A257-E1E728B89C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63637715_2caa93e6683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1625" y="4437063"/>
            <a:ext cx="2492375" cy="260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5729288" y="4365625"/>
            <a:ext cx="3414712" cy="2828925"/>
            <a:chOff x="2258721" y="348911"/>
            <a:chExt cx="3414172" cy="2830051"/>
          </a:xfrm>
        </p:grpSpPr>
        <p:pic>
          <p:nvPicPr>
            <p:cNvPr id="4" name="Рисунок 8" descr="11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9459076" flipH="1">
              <a:off x="2258721" y="759688"/>
              <a:ext cx="2242880" cy="2419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Рисунок 9" descr="23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3001135">
              <a:off x="3457451" y="624665"/>
              <a:ext cx="2185539" cy="2245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Рисунок 10" descr="06.jpg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-1246128">
              <a:off x="2507791" y="348911"/>
              <a:ext cx="2447059" cy="2614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Группа 25"/>
          <p:cNvGrpSpPr>
            <a:grpSpLocks/>
          </p:cNvGrpSpPr>
          <p:nvPr/>
        </p:nvGrpSpPr>
        <p:grpSpPr bwMode="auto">
          <a:xfrm>
            <a:off x="-12700" y="-53975"/>
            <a:ext cx="9237663" cy="6950075"/>
            <a:chOff x="-12878" y="-53664"/>
            <a:chExt cx="9237959" cy="6950300"/>
          </a:xfrm>
        </p:grpSpPr>
        <p:grpSp>
          <p:nvGrpSpPr>
            <p:cNvPr id="8" name="Группа 23"/>
            <p:cNvGrpSpPr>
              <a:grpSpLocks/>
            </p:cNvGrpSpPr>
            <p:nvPr/>
          </p:nvGrpSpPr>
          <p:grpSpPr bwMode="auto">
            <a:xfrm flipV="1">
              <a:off x="7084866" y="-53664"/>
              <a:ext cx="2140215" cy="2350506"/>
              <a:chOff x="5292080" y="2996954"/>
              <a:chExt cx="4200342" cy="4128333"/>
            </a:xfrm>
          </p:grpSpPr>
          <p:pic>
            <p:nvPicPr>
              <p:cNvPr id="15" name="Рисунок 19" descr="7aa641ab4ea3.png"/>
              <p:cNvPicPr>
                <a:picLocks noChangeAspect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5292080" y="4437112"/>
                <a:ext cx="3995936" cy="268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6" name="Рисунок 20" descr="7aa641ab4ea3.png"/>
              <p:cNvPicPr>
                <a:picLocks noChangeAspect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 rot="16200000" flipH="1">
                <a:off x="6150367" y="3650834"/>
                <a:ext cx="3995936" cy="268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9" name="Группа 26"/>
            <p:cNvGrpSpPr>
              <a:grpSpLocks/>
            </p:cNvGrpSpPr>
            <p:nvPr/>
          </p:nvGrpSpPr>
          <p:grpSpPr bwMode="auto">
            <a:xfrm rot="16200000" flipV="1">
              <a:off x="92267" y="-130904"/>
              <a:ext cx="2140215" cy="2350506"/>
              <a:chOff x="5292080" y="2996954"/>
              <a:chExt cx="4200342" cy="4128333"/>
            </a:xfrm>
          </p:grpSpPr>
          <p:pic>
            <p:nvPicPr>
              <p:cNvPr id="13" name="Рисунок 17" descr="7aa641ab4ea3.png"/>
              <p:cNvPicPr>
                <a:picLocks noChangeAspect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5292080" y="4437112"/>
                <a:ext cx="3995936" cy="268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Рисунок 18" descr="7aa641ab4ea3.png"/>
              <p:cNvPicPr>
                <a:picLocks noChangeAspect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 rot="16200000" flipH="1">
                <a:off x="6150367" y="3650834"/>
                <a:ext cx="3995936" cy="268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0" name="Группа 29"/>
            <p:cNvGrpSpPr>
              <a:grpSpLocks/>
            </p:cNvGrpSpPr>
            <p:nvPr/>
          </p:nvGrpSpPr>
          <p:grpSpPr bwMode="auto">
            <a:xfrm rot="-5400000" flipH="1" flipV="1">
              <a:off x="105146" y="4651276"/>
              <a:ext cx="2140215" cy="2350506"/>
              <a:chOff x="5292080" y="2996954"/>
              <a:chExt cx="4200342" cy="4128333"/>
            </a:xfrm>
          </p:grpSpPr>
          <p:pic>
            <p:nvPicPr>
              <p:cNvPr id="11" name="Рисунок 15" descr="7aa641ab4ea3.png"/>
              <p:cNvPicPr>
                <a:picLocks noChangeAspect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5292080" y="4437112"/>
                <a:ext cx="3995936" cy="268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Рисунок 16" descr="7aa641ab4ea3.png"/>
              <p:cNvPicPr>
                <a:picLocks noChangeAspect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 rot="16200000" flipH="1">
                <a:off x="6150367" y="3650834"/>
                <a:ext cx="3995936" cy="268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17" name="Рисунок 21" descr="447783695.gi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78763" y="3933825"/>
            <a:ext cx="1265237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86858-5398-4739-8C1A-D1A0FD69D3DA}" type="datetimeFigureOut">
              <a:rPr lang="ru-RU"/>
              <a:pPr>
                <a:defRPr/>
              </a:pPr>
              <a:t>06.01.2015</a:t>
            </a:fld>
            <a:endParaRPr lang="ru-RU"/>
          </a:p>
        </p:txBody>
      </p:sp>
      <p:sp>
        <p:nvSpPr>
          <p:cNvPr id="19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48C95-781D-476F-A1FA-C04E40A262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63637715_2caa93e6683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1625" y="4437063"/>
            <a:ext cx="2492375" cy="260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7" descr="30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9809053">
            <a:off x="6346825" y="4424363"/>
            <a:ext cx="2987675" cy="271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Группа 13"/>
          <p:cNvGrpSpPr>
            <a:grpSpLocks/>
          </p:cNvGrpSpPr>
          <p:nvPr/>
        </p:nvGrpSpPr>
        <p:grpSpPr bwMode="auto">
          <a:xfrm>
            <a:off x="-12700" y="-53975"/>
            <a:ext cx="9237663" cy="6950075"/>
            <a:chOff x="-12878" y="-53664"/>
            <a:chExt cx="9237959" cy="6950300"/>
          </a:xfrm>
        </p:grpSpPr>
        <p:grpSp>
          <p:nvGrpSpPr>
            <p:cNvPr id="5" name="Группа 23"/>
            <p:cNvGrpSpPr>
              <a:grpSpLocks/>
            </p:cNvGrpSpPr>
            <p:nvPr/>
          </p:nvGrpSpPr>
          <p:grpSpPr bwMode="auto">
            <a:xfrm flipV="1">
              <a:off x="7084866" y="-53664"/>
              <a:ext cx="2140215" cy="2350506"/>
              <a:chOff x="5292080" y="2996954"/>
              <a:chExt cx="4200342" cy="4128333"/>
            </a:xfrm>
          </p:grpSpPr>
          <p:pic>
            <p:nvPicPr>
              <p:cNvPr id="12" name="Рисунок 16" descr="7aa641ab4ea3.png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292080" y="4437112"/>
                <a:ext cx="3995936" cy="268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" name="Рисунок 17" descr="7aa641ab4ea3.png"/>
              <p:cNvPicPr>
                <a:picLocks noChangeAspect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 rot="16200000" flipH="1">
                <a:off x="6150367" y="3650834"/>
                <a:ext cx="3995936" cy="268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6" name="Группа 26"/>
            <p:cNvGrpSpPr>
              <a:grpSpLocks/>
            </p:cNvGrpSpPr>
            <p:nvPr/>
          </p:nvGrpSpPr>
          <p:grpSpPr bwMode="auto">
            <a:xfrm rot="16200000" flipV="1">
              <a:off x="92267" y="-130904"/>
              <a:ext cx="2140215" cy="2350506"/>
              <a:chOff x="5292080" y="2996954"/>
              <a:chExt cx="4200342" cy="4128333"/>
            </a:xfrm>
          </p:grpSpPr>
          <p:pic>
            <p:nvPicPr>
              <p:cNvPr id="10" name="Рисунок 14" descr="7aa641ab4ea3.png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292080" y="4437112"/>
                <a:ext cx="3995936" cy="268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Рисунок 15" descr="7aa641ab4ea3.png"/>
              <p:cNvPicPr>
                <a:picLocks noChangeAspect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 rot="16200000" flipH="1">
                <a:off x="6150367" y="3650834"/>
                <a:ext cx="3995936" cy="268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7" name="Группа 29"/>
            <p:cNvGrpSpPr>
              <a:grpSpLocks/>
            </p:cNvGrpSpPr>
            <p:nvPr/>
          </p:nvGrpSpPr>
          <p:grpSpPr bwMode="auto">
            <a:xfrm rot="-5400000" flipH="1" flipV="1">
              <a:off x="105146" y="4651276"/>
              <a:ext cx="2140215" cy="2350506"/>
              <a:chOff x="5292080" y="2996954"/>
              <a:chExt cx="4200342" cy="4128333"/>
            </a:xfrm>
          </p:grpSpPr>
          <p:pic>
            <p:nvPicPr>
              <p:cNvPr id="8" name="Рисунок 12" descr="7aa641ab4ea3.png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292080" y="4437112"/>
                <a:ext cx="3995936" cy="268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Рисунок 13" descr="7aa641ab4ea3.png"/>
              <p:cNvPicPr>
                <a:picLocks noChangeAspect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 rot="16200000" flipH="1">
                <a:off x="6150367" y="3650834"/>
                <a:ext cx="3995936" cy="268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14" name="Рисунок 18" descr="447783695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12088" y="3573463"/>
            <a:ext cx="11620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1419B-9CBC-41F0-9756-51EC0AB6BA91}" type="datetimeFigureOut">
              <a:rPr lang="ru-RU"/>
              <a:pPr>
                <a:defRPr/>
              </a:pPr>
              <a:t>06.01.2015</a:t>
            </a:fld>
            <a:endParaRPr lang="ru-RU"/>
          </a:p>
        </p:txBody>
      </p:sp>
      <p:sp>
        <p:nvSpPr>
          <p:cNvPr id="1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2B0A4-EB6E-4FB3-9FEA-9579705FBF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87000">
              <a:srgbClr val="FFDDFF"/>
            </a:gs>
            <a:gs pos="100000">
              <a:srgbClr val="ED9FFF">
                <a:alpha val="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EEA375-5A57-4B71-80AB-85DC0835D49D}" type="datetimeFigureOut">
              <a:rPr lang="ru-RU"/>
              <a:pPr>
                <a:defRPr/>
              </a:pPr>
              <a:t>06.01.2015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91B0AF-C81E-46DA-827F-ABF9F23D80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6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00100" y="1928803"/>
            <a:ext cx="578646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Журчат ручьи, слепят лучи</a:t>
            </a:r>
            <a:br>
              <a:rPr lang="ru-RU" dirty="0"/>
            </a:br>
            <a:r>
              <a:rPr lang="ru-RU" dirty="0"/>
              <a:t>И тает лед, и сердце тает.</a:t>
            </a:r>
            <a:br>
              <a:rPr lang="ru-RU" dirty="0"/>
            </a:br>
            <a:r>
              <a:rPr lang="ru-RU" dirty="0"/>
              <a:t>И даже пень в весенний день</a:t>
            </a:r>
            <a:br>
              <a:rPr lang="ru-RU" dirty="0"/>
            </a:br>
            <a:r>
              <a:rPr lang="ru-RU" dirty="0"/>
              <a:t>Березкой снова стать мечтает.</a:t>
            </a:r>
            <a:br>
              <a:rPr lang="ru-RU" dirty="0"/>
            </a:br>
            <a:r>
              <a:rPr lang="ru-RU" dirty="0"/>
              <a:t>Веселый шмель гудит весеннюю тревогу.</a:t>
            </a:r>
            <a:br>
              <a:rPr lang="ru-RU" dirty="0"/>
            </a:br>
            <a:r>
              <a:rPr lang="ru-RU" dirty="0"/>
              <a:t>Кричат задорные веселые скворцы.</a:t>
            </a:r>
            <a:br>
              <a:rPr lang="ru-RU" dirty="0"/>
            </a:br>
            <a:r>
              <a:rPr lang="ru-RU" dirty="0"/>
              <a:t>Кричат скворцы во все концы:</a:t>
            </a:r>
            <a:br>
              <a:rPr lang="ru-RU" dirty="0"/>
            </a:br>
            <a:r>
              <a:rPr lang="ru-RU" dirty="0"/>
              <a:t>"Весна идет! Весне </a:t>
            </a:r>
            <a:r>
              <a:rPr lang="ru-RU" dirty="0" smtClean="0"/>
              <a:t>дорогу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     Подготовила: преподаватель химии</a:t>
            </a:r>
          </a:p>
          <a:p>
            <a:r>
              <a:rPr lang="ru-RU" dirty="0"/>
              <a:t> </a:t>
            </a:r>
            <a:r>
              <a:rPr lang="ru-RU" dirty="0" smtClean="0"/>
              <a:t>             </a:t>
            </a:r>
            <a:r>
              <a:rPr lang="ru-RU" dirty="0" err="1" smtClean="0"/>
              <a:t>Кайтукова</a:t>
            </a:r>
            <a:r>
              <a:rPr lang="ru-RU" dirty="0" smtClean="0"/>
              <a:t> М.Б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928671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 8 МАРТА!!!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История 8 марта!</a:t>
            </a:r>
            <a:endParaRPr lang="ru-RU" sz="24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b="1" dirty="0" smtClean="0"/>
              <a:t>История </a:t>
            </a:r>
            <a:r>
              <a:rPr lang="ru-RU" sz="2400" b="1" dirty="0" smtClean="0"/>
              <a:t>8 марта - это история борьбы женщин за свои права. 8 марта 1857 года в Нью-Йорке собрались на манифестацию работницы швейных и обувных фабрик. Они требовали 10-часовой рабочий день, сухие рабочие помещения, равную с мужчинами зарплату. Женщины работали по 16 часов в сутки, в отличие от мужчин, которые уже добились 10-часового рабочего дня. На предприятиях США в то время возникали многочисленные профсоюзные организации. После 8 марта 1857 года образовался еще один - впервые его членами стали женщины. 8 марта женщины потребовали также представления им избирательного права.</a:t>
            </a:r>
            <a:endParaRPr lang="ru-RU" sz="2400" dirty="0" smtClean="0"/>
          </a:p>
          <a:p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288" y="1866900"/>
            <a:ext cx="820896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atin typeface="+mn-lt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b="1" dirty="0" smtClean="0"/>
              <a:t>В 1908 году 8 марта американки снова  требовали запрета детского труда, улучшения условий на фабриках и предоставления женщинам права голоса. На следующий год социалистическая партия Америки провозгласила последнее воскресенье февраля Национальным женским днем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smtClean="0"/>
              <a:t>В </a:t>
            </a:r>
            <a:r>
              <a:rPr lang="ru-RU" sz="2000" b="1" dirty="0" smtClean="0"/>
              <a:t>1910 году на Международной конференции женщин социалисток в Копенгагене Клара Цеткин выступила с предложением о праздновании Международного женского дня 8 марта, которое прозвучало, как призыв ко всем женщинам мира включиться в борьбу за равноправие. Женщины многих стран включились в борьбу против нищеты, за право на труд, уважение своего достоинства, за мир. В 1911 году этот праздник впервые отмечался 19 марта в Австрии, Дании, Германии и Швейцарии. Тогда более миллиона мужчин и женщин приняли участие в манифестациях. Кроме права избирать и занимать руководящие посты, женщины добивались равных производственных прав с мужчинами.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2" descr="2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088" y="549275"/>
            <a:ext cx="1116012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4" descr="2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5072074"/>
            <a:ext cx="1042988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6" descr="Птица на ветке цветущего дерев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43834" y="642918"/>
            <a:ext cx="9525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8" descr="3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714488"/>
            <a:ext cx="12827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10" descr="0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1785926"/>
            <a:ext cx="1185862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1" name="Picture 14" descr="0_77fc1_e6d91847_M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2997200"/>
            <a:ext cx="1076325" cy="142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2286000" y="21363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</p:txBody>
      </p:sp>
      <p:sp>
        <p:nvSpPr>
          <p:cNvPr id="24" name="Заголовок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5" name="Содержимое 2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8 </a:t>
            </a:r>
            <a:r>
              <a:rPr lang="ru-RU" dirty="0" smtClean="0"/>
              <a:t>Марта – день торжественный</a:t>
            </a:r>
            <a:br>
              <a:rPr lang="ru-RU" dirty="0" smtClean="0"/>
            </a:br>
            <a:r>
              <a:rPr lang="ru-RU" dirty="0" smtClean="0"/>
              <a:t>        День </a:t>
            </a:r>
            <a:r>
              <a:rPr lang="ru-RU" dirty="0" smtClean="0"/>
              <a:t>радости и красоты.</a:t>
            </a:r>
            <a:br>
              <a:rPr lang="ru-RU" dirty="0" smtClean="0"/>
            </a:br>
            <a:r>
              <a:rPr lang="ru-RU" dirty="0" smtClean="0"/>
              <a:t>    На </a:t>
            </a:r>
            <a:r>
              <a:rPr lang="ru-RU" dirty="0" smtClean="0"/>
              <a:t>всей земле он дарит женщинам</a:t>
            </a:r>
            <a:br>
              <a:rPr lang="ru-RU" dirty="0" smtClean="0"/>
            </a:br>
            <a:r>
              <a:rPr lang="ru-RU" dirty="0" smtClean="0"/>
              <a:t>           Свои </a:t>
            </a:r>
            <a:r>
              <a:rPr lang="ru-RU" dirty="0" smtClean="0"/>
              <a:t>улыбки и </a:t>
            </a:r>
            <a:r>
              <a:rPr lang="ru-RU" dirty="0" smtClean="0"/>
              <a:t>цветы!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3250_qvQ">
  <a:themeElements>
    <a:clrScheme name="цветочная">
      <a:dk1>
        <a:srgbClr val="FF5050"/>
      </a:dk1>
      <a:lt1>
        <a:srgbClr val="FFFFCC"/>
      </a:lt1>
      <a:dk2>
        <a:srgbClr val="CC99FF"/>
      </a:dk2>
      <a:lt2>
        <a:srgbClr val="CCFFCC"/>
      </a:lt2>
      <a:accent1>
        <a:srgbClr val="33CCFF"/>
      </a:accent1>
      <a:accent2>
        <a:srgbClr val="FF66CC"/>
      </a:accent2>
      <a:accent3>
        <a:srgbClr val="99FF99"/>
      </a:accent3>
      <a:accent4>
        <a:srgbClr val="CC66FF"/>
      </a:accent4>
      <a:accent5>
        <a:srgbClr val="66FFCC"/>
      </a:accent5>
      <a:accent6>
        <a:srgbClr val="FFCC66"/>
      </a:accent6>
      <a:hlink>
        <a:srgbClr val="0000FF"/>
      </a:hlink>
      <a:folHlink>
        <a:srgbClr val="6666F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43250_qvQ</Template>
  <TotalTime>8</TotalTime>
  <Words>256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Times New Roman</vt:lpstr>
      <vt:lpstr>Arial</vt:lpstr>
      <vt:lpstr>Calibri</vt:lpstr>
      <vt:lpstr>43250_qvQ</vt:lpstr>
      <vt:lpstr>Слайд 1</vt:lpstr>
      <vt:lpstr>История 8 марта!</vt:lpstr>
      <vt:lpstr>В 1908 году 8 марта американки снова  требовали запрета детского труда, улучшения условий на фабриках и предоставления женщинам права голоса. На следующий год социалистическая партия Америки провозгласила последнее воскресенье февраля Национальным женским днем 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1</cp:revision>
  <dcterms:created xsi:type="dcterms:W3CDTF">2015-01-07T00:58:10Z</dcterms:created>
  <dcterms:modified xsi:type="dcterms:W3CDTF">2015-01-07T01:06:38Z</dcterms:modified>
</cp:coreProperties>
</file>