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87282-6057-4EA1-B970-4A197DE41B27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6B4283-F55C-46A3-87C0-B3FAC4482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48CD-0B94-4494-9DE6-066EEDDEA39B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1159-535E-4553-99B3-E39CA3E69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F23D-D5B1-4715-B0D9-486DB258E40B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E61C-21C3-4348-85D1-2AC5DD339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BD96-92E2-44C8-A525-56D9975F855A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A244-98D5-4244-8288-DBCEA1CE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1D3F-E2CA-4C68-90CE-3D81DF0F47A8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A0D1-32E5-4175-B59A-FBC8979FF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127B-4356-4C00-9B36-5E8EE585D63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DF34-A459-4B07-A665-7D1524250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A69AAC-4BD2-46E6-8A6F-0C1C4B3B7529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E98D70-4A93-43C1-8633-E5B61AF5A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4340-BC1C-470A-9507-2D6DD611059F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1CC7-1DC6-4F30-BC90-EEF8634C7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E807-0FC0-4A95-B18D-1649DBC14B97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38D5-9202-4DA4-BC6F-58A83F371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BE7A-C6B5-4405-A8C5-988DB3219E5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1040-497F-4ACD-BEF8-0A88C6417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7956-384D-409C-8EA8-14C054D7343C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E4EC-5AAB-4CC5-A4A1-363C3B73F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6088D-C684-428E-A744-1F2F7D2E1CF1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99289-F946-467F-B4AD-577A7CE5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4" r:id="rId3"/>
    <p:sldLayoutId id="2147483873" r:id="rId4"/>
    <p:sldLayoutId id="2147483877" r:id="rId5"/>
    <p:sldLayoutId id="2147483878" r:id="rId6"/>
    <p:sldLayoutId id="2147483872" r:id="rId7"/>
    <p:sldLayoutId id="2147483871" r:id="rId8"/>
    <p:sldLayoutId id="2147483870" r:id="rId9"/>
    <p:sldLayoutId id="2147483869" r:id="rId10"/>
    <p:sldLayoutId id="21474838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ru-RU" sz="6000" smtClean="0"/>
              <a:t>Социальное воспитание в школе</a:t>
            </a:r>
            <a:br>
              <a:rPr lang="ru-RU" sz="6000" smtClean="0"/>
            </a:br>
            <a:endParaRPr lang="ru-RU" sz="600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92600"/>
            <a:ext cx="6156325" cy="2016125"/>
          </a:xfrm>
        </p:spPr>
        <p:txBody>
          <a:bodyPr/>
          <a:lstStyle/>
          <a:p>
            <a:pPr marL="63500"/>
            <a:r>
              <a:rPr lang="ru-RU" smtClean="0">
                <a:latin typeface="Arial" charset="0"/>
              </a:rPr>
              <a:t>Мордвинова Елена Александровна</a:t>
            </a:r>
          </a:p>
          <a:p>
            <a:pPr marL="63500"/>
            <a:r>
              <a:rPr lang="ru-RU" smtClean="0">
                <a:latin typeface="Arial" charset="0"/>
              </a:rPr>
              <a:t>к.п.н., доцент ПГСГА, </a:t>
            </a:r>
          </a:p>
          <a:p>
            <a:pPr marL="63500"/>
            <a:r>
              <a:rPr lang="ru-RU" smtClean="0">
                <a:latin typeface="Arial" charset="0"/>
              </a:rPr>
              <a:t>учитель русского языка и литературы, зам.директора по УВР </a:t>
            </a:r>
          </a:p>
          <a:p>
            <a:pPr marL="63500"/>
            <a:r>
              <a:rPr lang="ru-RU" smtClean="0">
                <a:latin typeface="Arial" charset="0"/>
              </a:rPr>
              <a:t>МБОУ СОШ № 12 г.о.Самара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mtClean="0"/>
              <a:t>6. </a:t>
            </a:r>
            <a:endParaRPr lang="ru-RU" smtClean="0">
              <a:latin typeface="Arial" charset="0"/>
            </a:endParaRPr>
          </a:p>
          <a:p>
            <a:r>
              <a:rPr lang="ru-RU" smtClean="0"/>
              <a:t>Школа привлекает к организации процесса социального воспитания другие организации: правоохранительные, учреждения дополнительного образования, учреждения культуры, дошкольные учреждения, семьи, что позволяет интегрировать воспитательный процесс.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56727_html_m7aecb2cf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981075"/>
            <a:ext cx="7705725" cy="5584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297973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mtClean="0"/>
              <a:t>7. </a:t>
            </a:r>
            <a:endParaRPr lang="ru-RU" smtClean="0">
              <a:latin typeface="Arial" charset="0"/>
            </a:endParaRPr>
          </a:p>
          <a:p>
            <a:r>
              <a:rPr lang="ru-RU" smtClean="0"/>
              <a:t>На базе школ создаются центры психологической помощи, социально-педагогической поддержки ребенка и семьи, куда можно обратиться за помощью в случае кризисной жизненной ситуации.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 настоящее время существуют следующие </a:t>
            </a:r>
            <a:r>
              <a:rPr lang="ru-RU" b="1" i="1" dirty="0"/>
              <a:t>модели социально-ориентированных школ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636838"/>
            <a:ext cx="8229600" cy="4325937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– школа должна быть открытой для детей, являться центром воспитания детей в социальной среде, она органически связана с обществом и окружающей средой;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– школа должна не готовить детей к жизни, а быть самой детской жизнью;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– изучение ребенка как целостной личности и воспитательных возможностей среды;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– организация воспитательного процесса внутри школы с учетом влияний на коллектив окружающей среды;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– активное участие школьного коллектива в совершенствовании окружающей среды: воспитывая детей, одновременно воздействовать и на взрослое население;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– школа должна являться педагогическим центром, объединяющим воспитательные усилия всех общественных, трудовых, семейных коллективов, лиц и организаций.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/>
              <a:t>Дополнительная литература</a:t>
            </a:r>
            <a:br>
              <a:rPr lang="ru-RU" sz="3200" b="1" i="1" smtClean="0"/>
            </a:br>
            <a:endParaRPr lang="ru-RU" sz="3200" b="1" i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Бюллетень ВНИК «Школа-Микрорайон». – М., 1989. – Вып. № 2.</a:t>
            </a:r>
          </a:p>
          <a:p>
            <a:pPr>
              <a:lnSpc>
                <a:spcPct val="80000"/>
              </a:lnSpc>
            </a:pPr>
            <a:r>
              <a:rPr lang="ru-RU" sz="2000" i="1" smtClean="0"/>
              <a:t>Вульфов, Б. З.</a:t>
            </a:r>
            <a:r>
              <a:rPr lang="ru-RU" sz="2000" smtClean="0"/>
              <a:t> Школа и социальная среда: взаимодействие / Б. З. Вульфов, В. Д. Семенов. – М., 1981.</a:t>
            </a:r>
          </a:p>
          <a:p>
            <a:pPr>
              <a:lnSpc>
                <a:spcPct val="80000"/>
              </a:lnSpc>
            </a:pPr>
            <a:r>
              <a:rPr lang="ru-RU" sz="2000" i="1" smtClean="0"/>
              <a:t>Новикова, Л. И.</a:t>
            </a:r>
            <a:r>
              <a:rPr lang="ru-RU" sz="2000" smtClean="0"/>
              <a:t> Школа и среда / Л. И. Новикова. – М., 1985.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Опыт педагогической деятельности С. Т. Шацкого / под ред. В. Н. Шацкой, Л. Н. Скаткина. – М., 1976.</a:t>
            </a:r>
          </a:p>
          <a:p>
            <a:pPr>
              <a:lnSpc>
                <a:spcPct val="80000"/>
              </a:lnSpc>
            </a:pPr>
            <a:r>
              <a:rPr lang="ru-RU" sz="2000" i="1" smtClean="0"/>
              <a:t>Селевко, Г. К.</a:t>
            </a:r>
            <a:r>
              <a:rPr lang="ru-RU" sz="2000" smtClean="0"/>
              <a:t> Социально-воспитательные технологии / Г. К. Селевко, А. Г. Селевко. – М., 2002.</a:t>
            </a:r>
          </a:p>
          <a:p>
            <a:pPr>
              <a:lnSpc>
                <a:spcPct val="80000"/>
              </a:lnSpc>
            </a:pPr>
            <a:r>
              <a:rPr lang="ru-RU" sz="2000" i="1" smtClean="0"/>
              <a:t>Семенов, В. Д.</a:t>
            </a:r>
            <a:r>
              <a:rPr lang="ru-RU" sz="2000" smtClean="0"/>
              <a:t> Взаимодействие школы и социальной среды / В. Д. Семенов. – М., 1986.</a:t>
            </a:r>
          </a:p>
          <a:p>
            <a:pPr>
              <a:lnSpc>
                <a:spcPct val="80000"/>
              </a:lnSpc>
            </a:pPr>
            <a:r>
              <a:rPr lang="ru-RU" sz="2000" i="1" smtClean="0"/>
              <a:t>Сорока-Росинский, В. Н.</a:t>
            </a:r>
            <a:r>
              <a:rPr lang="ru-RU" sz="2000" smtClean="0"/>
              <a:t> «Школа Достоевского» / В. Н. Сорока-Росинский. – М., 1978.</a:t>
            </a:r>
          </a:p>
          <a:p>
            <a:pPr>
              <a:lnSpc>
                <a:spcPct val="80000"/>
              </a:lnSpc>
            </a:pPr>
            <a:r>
              <a:rPr lang="ru-RU" sz="2000" i="1" smtClean="0"/>
              <a:t>Щетинин, М. П. </a:t>
            </a:r>
            <a:r>
              <a:rPr lang="ru-RU" sz="2000" smtClean="0"/>
              <a:t>Объять необъятное / М. П. Щетинин. – М., 1986.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1403350" y="2636838"/>
            <a:ext cx="6624638" cy="16557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Школа как социально-педагогическая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smtClean="0"/>
              <a:t>Школа как социально-педагогическая система играет первостепенную роль в социализации подрастающего поколения. </a:t>
            </a:r>
            <a:endParaRPr lang="ru-RU" sz="2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600" smtClean="0"/>
              <a:t>Ребенок в школе не только учится, он проживает в школе тот период, в котором интенсивно происходит становление его личности.</a:t>
            </a:r>
            <a:endParaRPr lang="ru-RU" sz="2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600" smtClean="0"/>
              <a:t>Современная социальная ситуация, когда появилось значительное количество детей из неблагополучных семей, повысилось агрессивность в отношении между людьми, школа должна быть не просто учебным учреждением, а социально развивающей, воспитательной системой.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1066800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Основные компоненты м</a:t>
            </a:r>
            <a:r>
              <a:rPr lang="ru-RU" sz="3200" smtClean="0"/>
              <a:t>одел</a:t>
            </a:r>
            <a:r>
              <a:rPr lang="ru-RU" sz="3200" smtClean="0">
                <a:latin typeface="Arial" charset="0"/>
              </a:rPr>
              <a:t>и</a:t>
            </a:r>
            <a:r>
              <a:rPr lang="ru-RU" sz="3200" smtClean="0"/>
              <a:t> выпускника среднего образовательного учреждения</a:t>
            </a:r>
          </a:p>
        </p:txBody>
      </p:sp>
      <p:pic>
        <p:nvPicPr>
          <p:cNvPr id="15364" name="Picture 4" descr="i?id=d5daf4af1f4ae09332f717cea4a5a534-63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852738"/>
            <a:ext cx="4151312" cy="276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040312"/>
          </a:xfrm>
        </p:spPr>
        <p:txBody>
          <a:bodyPr/>
          <a:lstStyle/>
          <a:p>
            <a:r>
              <a:rPr lang="ru-RU" i="1" smtClean="0"/>
              <a:t>модель образованного ученика</a:t>
            </a:r>
            <a:r>
              <a:rPr lang="ru-RU" smtClean="0"/>
              <a:t>, владеющего знаниями и общеучебными умениями, способного к самообразованию;</a:t>
            </a:r>
          </a:p>
          <a:p>
            <a:r>
              <a:rPr lang="ru-RU" i="1" smtClean="0"/>
              <a:t>модель адаптированного ученика</a:t>
            </a:r>
            <a:r>
              <a:rPr lang="ru-RU" smtClean="0"/>
              <a:t>, у выпускника школы должны быть сформированы качества социально зрелой, нравственной личности, обладающей индивидуальностью, ведущей здоровый образ жизни, готовой к семейной жизни;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324350"/>
          </a:xfrm>
        </p:spPr>
        <p:txBody>
          <a:bodyPr/>
          <a:lstStyle/>
          <a:p>
            <a:r>
              <a:rPr lang="ru-RU" i="1" smtClean="0"/>
              <a:t>модель гражданина</a:t>
            </a:r>
            <a:r>
              <a:rPr lang="ru-RU" smtClean="0"/>
              <a:t> – коммуникативные умения, гуманизм, толерантность, законопослушность;</a:t>
            </a:r>
          </a:p>
          <a:p>
            <a:r>
              <a:rPr lang="ru-RU" i="1" smtClean="0"/>
              <a:t> модель успешного выпускника</a:t>
            </a:r>
            <a:r>
              <a:rPr lang="ru-RU" smtClean="0"/>
              <a:t> – трудолюбие, готовность работать и зарабатывать.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2600" smtClean="0"/>
              <a:t>1. </a:t>
            </a:r>
            <a:endParaRPr lang="ru-RU" sz="2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600" smtClean="0"/>
              <a:t>В определенном возрасте создаются особо благоприятные предпосылки для формирования социальных качеств личности. </a:t>
            </a:r>
            <a:endParaRPr lang="ru-RU" sz="2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600" smtClean="0"/>
              <a:t>В 1–4-м классах создаются условия для переживания каждым ребенком ситуации успеха, формирования ценностного отношения к нормам жизни групп, правилам поведения. </a:t>
            </a:r>
            <a:endParaRPr lang="ru-RU" sz="2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600" smtClean="0"/>
              <a:t>В 5–6-м классах акцент в воспитательной работе переносится на виды деятельности, способствующие самоутверждению: общественные, спортивные, художественно-эстетические и др., развитие общения.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2087562"/>
          </a:xfrm>
        </p:spPr>
        <p:txBody>
          <a:bodyPr>
            <a:normAutofit/>
          </a:bodyPr>
          <a:lstStyle/>
          <a:p>
            <a:r>
              <a:rPr lang="ru-RU" sz="2600" smtClean="0">
                <a:solidFill>
                  <a:schemeClr val="tx1"/>
                </a:solidFill>
                <a:latin typeface="Georgia" pitchFamily="18" charset="0"/>
              </a:rPr>
              <a:t>2. </a:t>
            </a:r>
            <a:r>
              <a:rPr lang="ru-RU" sz="26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600" smtClean="0">
                <a:solidFill>
                  <a:schemeClr val="tx1"/>
                </a:solidFill>
                <a:latin typeface="Arial" charset="0"/>
              </a:rPr>
            </a:br>
            <a:r>
              <a:rPr lang="ru-RU" sz="2600" smtClean="0">
                <a:solidFill>
                  <a:schemeClr val="tx1"/>
                </a:solidFill>
                <a:latin typeface="Georgia" pitchFamily="18" charset="0"/>
              </a:rPr>
              <a:t>Организация в школе клубной, кружковой работы, сферы дополнительного образования, что позволяет развивать индивидуальные способности ученика.</a:t>
            </a:r>
          </a:p>
        </p:txBody>
      </p:sp>
      <p:pic>
        <p:nvPicPr>
          <p:cNvPr id="19460" name="Picture 4" descr="i?id=8e036a94fc75b281b321e27e56d1f95e-46-144&amp;n=33&amp;h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50"/>
            <a:ext cx="2667000" cy="2000250"/>
          </a:xfrm>
          <a:prstGeom prst="rect">
            <a:avLst/>
          </a:prstGeom>
          <a:noFill/>
        </p:spPr>
      </p:pic>
      <p:pic>
        <p:nvPicPr>
          <p:cNvPr id="19462" name="Picture 6" descr="i?id=d23ef65e376ae64e5b360884bdfc85c1-119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852738"/>
            <a:ext cx="3543300" cy="2000250"/>
          </a:xfrm>
          <a:prstGeom prst="rect">
            <a:avLst/>
          </a:prstGeom>
          <a:noFill/>
        </p:spPr>
      </p:pic>
      <p:pic>
        <p:nvPicPr>
          <p:cNvPr id="19464" name="Picture 8" descr="i?id=f4461cab1bd982720d2b317c39a8430b-11-144&amp;n=33&amp;h=2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5105400"/>
            <a:ext cx="2160588" cy="1752600"/>
          </a:xfrm>
          <a:prstGeom prst="rect">
            <a:avLst/>
          </a:prstGeom>
          <a:noFill/>
        </p:spPr>
      </p:pic>
      <p:pic>
        <p:nvPicPr>
          <p:cNvPr id="19466" name="Picture 10" descr="i?id=423e72f248e7cdc78ce8df722b28bbee-10-144&amp;n=33&amp;h=2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789363"/>
            <a:ext cx="2638425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84213" y="908050"/>
            <a:ext cx="8208962" cy="302418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mtClean="0"/>
              <a:t>3. </a:t>
            </a:r>
            <a:endParaRPr lang="ru-RU" smtClean="0">
              <a:latin typeface="Arial" charset="0"/>
            </a:endParaRPr>
          </a:p>
          <a:p>
            <a:r>
              <a:rPr lang="ru-RU" smtClean="0"/>
              <a:t>Проведение воспитательных мероприятий: соревнование, игры, конкурсы, фестивали, КТД, праздники и др., участвуя в которых школьник получает опыт группового и коллективного взаимодействия.</a:t>
            </a:r>
          </a:p>
        </p:txBody>
      </p:sp>
      <p:pic>
        <p:nvPicPr>
          <p:cNvPr id="20484" name="Picture 4" descr="IMG_4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73463"/>
            <a:ext cx="4105275" cy="307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mtClean="0"/>
              <a:t>4. </a:t>
            </a:r>
            <a:endParaRPr lang="ru-RU" smtClean="0">
              <a:latin typeface="Arial" charset="0"/>
            </a:endParaRPr>
          </a:p>
          <a:p>
            <a:r>
              <a:rPr lang="ru-RU" smtClean="0"/>
              <a:t>Организация самоуправления школьников – выполнение общественных поручений, участие в самоуправленческих органах, собраниях.</a:t>
            </a:r>
          </a:p>
          <a:p>
            <a:pPr>
              <a:buFont typeface="Georgia" pitchFamily="18" charset="0"/>
              <a:buNone/>
            </a:pPr>
            <a:r>
              <a:rPr lang="ru-RU" smtClean="0"/>
              <a:t>5. </a:t>
            </a:r>
            <a:endParaRPr lang="ru-RU" smtClean="0">
              <a:latin typeface="Arial" charset="0"/>
            </a:endParaRPr>
          </a:p>
          <a:p>
            <a:r>
              <a:rPr lang="ru-RU" smtClean="0"/>
              <a:t>Повышение педагогической культуры родителей.</a:t>
            </a:r>
          </a:p>
          <a:p>
            <a:pPr>
              <a:buFont typeface="Georgia" pitchFamily="18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</TotalTime>
  <Words>489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Georgia</vt:lpstr>
      <vt:lpstr>Arial</vt:lpstr>
      <vt:lpstr>Trebuchet MS</vt:lpstr>
      <vt:lpstr>Wingdings 2</vt:lpstr>
      <vt:lpstr>Calibri</vt:lpstr>
      <vt:lpstr>Городская</vt:lpstr>
      <vt:lpstr>Городская</vt:lpstr>
      <vt:lpstr>Городская</vt:lpstr>
      <vt:lpstr>Городская</vt:lpstr>
      <vt:lpstr>Социальное воспитание в школе </vt:lpstr>
      <vt:lpstr>Школа как социально-педагогическая система</vt:lpstr>
      <vt:lpstr>Основные компоненты модели выпускника среднего образовательного учреждения</vt:lpstr>
      <vt:lpstr>Слайд 4</vt:lpstr>
      <vt:lpstr>Слайд 5</vt:lpstr>
      <vt:lpstr>Слайд 6</vt:lpstr>
      <vt:lpstr>2.  Организация в школе клубной, кружковой работы, сферы дополнительного образования, что позволяет развивать индивидуальные способности ученика.</vt:lpstr>
      <vt:lpstr>Слайд 8</vt:lpstr>
      <vt:lpstr>Слайд 9</vt:lpstr>
      <vt:lpstr>Слайд 10</vt:lpstr>
      <vt:lpstr>Слайд 11</vt:lpstr>
      <vt:lpstr>Слайд 12</vt:lpstr>
      <vt:lpstr>В настоящее время существуют следующие модели социально-ориентированных школ.</vt:lpstr>
      <vt:lpstr>Дополнительная литература 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воспитание в школе.</dc:title>
  <dc:creator>RePack by Diakov</dc:creator>
  <cp:lastModifiedBy>Мордвинова</cp:lastModifiedBy>
  <cp:revision>3</cp:revision>
  <dcterms:created xsi:type="dcterms:W3CDTF">2014-12-27T01:04:54Z</dcterms:created>
  <dcterms:modified xsi:type="dcterms:W3CDTF">2015-01-03T18:05:52Z</dcterms:modified>
</cp:coreProperties>
</file>