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61" r:id="rId2"/>
    <p:sldId id="256" r:id="rId3"/>
    <p:sldId id="257" r:id="rId4"/>
    <p:sldId id="258" r:id="rId5"/>
    <p:sldId id="259" r:id="rId6"/>
    <p:sldId id="262" r:id="rId7"/>
    <p:sldId id="260" r:id="rId8"/>
    <p:sldId id="264" r:id="rId9"/>
    <p:sldId id="263" r:id="rId10"/>
    <p:sldId id="267" r:id="rId11"/>
    <p:sldId id="265" r:id="rId12"/>
    <p:sldId id="266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 autoAdjust="0"/>
    <p:restoredTop sz="94650" autoAdjust="0"/>
  </p:normalViewPr>
  <p:slideViewPr>
    <p:cSldViewPr>
      <p:cViewPr varScale="1">
        <p:scale>
          <a:sx n="83" d="100"/>
          <a:sy n="83" d="100"/>
        </p:scale>
        <p:origin x="-49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D2D68-6612-4152-BD5F-E735D1D221D3}" type="datetimeFigureOut">
              <a:rPr lang="ru-RU" smtClean="0"/>
              <a:pPr/>
              <a:t>27.02.2012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85F8A-7BC7-422A-AA66-07546C8142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D2D68-6612-4152-BD5F-E735D1D221D3}" type="datetimeFigureOut">
              <a:rPr lang="ru-RU" smtClean="0"/>
              <a:pPr/>
              <a:t>27.02.2012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85F8A-7BC7-422A-AA66-07546C8142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D2D68-6612-4152-BD5F-E735D1D221D3}" type="datetimeFigureOut">
              <a:rPr lang="ru-RU" smtClean="0"/>
              <a:pPr/>
              <a:t>27.02.2012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85F8A-7BC7-422A-AA66-07546C8142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D2D68-6612-4152-BD5F-E735D1D221D3}" type="datetimeFigureOut">
              <a:rPr lang="ru-RU" smtClean="0"/>
              <a:pPr/>
              <a:t>27.02.2012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85F8A-7BC7-422A-AA66-07546C8142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D2D68-6612-4152-BD5F-E735D1D221D3}" type="datetimeFigureOut">
              <a:rPr lang="ru-RU" smtClean="0"/>
              <a:pPr/>
              <a:t>27.02.2012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85F8A-7BC7-422A-AA66-07546C8142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D2D68-6612-4152-BD5F-E735D1D221D3}" type="datetimeFigureOut">
              <a:rPr lang="ru-RU" smtClean="0"/>
              <a:pPr/>
              <a:t>27.02.2012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85F8A-7BC7-422A-AA66-07546C8142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D2D68-6612-4152-BD5F-E735D1D221D3}" type="datetimeFigureOut">
              <a:rPr lang="ru-RU" smtClean="0"/>
              <a:pPr/>
              <a:t>27.02.2012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85F8A-7BC7-422A-AA66-07546C8142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D2D68-6612-4152-BD5F-E735D1D221D3}" type="datetimeFigureOut">
              <a:rPr lang="ru-RU" smtClean="0"/>
              <a:pPr/>
              <a:t>27.02.2012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85F8A-7BC7-422A-AA66-07546C8142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D2D68-6612-4152-BD5F-E735D1D221D3}" type="datetimeFigureOut">
              <a:rPr lang="ru-RU" smtClean="0"/>
              <a:pPr/>
              <a:t>27.02.2012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85F8A-7BC7-422A-AA66-07546C8142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D2D68-6612-4152-BD5F-E735D1D221D3}" type="datetimeFigureOut">
              <a:rPr lang="ru-RU" smtClean="0"/>
              <a:pPr/>
              <a:t>27.02.2012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85F8A-7BC7-422A-AA66-07546C8142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D2D68-6612-4152-BD5F-E735D1D221D3}" type="datetimeFigureOut">
              <a:rPr lang="ru-RU" smtClean="0"/>
              <a:pPr/>
              <a:t>27.02.2012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8585F8A-7BC7-422A-AA66-07546C8142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0AD2D68-6612-4152-BD5F-E735D1D221D3}" type="datetimeFigureOut">
              <a:rPr lang="ru-RU" smtClean="0"/>
              <a:pPr/>
              <a:t>27.02.2012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8585F8A-7BC7-422A-AA66-07546C81429F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2143108" cy="6733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357290" y="1785926"/>
            <a:ext cx="750099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Уникальность природы 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Сахалинской области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0" y="214290"/>
            <a:ext cx="4572000" cy="2000264"/>
          </a:xfrm>
        </p:spPr>
        <p:txBody>
          <a:bodyPr>
            <a:noAutofit/>
          </a:bodyPr>
          <a:lstStyle/>
          <a:p>
            <a:r>
              <a:rPr lang="ru-RU" sz="1800" b="1" i="1" dirty="0" smtClean="0">
                <a:solidFill>
                  <a:srgbClr val="FF0000"/>
                </a:solidFill>
                <a:latin typeface="+mn-lt"/>
              </a:rPr>
              <a:t>Реликт (от лат. </a:t>
            </a:r>
            <a:r>
              <a:rPr lang="ru-RU" sz="1800" b="1" i="1" dirty="0" err="1" smtClean="0">
                <a:solidFill>
                  <a:srgbClr val="FF0000"/>
                </a:solidFill>
                <a:latin typeface="+mn-lt"/>
              </a:rPr>
              <a:t>реликтум</a:t>
            </a:r>
            <a:r>
              <a:rPr lang="ru-RU" sz="1800" b="1" i="1" dirty="0" smtClean="0">
                <a:solidFill>
                  <a:srgbClr val="FF0000"/>
                </a:solidFill>
                <a:latin typeface="+mn-lt"/>
              </a:rPr>
              <a:t> – остаток) –  Животный или растительный организм, сохранившийся как пережиток древних эпох.</a:t>
            </a:r>
            <a:endParaRPr lang="ru-RU" sz="1800" b="1" i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214282" y="1071546"/>
            <a:ext cx="3929058" cy="578645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К растениям-реликтам, произрастающим в Сахалинский области, относятся такие, как –</a:t>
            </a:r>
          </a:p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 ТИС ОСТРОКОНЕЧНЫЙ (реликт доледниковой  флоры Сахалина) и </a:t>
            </a:r>
          </a:p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 ЛИМОННИК КИТАЙСКИЙ (третичный период)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9" name="Содержимое 8" descr="00198p1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3266373" y="2428868"/>
            <a:ext cx="5877628" cy="3929066"/>
          </a:xfrm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500034" y="1142984"/>
            <a:ext cx="3008313" cy="107157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Лимонник китайский </a:t>
            </a:r>
            <a:endParaRPr lang="ru-RU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626433" y="0"/>
            <a:ext cx="5517567" cy="414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2089537"/>
            <a:ext cx="6357950" cy="476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28596" y="928670"/>
            <a:ext cx="4000528" cy="1785950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Тис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остроконечный</a:t>
            </a:r>
            <a:r>
              <a:rPr lang="ru-RU" sz="2000" b="1" dirty="0" smtClean="0"/>
              <a:t> </a:t>
            </a:r>
            <a:endParaRPr lang="ru-RU" sz="2000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357686" y="827244"/>
            <a:ext cx="4786314" cy="6030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571612"/>
            <a:ext cx="5286380" cy="3964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000"/>
                            </p:stCondLst>
                            <p:childTnLst>
                              <p:par>
                                <p:cTn id="16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71472" y="428604"/>
            <a:ext cx="8229600" cy="11430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Проверьте себя: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28596" y="2357430"/>
            <a:ext cx="8229600" cy="3543312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</a:rPr>
              <a:t>Эндемики – </a:t>
            </a: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</a:rPr>
              <a:t>это __________________</a:t>
            </a:r>
            <a:endParaRPr lang="ru-RU" sz="36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ru-RU" sz="36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</a:rPr>
              <a:t>Реликты – это ___________________</a:t>
            </a:r>
          </a:p>
          <a:p>
            <a:endParaRPr lang="ru-RU" sz="36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</a:rPr>
              <a:t>Флора – это ______________________</a:t>
            </a:r>
          </a:p>
          <a:p>
            <a:endParaRPr lang="ru-RU" sz="36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None/>
            </a:pPr>
            <a:endParaRPr lang="ru-RU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75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50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285720" y="642894"/>
            <a:ext cx="4000528" cy="6215106"/>
          </a:xfrm>
        </p:spPr>
        <p:txBody>
          <a:bodyPr>
            <a:normAutofit/>
          </a:bodyPr>
          <a:lstStyle/>
          <a:p>
            <a:pPr>
              <a:buFont typeface="Courier New" pitchFamily="49" charset="0"/>
              <a:buChar char="o"/>
            </a:pP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</a:rPr>
              <a:t>У каждого листочка,</a:t>
            </a:r>
          </a:p>
          <a:p>
            <a:pPr>
              <a:buFont typeface="Courier New" pitchFamily="49" charset="0"/>
              <a:buChar char="o"/>
            </a:pP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</a:rPr>
              <a:t>У каждого ручья</a:t>
            </a:r>
          </a:p>
          <a:p>
            <a:pPr>
              <a:buFont typeface="Courier New" pitchFamily="49" charset="0"/>
              <a:buChar char="o"/>
            </a:pP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</a:rPr>
              <a:t>Есть главное на свете – </a:t>
            </a:r>
          </a:p>
          <a:p>
            <a:pPr>
              <a:buFont typeface="Courier New" pitchFamily="49" charset="0"/>
              <a:buChar char="o"/>
            </a:pP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</a:rPr>
              <a:t>Есть родина своя.</a:t>
            </a:r>
          </a:p>
          <a:p>
            <a:pPr>
              <a:buFont typeface="Courier New" pitchFamily="49" charset="0"/>
              <a:buChar char="o"/>
            </a:pP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</a:rPr>
              <a:t>У </a:t>
            </a:r>
            <a:r>
              <a:rPr lang="ru-RU" sz="2000" b="1" dirty="0" err="1" smtClean="0">
                <a:solidFill>
                  <a:schemeClr val="bg2">
                    <a:lumMod val="10000"/>
                  </a:schemeClr>
                </a:solidFill>
              </a:rPr>
              <a:t>ивушки</a:t>
            </a: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</a:rPr>
              <a:t> плакучей</a:t>
            </a:r>
          </a:p>
          <a:p>
            <a:pPr>
              <a:buFont typeface="Courier New" pitchFamily="49" charset="0"/>
              <a:buChar char="o"/>
            </a:pP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</a:rPr>
              <a:t>Нет речушки милей,</a:t>
            </a:r>
          </a:p>
          <a:p>
            <a:pPr>
              <a:buFont typeface="Courier New" pitchFamily="49" charset="0"/>
              <a:buChar char="o"/>
            </a:pP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</a:rPr>
              <a:t>Для беленькой березки</a:t>
            </a:r>
          </a:p>
          <a:p>
            <a:pPr>
              <a:buFont typeface="Courier New" pitchFamily="49" charset="0"/>
              <a:buChar char="o"/>
            </a:pP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</a:rPr>
              <a:t>Опушки нет родней.</a:t>
            </a:r>
          </a:p>
          <a:p>
            <a:pPr>
              <a:buFont typeface="Courier New" pitchFamily="49" charset="0"/>
              <a:buChar char="o"/>
            </a:pP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</a:rPr>
              <a:t>Есть ветки у листочков,</a:t>
            </a:r>
          </a:p>
          <a:p>
            <a:pPr>
              <a:buFont typeface="Courier New" pitchFamily="49" charset="0"/>
              <a:buChar char="o"/>
            </a:pP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</a:rPr>
              <a:t>Овражек у ручья.</a:t>
            </a:r>
          </a:p>
          <a:p>
            <a:pPr>
              <a:buFont typeface="Courier New" pitchFamily="49" charset="0"/>
              <a:buChar char="o"/>
            </a:pP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</a:rPr>
              <a:t>У каждого на свете</a:t>
            </a:r>
          </a:p>
          <a:p>
            <a:pPr>
              <a:buFont typeface="Courier New" pitchFamily="49" charset="0"/>
              <a:buChar char="o"/>
            </a:pP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</a:rPr>
              <a:t>Есть родина своя.</a:t>
            </a:r>
          </a:p>
          <a:p>
            <a:pPr>
              <a:buFont typeface="Courier New" pitchFamily="49" charset="0"/>
              <a:buChar char="o"/>
            </a:pP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</a:rPr>
              <a:t>Там, где мы родились,</a:t>
            </a:r>
          </a:p>
          <a:p>
            <a:pPr>
              <a:buFont typeface="Courier New" pitchFamily="49" charset="0"/>
              <a:buChar char="o"/>
            </a:pP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</a:rPr>
              <a:t>Где долго мы живем,</a:t>
            </a:r>
          </a:p>
          <a:p>
            <a:pPr>
              <a:buFont typeface="Courier New" pitchFamily="49" charset="0"/>
              <a:buChar char="o"/>
            </a:pP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</a:rPr>
              <a:t>Края свои родные</a:t>
            </a:r>
          </a:p>
          <a:p>
            <a:pPr>
              <a:buFont typeface="Courier New" pitchFamily="49" charset="0"/>
              <a:buChar char="o"/>
            </a:pP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</a:rPr>
              <a:t>Мы родиной зовем.</a:t>
            </a:r>
          </a:p>
          <a:p>
            <a:pPr>
              <a:buFont typeface="Courier New" pitchFamily="49" charset="0"/>
              <a:buChar char="o"/>
            </a:pPr>
            <a:endParaRPr lang="ru-RU" sz="1800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7" name="Содержимое 6" descr="1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4214811" y="-42310"/>
            <a:ext cx="4929190" cy="6900310"/>
          </a:xfrm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300"/>
                            </p:stCondLst>
                            <p:childTnLst>
                              <p:par>
                                <p:cTn id="12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900"/>
                            </p:stCondLst>
                            <p:childTnLst>
                              <p:par>
                                <p:cTn id="26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200"/>
                            </p:stCondLst>
                            <p:childTnLst>
                              <p:par>
                                <p:cTn id="33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400"/>
                            </p:stCondLst>
                            <p:childTnLst>
                              <p:par>
                                <p:cTn id="40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700"/>
                            </p:stCondLst>
                            <p:childTnLst>
                              <p:par>
                                <p:cTn id="47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900"/>
                            </p:stCondLst>
                            <p:childTnLst>
                              <p:par>
                                <p:cTn id="54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200"/>
                            </p:stCondLst>
                            <p:childTnLst>
                              <p:par>
                                <p:cTn id="61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1600"/>
                            </p:stCondLst>
                            <p:childTnLst>
                              <p:par>
                                <p:cTn id="68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2900"/>
                            </p:stCondLst>
                            <p:childTnLst>
                              <p:par>
                                <p:cTn id="7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4200"/>
                            </p:stCondLst>
                            <p:childTnLst>
                              <p:par>
                                <p:cTn id="82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500"/>
                            </p:stCondLst>
                            <p:childTnLst>
                              <p:par>
                                <p:cTn id="89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7000"/>
                            </p:stCondLst>
                            <p:childTnLst>
                              <p:par>
                                <p:cTn id="96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0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8400"/>
                            </p:stCondLst>
                            <p:childTnLst>
                              <p:par>
                                <p:cTn id="103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0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0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0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9600"/>
                            </p:stCondLst>
                            <p:childTnLst>
                              <p:par>
                                <p:cTn id="110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7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8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Рисунки\сахалин, оха\Шмидт\3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18535" y="0"/>
            <a:ext cx="4625465" cy="3286124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3143248"/>
            <a:ext cx="8929718" cy="2197097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Font typeface="Courier New" pitchFamily="49" charset="0"/>
              <a:buChar char="o"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Сахалин – крупнейший остров России.  </a:t>
            </a:r>
          </a:p>
          <a:p>
            <a:pPr>
              <a:spcBef>
                <a:spcPts val="0"/>
              </a:spcBef>
              <a:buFont typeface="Courier New" pitchFamily="49" charset="0"/>
              <a:buChar char="o"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Длина его достигает 948 км, а максимальная ширина 160 км.</a:t>
            </a:r>
          </a:p>
          <a:p>
            <a:pPr>
              <a:spcBef>
                <a:spcPts val="0"/>
              </a:spcBef>
              <a:buFont typeface="Courier New" pitchFamily="49" charset="0"/>
              <a:buChar char="o"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Островное положение Сахалина,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его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большая протяженность,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горный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рельеф,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окружение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холодного Охотского и теплого Японского морей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 обуславливают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своеобразие климата, почв и растительности.</a:t>
            </a:r>
            <a:endParaRPr lang="ru-RU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" name="Содержимое 4" descr="31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0" y="0"/>
            <a:ext cx="4857752" cy="3466757"/>
          </a:xfrm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000628" y="214290"/>
            <a:ext cx="3714776" cy="1500198"/>
          </a:xfrm>
        </p:spPr>
        <p:txBody>
          <a:bodyPr>
            <a:normAutofit/>
          </a:bodyPr>
          <a:lstStyle/>
          <a:p>
            <a:r>
              <a:rPr lang="ru-RU" sz="1800" i="1" dirty="0" smtClean="0"/>
              <a:t>ФЛОРА (по имени Флоры – богини цветов, весны и юности) – </a:t>
            </a:r>
            <a:r>
              <a:rPr lang="ru-RU" sz="1800" i="1" u="sng" dirty="0" smtClean="0"/>
              <a:t>совокупность всех видов растений какой-либо местности</a:t>
            </a:r>
            <a:br>
              <a:rPr lang="ru-RU" sz="1800" i="1" u="sng" dirty="0" smtClean="0"/>
            </a:br>
            <a:r>
              <a:rPr lang="ru-RU" sz="1800" i="1" u="sng" dirty="0" smtClean="0"/>
              <a:t>например, флора Сахалина</a:t>
            </a:r>
            <a:endParaRPr lang="ru-RU" sz="1800" i="1" u="sng" dirty="0"/>
          </a:p>
        </p:txBody>
      </p:sp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214282" y="3714752"/>
            <a:ext cx="8715436" cy="2643206"/>
          </a:xfrm>
        </p:spPr>
        <p:txBody>
          <a:bodyPr>
            <a:no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</a:rPr>
              <a:t> Флора Сахалина имеет более тесные связи с материком, флора Курильских островов с флорой Японии и Северной Америки.</a:t>
            </a:r>
          </a:p>
          <a:p>
            <a:pPr algn="just">
              <a:buFont typeface="Arial" pitchFamily="34" charset="0"/>
              <a:buChar char="•"/>
            </a:pPr>
            <a:r>
              <a:rPr lang="ru-RU" sz="18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</a:rPr>
              <a:t>Богат и разнообразен растительный мир области. Здесь, как в огромном ботаническом саду, уживаются в тесном соседстве лиственница и полярная береза, ель и дикий виноград, кедровый стланик и бархатное дерево. Западные побережья островов резко отличаются от восточных своим богатством растительного мира. Путешествуя по островам, можно за несколько часов побывать в различных природных зонах, попасть из первозданной тайги в субтропические заросли, из моховой тундры в джунгли гигантских трав.</a:t>
            </a:r>
          </a:p>
          <a:p>
            <a:pPr algn="just">
              <a:buFont typeface="Arial" pitchFamily="34" charset="0"/>
              <a:buChar char="•"/>
            </a:pPr>
            <a:endParaRPr lang="ru-RU" sz="1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" name="Рисунок 9" descr="64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-1"/>
            <a:ext cx="4929190" cy="3696893"/>
          </a:xfrm>
          <a:effectLst>
            <a:softEdge rad="635000"/>
          </a:effectLst>
        </p:spPr>
      </p:pic>
      <p:sp>
        <p:nvSpPr>
          <p:cNvPr id="11" name="Текст 8"/>
          <p:cNvSpPr txBox="1">
            <a:spLocks/>
          </p:cNvSpPr>
          <p:nvPr/>
        </p:nvSpPr>
        <p:spPr>
          <a:xfrm>
            <a:off x="4786314" y="1714488"/>
            <a:ext cx="4071934" cy="21431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Сахалинская флора отличается многообразием и уникальностью. Одной из ее особенностей является противоречивость облика, соединяющего в себе характерные северные черты с </a:t>
            </a:r>
            <a:r>
              <a:rPr kumimoji="0" lang="ru-RU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восточно-азиатскими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000"/>
                            </p:stCondLst>
                            <p:childTnLst>
                              <p:par>
                                <p:cTn id="1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build="p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idx="2"/>
          </p:nvPr>
        </p:nvSpPr>
        <p:spPr>
          <a:xfrm>
            <a:off x="142844" y="0"/>
            <a:ext cx="2786050" cy="5929354"/>
          </a:xfrm>
        </p:spPr>
        <p:txBody>
          <a:bodyPr>
            <a:noAutofit/>
          </a:bodyPr>
          <a:lstStyle/>
          <a:p>
            <a:pPr>
              <a:buFont typeface="Courier New" pitchFamily="49" charset="0"/>
              <a:buChar char="o"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 Господствующим типом растительности на большей части Сахалина является ТЕМНОХВОЙНАЯ ТАЙГА, которую слагают представители холодолюбивой флоры –</a:t>
            </a:r>
          </a:p>
          <a:p>
            <a:pPr>
              <a:buFont typeface="Courier New" pitchFamily="49" charset="0"/>
              <a:buChar char="o"/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ЕЛЬ АЯНСКАЯ  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       и</a:t>
            </a:r>
            <a:endParaRPr lang="ru-RU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Font typeface="Courier New" pitchFamily="49" charset="0"/>
              <a:buChar char="o"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 ПИХТА САХАЛИНСКАЯ</a:t>
            </a:r>
          </a:p>
          <a:p>
            <a:pPr>
              <a:buFont typeface="Courier New" pitchFamily="49" charset="0"/>
              <a:buChar char="o"/>
            </a:pPr>
            <a:endParaRPr lang="ru-RU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Font typeface="Courier New" pitchFamily="49" charset="0"/>
              <a:buChar char="o"/>
            </a:pP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" name="Содержимое 9" descr="piceajezoensis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2786050" y="214290"/>
            <a:ext cx="2643206" cy="3376696"/>
          </a:xfrm>
          <a:effectLst>
            <a:softEdge rad="317500"/>
          </a:effectLst>
        </p:spPr>
      </p:pic>
      <p:pic>
        <p:nvPicPr>
          <p:cNvPr id="2051" name="Picture 3" descr="C:\Documents and Settings\Администратор\Рабочий стол\0_5fae_5df59da_XL.jpe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17783" y="357166"/>
            <a:ext cx="4226217" cy="3143248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2052" name="Picture 4" descr="C:\Documents and Settings\Администратор\Рабочий стол\63319884_4----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928926" y="3429000"/>
            <a:ext cx="2581103" cy="3429000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2053" name="Picture 5" descr="C:\Documents and Settings\Администратор\Рабочий стол\pihta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47530" y="3857628"/>
            <a:ext cx="4496470" cy="3000372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14" name="Стрелка вправо 13"/>
          <p:cNvSpPr/>
          <p:nvPr/>
        </p:nvSpPr>
        <p:spPr>
          <a:xfrm rot="17796702">
            <a:off x="2017342" y="3819207"/>
            <a:ext cx="1783487" cy="1806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>
            <a:off x="2000232" y="5786454"/>
            <a:ext cx="1658875" cy="2082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00"/>
                            </p:stCondLst>
                            <p:childTnLst>
                              <p:par>
                                <p:cTn id="32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000"/>
                            </p:stCondLst>
                            <p:childTnLst>
                              <p:par>
                                <p:cTn id="36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28564" y="642918"/>
            <a:ext cx="8715436" cy="2000264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По жизненным формам сосудистые растения Сахалина распределяются следующим образом: </a:t>
            </a:r>
            <a:r>
              <a:rPr lang="ru-RU" sz="2400" b="1" u="sng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деревья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 — 44 вида, </a:t>
            </a:r>
            <a:r>
              <a:rPr lang="ru-RU" sz="2400" b="1" u="sng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лианы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 — 9, </a:t>
            </a:r>
            <a:r>
              <a:rPr lang="ru-RU" sz="2400" b="1" u="sng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кустарники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 — 82, </a:t>
            </a:r>
            <a:r>
              <a:rPr lang="ru-RU" sz="2400" b="1" u="sng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кустарнички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 — 54, </a:t>
            </a:r>
            <a:r>
              <a:rPr lang="ru-RU" sz="2400" b="1" u="sng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полукустарники и полукустарнички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 — 4, </a:t>
            </a:r>
            <a:r>
              <a:rPr lang="ru-RU" sz="2400" b="1" u="sng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многолетние травы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— 961, </a:t>
            </a:r>
            <a:r>
              <a:rPr lang="ru-RU" sz="2400" b="1" u="sng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однолетние и двулетние травы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— 79 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9" name="Содержимое 8" descr="ЦВЕТНОЙ ЛЕС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2518165"/>
            <a:ext cx="5786446" cy="4339835"/>
          </a:xfrm>
          <a:effectLst>
            <a:softEdge rad="6350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5572100" y="4143380"/>
            <a:ext cx="35719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u="sng" dirty="0" smtClean="0"/>
              <a:t>Сосудистые растения  </a:t>
            </a:r>
            <a:r>
              <a:rPr lang="ru-RU" sz="2400" b="1" i="1" dirty="0" smtClean="0"/>
              <a:t>- это растения, имеющие строение из сосудистых стеблей, но не имеющие семян</a:t>
            </a:r>
            <a:endParaRPr lang="ru-RU" sz="2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/>
          <a:stretch>
            <a:fillRect/>
          </a:stretch>
        </p:blipFill>
        <p:spPr bwMode="auto">
          <a:xfrm rot="1162134">
            <a:off x="1685815" y="1876609"/>
            <a:ext cx="3357306" cy="384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57158" y="571480"/>
            <a:ext cx="8229600" cy="582594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Эндемики 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285720" y="1142984"/>
            <a:ext cx="4000528" cy="1428760"/>
          </a:xfrm>
        </p:spPr>
        <p:txBody>
          <a:bodyPr>
            <a:normAutofit fontScale="92500" lnSpcReduction="10000"/>
          </a:bodyPr>
          <a:lstStyle/>
          <a:p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Особенности островной флоры подчеркивают и </a:t>
            </a:r>
            <a:r>
              <a:rPr lang="ru-RU" sz="2800" dirty="0" err="1" smtClean="0">
                <a:solidFill>
                  <a:schemeClr val="tx2">
                    <a:lumMod val="50000"/>
                  </a:schemeClr>
                </a:solidFill>
              </a:rPr>
              <a:t>эндемичные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 растения. </a:t>
            </a:r>
            <a:endParaRPr lang="ru-RU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>
          <a:xfrm>
            <a:off x="4071934" y="5357826"/>
            <a:ext cx="5072066" cy="1285884"/>
          </a:xfrm>
        </p:spPr>
        <p:txBody>
          <a:bodyPr>
            <a:noAutofit/>
          </a:bodyPr>
          <a:lstStyle/>
          <a:p>
            <a:r>
              <a:rPr lang="ru-RU" sz="1800" b="1" i="1" u="sng" dirty="0" smtClean="0"/>
              <a:t>Эндемики </a:t>
            </a:r>
            <a:r>
              <a:rPr lang="ru-RU" sz="1800" b="1" i="1" dirty="0" smtClean="0"/>
              <a:t>(от греч. </a:t>
            </a:r>
            <a:r>
              <a:rPr lang="ru-RU" sz="1800" b="1" i="1" dirty="0" err="1" smtClean="0"/>
              <a:t>Эндемос</a:t>
            </a:r>
            <a:r>
              <a:rPr lang="ru-RU" sz="1800" b="1" i="1" dirty="0" smtClean="0"/>
              <a:t> – местный) – организмы, распространенные в определенном узкоограниченном географическом районе</a:t>
            </a:r>
            <a:endParaRPr lang="ru-RU" sz="1800" b="1" i="1" dirty="0"/>
          </a:p>
        </p:txBody>
      </p:sp>
      <p:sp>
        <p:nvSpPr>
          <p:cNvPr id="9" name="Текст 3"/>
          <p:cNvSpPr txBox="1">
            <a:spLocks/>
          </p:cNvSpPr>
          <p:nvPr/>
        </p:nvSpPr>
        <p:spPr>
          <a:xfrm>
            <a:off x="214282" y="5357826"/>
            <a:ext cx="3714776" cy="135732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 сахалинским эндемикам  относится 36 видов растений. 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93234" y="1285860"/>
            <a:ext cx="4750766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50"/>
                            </p:stCondLst>
                            <p:childTnLst>
                              <p:par>
                                <p:cTn id="11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250"/>
                            </p:stCondLst>
                            <p:childTnLst>
                              <p:par>
                                <p:cTn id="1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130"/>
                            </p:stCondLst>
                            <p:childTnLst>
                              <p:par>
                                <p:cTn id="2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130"/>
                            </p:stCondLst>
                            <p:childTnLst>
                              <p:par>
                                <p:cTn id="2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 build="p"/>
      <p:bldP spid="7" grpId="0" build="p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Documents and Settings\Администратор\Рабочий стол\Клен японский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3606261">
            <a:off x="5790909" y="83466"/>
            <a:ext cx="2334026" cy="3701348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596" y="3143248"/>
            <a:ext cx="3786214" cy="428628"/>
          </a:xfrm>
        </p:spPr>
        <p:txBody>
          <a:bodyPr>
            <a:normAutofit/>
          </a:bodyPr>
          <a:lstStyle/>
          <a:p>
            <a:pPr algn="ctr"/>
            <a:r>
              <a:rPr lang="ru-RU" sz="1800" dirty="0" err="1" smtClean="0">
                <a:solidFill>
                  <a:schemeClr val="tx2">
                    <a:lumMod val="50000"/>
                  </a:schemeClr>
                </a:solidFill>
              </a:rPr>
              <a:t>Миякея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tx2">
                    <a:lumMod val="50000"/>
                  </a:schemeClr>
                </a:solidFill>
              </a:rPr>
              <a:t>цельнолистная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ru-RU" sz="1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5102225" y="642918"/>
            <a:ext cx="4041775" cy="428628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  <a:t>Клен японский</a:t>
            </a:r>
            <a:endParaRPr lang="ru-RU" sz="18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7" name="Содержимое 6" descr="Миякея Цельнолистная_b.jpg"/>
          <p:cNvPicPr>
            <a:picLocks noGrp="1" noChangeAspect="1"/>
          </p:cNvPicPr>
          <p:nvPr>
            <p:ph sz="quarter" idx="2"/>
          </p:nvPr>
        </p:nvPicPr>
        <p:blipFill>
          <a:blip r:embed="rId3" cstate="email"/>
          <a:stretch>
            <a:fillRect/>
          </a:stretch>
        </p:blipFill>
        <p:spPr>
          <a:xfrm>
            <a:off x="0" y="357166"/>
            <a:ext cx="4286248" cy="2900362"/>
          </a:xfrm>
          <a:effectLst>
            <a:softEdge rad="317500"/>
          </a:effectLst>
        </p:spPr>
      </p:pic>
      <p:pic>
        <p:nvPicPr>
          <p:cNvPr id="10" name="Содержимое 9" descr="Клен японский1.jpg"/>
          <p:cNvPicPr>
            <a:picLocks noGrp="1" noChangeAspect="1"/>
          </p:cNvPicPr>
          <p:nvPr>
            <p:ph sz="quarter" idx="4"/>
          </p:nvPr>
        </p:nvPicPr>
        <p:blipFill>
          <a:blip r:embed="rId4" cstate="email"/>
          <a:stretch>
            <a:fillRect/>
          </a:stretch>
        </p:blipFill>
        <p:spPr>
          <a:xfrm>
            <a:off x="4911226" y="3357562"/>
            <a:ext cx="4232774" cy="3166313"/>
          </a:xfrm>
          <a:effectLst>
            <a:softEdge rad="317500"/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3429000"/>
            <a:ext cx="4357686" cy="3123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14" name="Текст 2"/>
          <p:cNvSpPr txBox="1">
            <a:spLocks/>
          </p:cNvSpPr>
          <p:nvPr/>
        </p:nvSpPr>
        <p:spPr>
          <a:xfrm>
            <a:off x="357158" y="6429372"/>
            <a:ext cx="3786214" cy="4286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Остролодочник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сахалинский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9000"/>
                            </p:stCondLst>
                            <p:childTnLst>
                              <p:par>
                                <p:cTn id="3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1000"/>
                            </p:stCondLst>
                            <p:childTnLst>
                              <p:par>
                                <p:cTn id="3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3000"/>
                            </p:stCondLst>
                            <p:childTnLst>
                              <p:par>
                                <p:cTn id="40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5429256" y="6072206"/>
            <a:ext cx="3008313" cy="482585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 smtClean="0"/>
              <a:t>Прострел </a:t>
            </a:r>
            <a:r>
              <a:rPr lang="ru-RU" sz="1800" b="1" dirty="0" err="1" smtClean="0"/>
              <a:t>Татеваки</a:t>
            </a:r>
            <a:endParaRPr lang="ru-RU" sz="1800" b="1" dirty="0"/>
          </a:p>
        </p:txBody>
      </p:sp>
      <p:pic>
        <p:nvPicPr>
          <p:cNvPr id="4" name="Содержимое 3" descr="Прострел Татеваки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4643438" y="285728"/>
            <a:ext cx="4357686" cy="5826434"/>
          </a:xfrm>
          <a:effectLst>
            <a:softEdge rad="635000"/>
          </a:effectLst>
        </p:spPr>
      </p:pic>
      <p:pic>
        <p:nvPicPr>
          <p:cNvPr id="1027" name="Picture 3" descr="C:\Documents and Settings\Администратор\Рабочий стол\Жимолость Толмачев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2928934"/>
            <a:ext cx="3500462" cy="3376917"/>
          </a:xfrm>
          <a:prstGeom prst="rect">
            <a:avLst/>
          </a:prstGeom>
          <a:noFill/>
        </p:spPr>
      </p:pic>
      <p:pic>
        <p:nvPicPr>
          <p:cNvPr id="1026" name="Picture 2" descr="C:\Documents and Settings\Администратор\Рабочий стол\Жимолость Толмачева.jpe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285852" y="535558"/>
            <a:ext cx="3476626" cy="2612436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9" name="Текст 5"/>
          <p:cNvSpPr txBox="1">
            <a:spLocks/>
          </p:cNvSpPr>
          <p:nvPr/>
        </p:nvSpPr>
        <p:spPr>
          <a:xfrm>
            <a:off x="1357290" y="6143644"/>
            <a:ext cx="3008313" cy="4825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Жимолость Толмачева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000"/>
                            </p:stCondLst>
                            <p:childTnLst>
                              <p:par>
                                <p:cTn id="14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3000"/>
                            </p:stCondLst>
                            <p:childTnLst>
                              <p:par>
                                <p:cTn id="26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243</TotalTime>
  <Words>456</Words>
  <Application>Microsoft Office PowerPoint</Application>
  <PresentationFormat>Экран (4:3)</PresentationFormat>
  <Paragraphs>51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Поток</vt:lpstr>
      <vt:lpstr>Слайд 1</vt:lpstr>
      <vt:lpstr>Слайд 2</vt:lpstr>
      <vt:lpstr>Слайд 3</vt:lpstr>
      <vt:lpstr>ФЛОРА (по имени Флоры – богини цветов, весны и юности) – совокупность всех видов растений какой-либо местности например, флора Сахалина</vt:lpstr>
      <vt:lpstr>Слайд 5</vt:lpstr>
      <vt:lpstr>По жизненным формам сосудистые растения Сахалина распределяются следующим образом: деревья — 44 вида, лианы — 9, кустарники — 82, кустарнички — 54, полукустарники и полукустарнички — 4, многолетние травы — 961, однолетние и двулетние травы — 79 </vt:lpstr>
      <vt:lpstr>Эндемики </vt:lpstr>
      <vt:lpstr>Слайд 8</vt:lpstr>
      <vt:lpstr>Слайд 9</vt:lpstr>
      <vt:lpstr>Реликт (от лат. реликтум – остаток) –  Животный или растительный организм, сохранившийся как пережиток древних эпох.</vt:lpstr>
      <vt:lpstr>Слайд 11</vt:lpstr>
      <vt:lpstr>Слайд 12</vt:lpstr>
      <vt:lpstr>Проверьте себя: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XTreme</dc:creator>
  <cp:lastModifiedBy>Admin</cp:lastModifiedBy>
  <cp:revision>31</cp:revision>
  <dcterms:created xsi:type="dcterms:W3CDTF">2010-12-14T10:02:16Z</dcterms:created>
  <dcterms:modified xsi:type="dcterms:W3CDTF">2012-02-27T08:50:06Z</dcterms:modified>
</cp:coreProperties>
</file>