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60" r:id="rId2"/>
    <p:sldId id="256" r:id="rId3"/>
    <p:sldId id="275" r:id="rId4"/>
    <p:sldId id="291" r:id="rId5"/>
    <p:sldId id="274" r:id="rId6"/>
    <p:sldId id="290" r:id="rId7"/>
    <p:sldId id="277" r:id="rId8"/>
    <p:sldId id="259" r:id="rId9"/>
    <p:sldId id="265" r:id="rId10"/>
    <p:sldId id="264" r:id="rId11"/>
    <p:sldId id="266" r:id="rId12"/>
    <p:sldId id="272" r:id="rId13"/>
    <p:sldId id="263" r:id="rId14"/>
    <p:sldId id="270" r:id="rId15"/>
    <p:sldId id="271" r:id="rId16"/>
    <p:sldId id="269" r:id="rId17"/>
    <p:sldId id="278" r:id="rId18"/>
    <p:sldId id="261" r:id="rId19"/>
    <p:sldId id="262" r:id="rId20"/>
    <p:sldId id="279" r:id="rId21"/>
    <p:sldId id="284" r:id="rId22"/>
    <p:sldId id="280" r:id="rId23"/>
    <p:sldId id="293" r:id="rId24"/>
    <p:sldId id="281" r:id="rId25"/>
    <p:sldId id="285" r:id="rId26"/>
    <p:sldId id="287" r:id="rId27"/>
    <p:sldId id="283" r:id="rId28"/>
    <p:sldId id="289" r:id="rId29"/>
    <p:sldId id="29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93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663825"/>
            <a:ext cx="6227763" cy="10080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764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2369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43;&#1045;&#1056;&#1054;&#1049;\Turchaninov-Tovarischvremya(muzofon.com).mp3" TargetMode="Externa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uzyka-pod-moy-rep-Rep-minus-3(muzbaron.com).mp3" TargetMode="External"/><Relationship Id="rId2" Type="http://schemas.openxmlformats.org/officeDocument/2006/relationships/hyperlink" Target="Minusovka-pod-rep-CENTR-KREC-MAFON-BASTA-KASTA-REP-RAP-HIP-Hop-Hip-Hop-muzyka-ulic-PTAHA-S1&#1084;LIM-St1m-Krip-A-Krip-Noganno-1KLAS-1KLA-lir(muzbaron.com)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Rep-MINUS-MINUS-DLYa-REPA-MINUSA-BIT-BITY-MUZYKASAMAYa-KRUTAYa-GRUPPA-MINUSOV-VSTUPAY--httpvkontakterurepminusaclub-ne-oblomis_-pochitay-vnizu-slova-i-pod-pesnyune-pravdali-drozh_-beret(muzbaron.com).mp3" TargetMode="External"/><Relationship Id="rId4" Type="http://schemas.openxmlformats.org/officeDocument/2006/relationships/hyperlink" Target="rep-minus-2-muzyka-pod-rep(muzbaron.com)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uzyka-pod-moy-rep-Rep-minus-3(muzbaron.com).mp3" TargetMode="External"/><Relationship Id="rId2" Type="http://schemas.openxmlformats.org/officeDocument/2006/relationships/hyperlink" Target="Minusovka-pod-rep-CENTR-KREC-MAFON-BASTA-KASTA-REP-RAP-HIP-Hop-Hip-Hop-muzyka-ulic-PTAHA-S1&#1084;LIM-St1m-Krip-A-Krip-Noganno-1KLAS-1KLA-lir(muzbaron.com)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Rep-MINUS-MINUS-DLYa-REPA-MINUSA-BIT-BITY-MUZYKASAMAYa-KRUTAYa-GRUPPA-MINUSOV-VSTUPAY--httpvkontakterurepminusaclub-ne-oblomis_-pochitay-vnizu-slova-i-pod-pesnyune-pravdali-drozh_-beret(muzbaron.com).mp3" TargetMode="External"/><Relationship Id="rId4" Type="http://schemas.openxmlformats.org/officeDocument/2006/relationships/hyperlink" Target="rep-minus-2-muzyka-pod-rep(muzbaron.com)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43;&#1045;&#1056;&#1054;&#1049;\vilgelm_rikhard_vagner_-_tr_ne_sleza_(zaycev.net)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 descr="C:\Users\Администратор\Desktop\ГЕРОЙ\картинки\d19c6ca1-4c46-4f57-8761-c6331812e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72063" y="4357688"/>
            <a:ext cx="38576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Пахомова С.И., </a:t>
            </a:r>
            <a:r>
              <a:rPr lang="ru-RU" sz="2800" b="1">
                <a:solidFill>
                  <a:schemeClr val="bg1"/>
                </a:solidFill>
              </a:rPr>
              <a:t>учитель русского языка и литературы МОУ «СОШ №36»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Администратор\Desktop\ГЕРОЙ\картинки\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930" y="285728"/>
            <a:ext cx="4432632" cy="6572272"/>
          </a:xfrm>
          <a:effectLst>
            <a:softEdge rad="112500"/>
          </a:effectLst>
        </p:spPr>
      </p:pic>
      <p:pic>
        <p:nvPicPr>
          <p:cNvPr id="31748" name="Picture 4" descr="C:\Users\Администратор\Desktop\ГЕРОЙ\картинки\0a165c7055a000ac3787b9d41552fe6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975515" cy="512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2286000" y="285750"/>
            <a:ext cx="6572250" cy="1357313"/>
          </a:xfrm>
        </p:spPr>
        <p:txBody>
          <a:bodyPr/>
          <a:lstStyle/>
          <a:p>
            <a:r>
              <a:rPr lang="ru-RU" b="1" smtClean="0"/>
              <a:t>«страдающий эгоист», «добрый мой приятель»</a:t>
            </a:r>
          </a:p>
        </p:txBody>
      </p:sp>
      <p:pic>
        <p:nvPicPr>
          <p:cNvPr id="31746" name="Picture 2" descr="C:\Users\Администратор\Desktop\ГЕРОЙ\картинки\9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26551"/>
            <a:ext cx="7072330" cy="533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813550" cy="2587625"/>
          </a:xfrm>
        </p:spPr>
        <p:txBody>
          <a:bodyPr/>
          <a:lstStyle/>
          <a:p>
            <a:r>
              <a:rPr lang="ru-RU" b="1" smtClean="0"/>
              <a:t>«портрет, составленный </a:t>
            </a:r>
            <a:br>
              <a:rPr lang="ru-RU" b="1" smtClean="0"/>
            </a:br>
            <a:r>
              <a:rPr lang="ru-RU" b="1" smtClean="0"/>
              <a:t>из пороков всего нашего поколения</a:t>
            </a:r>
            <a:r>
              <a:rPr lang="ru-RU" smtClean="0"/>
              <a:t>»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714750" y="4000500"/>
            <a:ext cx="5105400" cy="2451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4" name="Picture 2" descr="C:\Users\Администратор\Desktop\ГЕРОЙ\картинки\f890a73c8e4ba8994883c1f486ede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Nd9GcQZ1pc02RnvtkRYg7RSodDK6EMbY-l_QFLQliyDvv79QZ3nbSA2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471488"/>
            <a:ext cx="9093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1984375"/>
            <a:ext cx="4429125" cy="2873375"/>
          </a:xfrm>
        </p:spPr>
        <p:txBody>
          <a:bodyPr/>
          <a:lstStyle/>
          <a:p>
            <a:r>
              <a:rPr lang="ru-RU" smtClean="0"/>
              <a:t>«Рыцарь копейки»</a:t>
            </a:r>
          </a:p>
        </p:txBody>
      </p:sp>
      <p:pic>
        <p:nvPicPr>
          <p:cNvPr id="39938" name="Picture 2" descr="C:\Users\Администратор\Desktop\ГЕРОЙ\картинки\чич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714776" cy="4538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39" name="Picture 3" descr="C:\Users\Администратор\Desktop\ГЕРОЙ\картинки\чичimages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000250"/>
            <a:ext cx="2886075" cy="4337050"/>
          </a:xfrm>
          <a:noFill/>
        </p:spPr>
      </p:pic>
      <p:pic>
        <p:nvPicPr>
          <p:cNvPr id="39940" name="Picture 4" descr="C:\Users\Администратор\Desktop\ГЕРОЙ\картинки\чич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2225"/>
            <a:ext cx="74295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ogohl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000628" y="714356"/>
            <a:ext cx="3817937" cy="439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500188"/>
            <a:ext cx="4714875" cy="5357812"/>
          </a:xfrm>
        </p:spPr>
        <p:txBody>
          <a:bodyPr/>
          <a:lstStyle/>
          <a:p>
            <a:pPr algn="r"/>
            <a:r>
              <a:rPr lang="ru-RU" smtClean="0"/>
              <a:t>Нигилист, </a:t>
            </a:r>
            <a:br>
              <a:rPr lang="ru-RU" smtClean="0"/>
            </a:br>
            <a:r>
              <a:rPr lang="ru-RU" smtClean="0"/>
              <a:t>скептик, атеист.</a:t>
            </a:r>
            <a:br>
              <a:rPr lang="ru-RU" smtClean="0"/>
            </a:br>
            <a:r>
              <a:rPr lang="ru-RU" smtClean="0"/>
              <a:t>«Природа не храм, а мастерская, </a:t>
            </a:r>
            <a:br>
              <a:rPr lang="ru-RU" smtClean="0"/>
            </a:br>
            <a:r>
              <a:rPr lang="ru-RU" smtClean="0"/>
              <a:t>и человек в ней работник».</a:t>
            </a:r>
            <a:br>
              <a:rPr lang="ru-RU" smtClean="0"/>
            </a:br>
            <a:r>
              <a:rPr lang="ru-RU" smtClean="0"/>
              <a:t>«Я нужен России… Нет, видно, </a:t>
            </a:r>
            <a:br>
              <a:rPr lang="ru-RU" smtClean="0"/>
            </a:br>
            <a:r>
              <a:rPr lang="ru-RU" smtClean="0"/>
              <a:t>не нужен».</a:t>
            </a:r>
            <a:br>
              <a:rPr lang="ru-RU" smtClean="0"/>
            </a:br>
            <a:endParaRPr lang="ru-RU" smtClean="0"/>
          </a:p>
        </p:txBody>
      </p:sp>
      <p:pic>
        <p:nvPicPr>
          <p:cNvPr id="30722" name="Picture 2" descr="C:\Users\Администратор\Desktop\ГЕРОЙ\картинки\basar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5"/>
            <a:ext cx="4161343" cy="5541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3" name="Picture 3" descr="C:\Users\Администратор\Desktop\ГЕРОЙ\картинки\Баз2images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>
            <a:off x="500034" y="1071546"/>
            <a:ext cx="3786214" cy="5566758"/>
          </a:xfrm>
          <a:effectLst>
            <a:softEdge rad="112500"/>
          </a:effectLst>
        </p:spPr>
      </p:pic>
      <p:pic>
        <p:nvPicPr>
          <p:cNvPr id="30724" name="Picture 4" descr="C:\Users\Администратор\Desktop\ГЕРОЙ\картинки\Баз4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4120235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Users\Администратор\Desktop\ГЕРОЙ\картинки\Баз3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142984"/>
            <a:ext cx="400052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C:\Users\Администратор\Desktop\ГЕРОЙ\картинки\Тургimages.jpeg"/>
          <p:cNvPicPr>
            <a:picLocks noChangeAspect="1" noChangeArrowheads="1"/>
          </p:cNvPicPr>
          <p:nvPr/>
        </p:nvPicPr>
        <p:blipFill>
          <a:blip r:embed="rId6" cstate="print"/>
          <a:srcRect r="12039"/>
          <a:stretch>
            <a:fillRect/>
          </a:stretch>
        </p:blipFill>
        <p:spPr bwMode="auto">
          <a:xfrm>
            <a:off x="4857752" y="357166"/>
            <a:ext cx="385765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87450" y="1571625"/>
            <a:ext cx="2955925" cy="3857625"/>
          </a:xfrm>
        </p:spPr>
        <p:txBody>
          <a:bodyPr/>
          <a:lstStyle/>
          <a:p>
            <a:r>
              <a:rPr lang="ru-RU" smtClean="0"/>
              <a:t>Тварь ли я дрожащая – или право имею?</a:t>
            </a:r>
          </a:p>
        </p:txBody>
      </p:sp>
      <p:pic>
        <p:nvPicPr>
          <p:cNvPr id="38914" name="Picture 2" descr="C:\Users\Администратор\Desktop\ГЕРОЙ\картинки\Дос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3857652" cy="5150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C:\Users\Администратор\Desktop\ГЕРОЙ\картинки\Раск418-557_(426-565)_img_1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214422"/>
            <a:ext cx="3929090" cy="523878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5" name="Picture 3" descr="C:\Users\Администратор\Desktop\ГЕРОЙ\картинки\Раск2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66436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3016250"/>
          </a:xfrm>
        </p:spPr>
        <p:txBody>
          <a:bodyPr/>
          <a:lstStyle/>
          <a:p>
            <a:r>
              <a:rPr lang="ru-RU" smtClean="0"/>
              <a:t>«Приятная наружность» </a:t>
            </a:r>
            <a:br>
              <a:rPr lang="ru-RU" smtClean="0"/>
            </a:br>
            <a:r>
              <a:rPr lang="ru-RU" smtClean="0"/>
              <a:t>и «отсутствие всякой определенной идеи».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Диван, халат, тапки.</a:t>
            </a:r>
          </a:p>
        </p:txBody>
      </p:sp>
      <p:pic>
        <p:nvPicPr>
          <p:cNvPr id="37890" name="Picture 2" descr="C:\Users\Администратор\Desktop\ГЕРОЙ\картинки\oblom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6013"/>
            <a:ext cx="91440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Администратор\Desktop\ГЕРОЙ\картинки\обл1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572000" cy="578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Администратор\Desktop\ГЕРОЙ\картинки\Обл4images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43826" y="3286100"/>
            <a:ext cx="4600174" cy="3571900"/>
          </a:xfrm>
          <a:effectLst>
            <a:softEdge rad="112500"/>
          </a:effectLst>
        </p:spPr>
      </p:pic>
      <p:pic>
        <p:nvPicPr>
          <p:cNvPr id="37893" name="Picture 5" descr="C:\Users\Администратор\Desktop\ГЕРОЙ\картинки\обломов2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734" y="0"/>
            <a:ext cx="467326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 descr="C:\Users\Администратор\Desktop\ГЕРОЙ\картинки\Белик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071834" cy="461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7" name="Picture 3" descr="C:\Users\Администратор\Desktop\ГЕРОЙ\картинки\Беликов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1615"/>
          <a:stretch>
            <a:fillRect/>
          </a:stretch>
        </p:blipFill>
        <p:spPr>
          <a:xfrm>
            <a:off x="428625" y="1857375"/>
            <a:ext cx="2928938" cy="4500563"/>
          </a:xfrm>
          <a:noFill/>
        </p:spPr>
      </p:pic>
      <p:pic>
        <p:nvPicPr>
          <p:cNvPr id="36869" name="Picture 5" descr="C:\Users\Администратор\Desktop\ГЕРОЙ\картинки\Ьел3images.jpe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68313" y="1916113"/>
            <a:ext cx="3048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Отсканировано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14356"/>
            <a:ext cx="321471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3230563"/>
          </a:xfrm>
        </p:spPr>
        <p:txBody>
          <a:bodyPr/>
          <a:lstStyle/>
          <a:p>
            <a:pPr algn="ctr"/>
            <a:r>
              <a:rPr lang="ru-RU" sz="4000" b="1" smtClean="0"/>
              <a:t>Заполняем </a:t>
            </a:r>
            <a:br>
              <a:rPr lang="ru-RU" sz="4000" b="1" smtClean="0"/>
            </a:br>
            <a:r>
              <a:rPr lang="ru-RU" sz="4000" b="1" smtClean="0"/>
              <a:t>визитную карточку героя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ctrTitle"/>
          </p:nvPr>
        </p:nvSpPr>
        <p:spPr>
          <a:xfrm>
            <a:off x="179388" y="2857500"/>
            <a:ext cx="6535737" cy="628650"/>
          </a:xfrm>
        </p:spPr>
        <p:txBody>
          <a:bodyPr/>
          <a:lstStyle/>
          <a:p>
            <a:r>
              <a:rPr lang="ru-RU" smtClean="0"/>
              <a:t>2.Образ «героя нашего времени» 20в.  История и литература.</a:t>
            </a:r>
          </a:p>
        </p:txBody>
      </p:sp>
      <p:pic>
        <p:nvPicPr>
          <p:cNvPr id="28674" name="Picture 2" descr="C:\Users\Администратор\Desktop\ГЕРОЙ\картинки\124228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610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urchaninov-Tovarischvrem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15313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:\ЛИТ\Лит11\Новейшее Чтение 11\Кони-люди\1186023_9a0ee4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642938"/>
            <a:ext cx="4143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00250"/>
            <a:ext cx="4500563" cy="4429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3.ОБРАЗ </a:t>
            </a:r>
            <a:br>
              <a:rPr lang="ru-RU" dirty="0" smtClean="0"/>
            </a:br>
            <a:r>
              <a:rPr lang="ru-RU" dirty="0" smtClean="0"/>
              <a:t>«героя нашего </a:t>
            </a:r>
            <a:br>
              <a:rPr lang="ru-RU" dirty="0" smtClean="0"/>
            </a:br>
            <a:r>
              <a:rPr lang="ru-RU" dirty="0" smtClean="0"/>
              <a:t>времени» 21в. </a:t>
            </a:r>
            <a:br>
              <a:rPr lang="ru-RU" dirty="0" smtClean="0"/>
            </a:br>
            <a:r>
              <a:rPr lang="ru-RU" dirty="0" smtClean="0"/>
              <a:t> новейшая</a:t>
            </a:r>
            <a:br>
              <a:rPr lang="ru-RU" dirty="0" smtClean="0"/>
            </a:br>
            <a:r>
              <a:rPr lang="ru-RU" dirty="0" smtClean="0"/>
              <a:t>литература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сми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8875"/>
            <a:ext cx="6804025" cy="1357313"/>
          </a:xfrm>
          <a:noFill/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bg1"/>
                </a:solidFill>
                <a:latin typeface="Tahoma" pitchFamily="34" charset="0"/>
              </a:rPr>
              <a:t>Герой нашего времени. </a:t>
            </a:r>
            <a:br>
              <a:rPr lang="uk-UA" smtClean="0">
                <a:solidFill>
                  <a:schemeClr val="bg1"/>
                </a:solidFill>
                <a:latin typeface="Tahoma" pitchFamily="34" charset="0"/>
              </a:rPr>
            </a:br>
            <a:endParaRPr lang="uk-UA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071813"/>
            <a:ext cx="26431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800" b="1" kern="0" dirty="0" err="1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Эволюция</a:t>
            </a:r>
            <a:r>
              <a:rPr lang="uk-UA" sz="3200" b="1" kern="0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?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57438" y="3071813"/>
            <a:ext cx="3286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800" b="1" kern="0" dirty="0" err="1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Деградация</a:t>
            </a:r>
            <a:r>
              <a:rPr lang="uk-UA" sz="2800" b="1" kern="0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?</a:t>
            </a:r>
            <a:r>
              <a:rPr lang="uk-UA" sz="3200" b="1" kern="0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0625" y="3143250"/>
            <a:ext cx="16430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3200" b="1" kern="0" dirty="0" err="1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Или</a:t>
            </a:r>
            <a:r>
              <a:rPr lang="uk-UA" sz="3200" b="1" kern="0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1984375"/>
            <a:ext cx="3857625" cy="4087813"/>
          </a:xfrm>
        </p:spPr>
        <p:txBody>
          <a:bodyPr/>
          <a:lstStyle/>
          <a:p>
            <a:r>
              <a:rPr lang="ru-RU" b="1" smtClean="0"/>
              <a:t>Григорий Данской </a:t>
            </a:r>
            <a:r>
              <a:rPr lang="ru-RU" smtClean="0"/>
              <a:t>(род.1971)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В ГОСТИНИЧНОМ НОМЕРЕ</a:t>
            </a:r>
          </a:p>
        </p:txBody>
      </p:sp>
      <p:pic>
        <p:nvPicPr>
          <p:cNvPr id="40962" name="Picture 2" descr="D:\ЛИТ\Лит11\Новейшее Чтение 11\фотопортреты\Данс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642918"/>
            <a:ext cx="4429124" cy="5877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14563" y="857250"/>
            <a:ext cx="6357937" cy="1428750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ГРИГОРИЙ ДАНСКОЙ. 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В ГОСТИНИЧНОМ НОМЕРЕ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88" y="2071688"/>
            <a:ext cx="8462962" cy="43799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3600" smtClean="0"/>
              <a:t>В гостиничном номере, было дело, я жил - не тужил, в карманах звенело, и думалось мне: обрету свободу  себе и богу в угоду. Стану эдаким воином, птицей эдакой,  миру смогу открыться, освободиться, душа очнется,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3600" smtClean="0"/>
              <a:t>и жизнь начнется.                  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mtClean="0"/>
              <a:t>                                                         </a:t>
            </a:r>
            <a:r>
              <a:rPr lang="ru-RU" smtClean="0">
                <a:hlinkClick r:id="rId2" action="ppaction://hlinkfile"/>
              </a:rPr>
              <a:t>1</a:t>
            </a:r>
            <a:r>
              <a:rPr lang="ru-RU" smtClean="0"/>
              <a:t>. </a:t>
            </a:r>
            <a:r>
              <a:rPr lang="ru-RU" smtClean="0">
                <a:hlinkClick r:id="rId3" action="ppaction://hlinkfile"/>
              </a:rPr>
              <a:t>2</a:t>
            </a:r>
            <a:r>
              <a:rPr lang="ru-RU" smtClean="0"/>
              <a:t>. </a:t>
            </a:r>
            <a:r>
              <a:rPr lang="ru-RU" smtClean="0">
                <a:hlinkClick r:id="rId4" action="ppaction://hlinkfile"/>
              </a:rPr>
              <a:t>3</a:t>
            </a:r>
            <a:r>
              <a:rPr lang="ru-RU" smtClean="0"/>
              <a:t>. </a:t>
            </a:r>
            <a:r>
              <a:rPr lang="ru-RU" smtClean="0">
                <a:hlinkClick r:id="rId5" action="ppaction://hlinkfile"/>
              </a:rPr>
              <a:t>4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214563" y="500063"/>
            <a:ext cx="6357937" cy="1285875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ГРИГОРИЙ ДАНСКОЙ. 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В ГОСТИНИЧНОМ НОМЕРЕ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176338" y="1785938"/>
            <a:ext cx="7643812" cy="466566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В гостиничном номере, было дело,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я жил - не тужил,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в карманах звенело,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и думалось мне: обрету свободу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себе и богу в угоду.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Стану эдаким воином,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птицей эдакой,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миру смогу открыться,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освободиться,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душа очнется,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b="1" smtClean="0"/>
              <a:t>и жизнь начнется. </a:t>
            </a:r>
            <a:r>
              <a:rPr lang="ru-RU" smtClean="0"/>
              <a:t>  </a:t>
            </a:r>
            <a:r>
              <a:rPr lang="ru-RU" smtClean="0">
                <a:hlinkClick r:id="rId2" action="ppaction://hlinkfile"/>
              </a:rPr>
              <a:t>1</a:t>
            </a:r>
            <a:r>
              <a:rPr lang="ru-RU" smtClean="0"/>
              <a:t>. </a:t>
            </a:r>
            <a:r>
              <a:rPr lang="ru-RU" smtClean="0">
                <a:hlinkClick r:id="rId3" action="ppaction://hlinkfile"/>
              </a:rPr>
              <a:t>2</a:t>
            </a:r>
            <a:r>
              <a:rPr lang="ru-RU" smtClean="0"/>
              <a:t>. </a:t>
            </a:r>
            <a:r>
              <a:rPr lang="ru-RU" smtClean="0">
                <a:hlinkClick r:id="rId4" action="ppaction://hlinkfile"/>
              </a:rPr>
              <a:t>3</a:t>
            </a:r>
            <a:r>
              <a:rPr lang="ru-RU" smtClean="0"/>
              <a:t>. </a:t>
            </a:r>
            <a:r>
              <a:rPr lang="ru-RU" smtClean="0">
                <a:hlinkClick r:id="rId5" action="ppaction://hlinkfile"/>
              </a:rPr>
              <a:t>4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501062" cy="4357688"/>
          </a:xfrm>
        </p:spPr>
        <p:txBody>
          <a:bodyPr/>
          <a:lstStyle/>
          <a:p>
            <a:r>
              <a:rPr lang="ru-RU" smtClean="0"/>
              <a:t>…навеки</a:t>
            </a:r>
            <a:br>
              <a:rPr lang="ru-RU" smtClean="0"/>
            </a:br>
            <a:r>
              <a:rPr lang="ru-RU" smtClean="0"/>
              <a:t>шелест ветки</a:t>
            </a:r>
            <a:br>
              <a:rPr lang="ru-RU" smtClean="0"/>
            </a:br>
            <a:r>
              <a:rPr lang="ru-RU" smtClean="0"/>
              <a:t> в клюве птицы, ищущей Ноя</a:t>
            </a:r>
            <a:br>
              <a:rPr lang="ru-RU" smtClean="0"/>
            </a:br>
            <a:r>
              <a:rPr lang="ru-RU" smtClean="0"/>
              <a:t>и находящей шепки каноэ…</a:t>
            </a:r>
            <a:br>
              <a:rPr lang="ru-RU" smtClean="0"/>
            </a:br>
            <a:r>
              <a:rPr lang="ru-RU" smtClean="0"/>
              <a:t>Но над щепою,</a:t>
            </a:r>
            <a:br>
              <a:rPr lang="ru-RU" smtClean="0"/>
            </a:br>
            <a:r>
              <a:rPr lang="ru-RU" smtClean="0"/>
              <a:t>над опредмеченной кем-то тщетою,</a:t>
            </a:r>
            <a:br>
              <a:rPr lang="ru-RU" smtClean="0"/>
            </a:br>
            <a:r>
              <a:rPr lang="ru-RU" smtClean="0"/>
              <a:t>символом канувшей в небыль эпохи – вздохи</a:t>
            </a:r>
            <a:br>
              <a:rPr lang="ru-RU" smtClean="0"/>
            </a:br>
            <a:r>
              <a:rPr lang="ru-RU" smtClean="0"/>
              <a:t>одушевленной любовью Вселенной,</a:t>
            </a:r>
            <a:br>
              <a:rPr lang="ru-RU" smtClean="0"/>
            </a:br>
            <a:r>
              <a:rPr lang="ru-RU" smtClean="0"/>
              <a:t>тайный сговор Солнца с Селеной.</a:t>
            </a:r>
            <a:br>
              <a:rPr lang="ru-RU" smtClean="0"/>
            </a:br>
            <a:r>
              <a:rPr lang="ru-RU" smtClean="0"/>
              <a:t>Это, плача и торжествуя,</a:t>
            </a:r>
            <a:br>
              <a:rPr lang="ru-RU" smtClean="0"/>
            </a:br>
            <a:r>
              <a:rPr lang="ru-RU" smtClean="0"/>
              <a:t>душа говорит: «Я существую!»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714375"/>
            <a:ext cx="6786562" cy="642938"/>
          </a:xfrm>
        </p:spPr>
        <p:txBody>
          <a:bodyPr/>
          <a:lstStyle/>
          <a:p>
            <a:pPr eaLnBrk="1" hangingPunct="1"/>
            <a:r>
              <a:rPr lang="ru-RU" sz="2800" b="1" smtClean="0"/>
              <a:t>Точка зрения критика М.Ремизовой</a:t>
            </a:r>
            <a:r>
              <a:rPr lang="ru-RU" sz="2800" smtClean="0"/>
              <a:t>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8572500" cy="4786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/>
              <a:t>«Приходится признавать, что лицо типического героя современной прозы искажено гримасой </a:t>
            </a:r>
            <a:r>
              <a:rPr lang="ru-RU" sz="2400" b="1" smtClean="0">
                <a:solidFill>
                  <a:srgbClr val="C00000"/>
                </a:solidFill>
              </a:rPr>
              <a:t>скептического отношения </a:t>
            </a:r>
            <a:r>
              <a:rPr lang="ru-RU" sz="2400" b="1" smtClean="0"/>
              <a:t>к миру… Он </a:t>
            </a:r>
            <a:r>
              <a:rPr lang="ru-RU" sz="2400" b="1" smtClean="0">
                <a:solidFill>
                  <a:srgbClr val="C00000"/>
                </a:solidFill>
              </a:rPr>
              <a:t>угрюм</a:t>
            </a:r>
            <a:r>
              <a:rPr lang="ru-RU" sz="2400" b="1" smtClean="0"/>
              <a:t> и заранее </a:t>
            </a:r>
            <a:r>
              <a:rPr lang="ru-RU" sz="2400" b="1" smtClean="0">
                <a:solidFill>
                  <a:srgbClr val="C00000"/>
                </a:solidFill>
              </a:rPr>
              <a:t>раздражен</a:t>
            </a:r>
            <a:r>
              <a:rPr lang="ru-RU" sz="2400" b="1" smtClean="0"/>
              <a:t> всем на свете, по большей части ему как будто бы совсем </a:t>
            </a:r>
            <a:r>
              <a:rPr lang="ru-RU" sz="2400" b="1" smtClean="0">
                <a:solidFill>
                  <a:srgbClr val="C00000"/>
                </a:solidFill>
              </a:rPr>
              <a:t>незачем жить. </a:t>
            </a:r>
            <a:r>
              <a:rPr lang="ru-RU" sz="2400" b="1" smtClean="0"/>
              <a:t>(А он и не хочет.) … Он выступает – если не прямым, то косвенным – наследником Ильи Ильича Обломова, только растерявшего за то время, которое их разделяет, всякий налет романтической сентиментальности. Он ни во что не верит и почти ничего не хочет. Ему </a:t>
            </a:r>
            <a:r>
              <a:rPr lang="ru-RU" sz="2400" b="1" smtClean="0">
                <a:solidFill>
                  <a:srgbClr val="C00000"/>
                </a:solidFill>
              </a:rPr>
              <a:t>страшно не хватает энергии </a:t>
            </a:r>
            <a:r>
              <a:rPr lang="ru-RU" sz="2400" b="1" smtClean="0"/>
              <a:t>– он являет собой наглядный пример действия энтропии*, поразившей мир и обитающее в нем человечество. Он </a:t>
            </a:r>
            <a:r>
              <a:rPr lang="ru-RU" sz="2400" b="1" smtClean="0">
                <a:solidFill>
                  <a:srgbClr val="C00000"/>
                </a:solidFill>
              </a:rPr>
              <a:t>страшно слаб</a:t>
            </a:r>
            <a:r>
              <a:rPr lang="ru-RU" sz="2400" b="1" smtClean="0"/>
              <a:t>, этот герой, и по-своему </a:t>
            </a:r>
            <a:r>
              <a:rPr lang="ru-RU" sz="2400" b="1" smtClean="0">
                <a:solidFill>
                  <a:srgbClr val="C00000"/>
                </a:solidFill>
              </a:rPr>
              <a:t>беззащитен.</a:t>
            </a:r>
            <a:r>
              <a:rPr lang="ru-RU" sz="2400" b="1" smtClean="0"/>
              <a:t> При всей его романтизированной «надмирности», он всего лишь </a:t>
            </a:r>
            <a:r>
              <a:rPr lang="ru-RU" sz="2400" b="1" i="1" smtClean="0"/>
              <a:t>заговоривший о себе</a:t>
            </a:r>
            <a:r>
              <a:rPr lang="ru-RU" sz="2400" b="1" smtClean="0"/>
              <a:t> </a:t>
            </a:r>
            <a:r>
              <a:rPr lang="ru-RU" sz="2400" b="1" i="1" smtClean="0">
                <a:solidFill>
                  <a:srgbClr val="C00000"/>
                </a:solidFill>
              </a:rPr>
              <a:t>маленький человек</a:t>
            </a:r>
            <a:r>
              <a:rPr lang="ru-RU" sz="2400" b="1" smtClean="0"/>
              <a:t>».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28625" y="64912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* Энтропия – мера беспорядка.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2500313"/>
          </a:xfrm>
        </p:spPr>
        <p:txBody>
          <a:bodyPr/>
          <a:lstStyle/>
          <a:p>
            <a:pPr algn="r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Какими качествами,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ваш взгляд, обладает современный молодой человек?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Точка зрения самих героев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Данные соцопроса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0" y="1643063"/>
            <a:ext cx="6553200" cy="508000"/>
          </a:xfrm>
        </p:spPr>
        <p:txBody>
          <a:bodyPr/>
          <a:lstStyle/>
          <a:p>
            <a:r>
              <a:rPr lang="ru-RU" b="1" smtClean="0"/>
              <a:t>Приглашение на выставку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Сергей Суворов, молодой саранский художник.</a:t>
            </a:r>
          </a:p>
          <a:p>
            <a:r>
              <a:rPr lang="ru-RU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 псевдодегенератизма к постконцептуализму».</a:t>
            </a:r>
          </a:p>
          <a:p>
            <a:r>
              <a:rPr lang="ru-RU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Музей мордовской народной культуры (</a:t>
            </a:r>
            <a:r>
              <a:rPr lang="ru-RU" sz="3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ул.Советская, 19, тел.24-67-94).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27088" y="2071688"/>
            <a:ext cx="2665412" cy="508000"/>
          </a:xfrm>
        </p:spPr>
        <p:txBody>
          <a:bodyPr/>
          <a:lstStyle/>
          <a:p>
            <a:r>
              <a:rPr lang="ru-RU" b="1" smtClean="0"/>
              <a:t>ВЫВОДЫ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750" y="2852738"/>
            <a:ext cx="3311525" cy="3451225"/>
          </a:xfrm>
        </p:spPr>
        <p:txBody>
          <a:bodyPr/>
          <a:lstStyle/>
          <a:p>
            <a:r>
              <a:rPr lang="ru-RU" b="1" smtClean="0"/>
              <a:t>ЭВОЛЮЦИЯ?</a:t>
            </a:r>
          </a:p>
          <a:p>
            <a:r>
              <a:rPr lang="ru-RU" b="1" smtClean="0"/>
              <a:t>ДЕГРАДАЦИЯ?</a:t>
            </a:r>
          </a:p>
          <a:p>
            <a:r>
              <a:rPr lang="ru-RU" b="1" smtClean="0"/>
              <a:t>Или? </a:t>
            </a:r>
          </a:p>
        </p:txBody>
      </p:sp>
      <p:pic>
        <p:nvPicPr>
          <p:cNvPr id="26628" name="Picture 7" descr="11aa"/>
          <p:cNvPicPr>
            <a:picLocks noChangeAspect="1" noChangeArrowheads="1"/>
          </p:cNvPicPr>
          <p:nvPr/>
        </p:nvPicPr>
        <p:blipFill>
          <a:blip r:embed="rId2" cstate="print"/>
          <a:srcRect r="-1539"/>
          <a:stretch>
            <a:fillRect/>
          </a:stretch>
        </p:blipFill>
        <p:spPr bwMode="auto">
          <a:xfrm>
            <a:off x="4067944" y="285728"/>
            <a:ext cx="4714904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643063" y="1143000"/>
            <a:ext cx="7500937" cy="920750"/>
          </a:xfrm>
        </p:spPr>
        <p:txBody>
          <a:bodyPr/>
          <a:lstStyle/>
          <a:p>
            <a:r>
              <a:rPr lang="ru-RU" b="1" smtClean="0"/>
              <a:t>Домашнее задание (на выбор)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786812" cy="4451350"/>
          </a:xfrm>
        </p:spPr>
        <p:txBody>
          <a:bodyPr/>
          <a:lstStyle/>
          <a:p>
            <a:r>
              <a:rPr lang="ru-RU" sz="3600" b="1" smtClean="0"/>
              <a:t>Синквейн «Герой нашего времени».</a:t>
            </a:r>
          </a:p>
          <a:p>
            <a:r>
              <a:rPr lang="ru-RU" sz="3600" b="1" smtClean="0"/>
              <a:t>Прогноз «Герой нашего времени» через 60 лет».</a:t>
            </a:r>
          </a:p>
          <a:p>
            <a:r>
              <a:rPr lang="ru-RU" sz="3600" b="1" smtClean="0"/>
              <a:t>Устное сообщение «Развитие образа «герой нашего времени»  </a:t>
            </a:r>
          </a:p>
          <a:p>
            <a:pPr>
              <a:buFontTx/>
              <a:buNone/>
            </a:pPr>
            <a:r>
              <a:rPr lang="ru-RU" sz="3600" b="1" smtClean="0"/>
              <a:t>   во времени».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9"/>
          <p:cNvSpPr>
            <a:spLocks noGrp="1"/>
          </p:cNvSpPr>
          <p:nvPr>
            <p:ph type="title"/>
          </p:nvPr>
        </p:nvSpPr>
        <p:spPr>
          <a:xfrm>
            <a:off x="1187450" y="642938"/>
            <a:ext cx="3313113" cy="3000375"/>
          </a:xfrm>
        </p:spPr>
        <p:txBody>
          <a:bodyPr/>
          <a:lstStyle/>
          <a:p>
            <a:r>
              <a:rPr lang="ru-RU" sz="4400" b="1" smtClean="0"/>
              <a:t>ГЕРОИ СОЧИ</a:t>
            </a:r>
          </a:p>
        </p:txBody>
      </p:sp>
      <p:pic>
        <p:nvPicPr>
          <p:cNvPr id="30724" name="Picture 4" descr="C:\Users\Администратор\Desktop\чемпионы сочи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4804206" cy="309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Users\Администратор\Desktop\чемпионы сочи\13WB4475-99X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75" y="2714620"/>
            <a:ext cx="454114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C:\Users\Администратор\Desktop\чемпионы сочи\DSC_7279-99X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519" y="3643314"/>
            <a:ext cx="435222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C:\Users\Администратор\Desktop\чемпионы сочи\winners-693X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8572560" cy="655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58888" y="1268413"/>
            <a:ext cx="6553200" cy="1160462"/>
          </a:xfrm>
        </p:spPr>
        <p:txBody>
          <a:bodyPr/>
          <a:lstStyle/>
          <a:p>
            <a:pPr algn="ctr"/>
            <a:r>
              <a:rPr lang="ru-RU" smtClean="0"/>
              <a:t>План урока.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57250" y="2643188"/>
            <a:ext cx="6842125" cy="135731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1.</a:t>
            </a:r>
            <a:r>
              <a:rPr lang="ru-RU" b="1" smtClean="0"/>
              <a:t>Тип «героя нашего времени» 19в.   </a:t>
            </a:r>
            <a:r>
              <a:rPr lang="ru-RU" smtClean="0"/>
              <a:t>Русская классика.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i="1" smtClean="0"/>
              <a:t> </a:t>
            </a:r>
            <a:endParaRPr 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71563" y="2000250"/>
            <a:ext cx="6929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</a:rPr>
              <a:t/>
            </a:r>
            <a:br>
              <a:rPr lang="ru-RU" sz="2800" kern="0" dirty="0">
                <a:latin typeface="+mn-lt"/>
              </a:rPr>
            </a:br>
            <a:endParaRPr lang="ru-RU" sz="2800" kern="0" dirty="0"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3786188"/>
            <a:ext cx="6985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</a:rPr>
              <a:t/>
            </a:r>
            <a:br>
              <a:rPr lang="ru-RU" sz="2800" kern="0" dirty="0">
                <a:latin typeface="+mn-lt"/>
              </a:rPr>
            </a:br>
            <a:endParaRPr lang="ru-RU" sz="2800" kern="0" dirty="0"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28688" y="3214688"/>
            <a:ext cx="6858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+mn-lt"/>
              </a:rPr>
              <a:t/>
            </a:r>
            <a:br>
              <a:rPr lang="ru-RU" sz="2800" kern="0" dirty="0">
                <a:latin typeface="+mn-lt"/>
              </a:rPr>
            </a:br>
            <a:r>
              <a:rPr lang="ru-RU" sz="2800" b="1" kern="0" dirty="0">
                <a:latin typeface="+mn-lt"/>
              </a:rPr>
              <a:t/>
            </a:r>
            <a:br>
              <a:rPr lang="ru-RU" sz="2800" b="1" kern="0" dirty="0">
                <a:latin typeface="+mn-lt"/>
              </a:rPr>
            </a:br>
            <a:r>
              <a:rPr lang="ru-RU" sz="2800" b="1" kern="0" dirty="0">
                <a:latin typeface="+mn-lt"/>
              </a:rPr>
              <a:t>2.Тип «героя нашего времени» 20в. </a:t>
            </a:r>
            <a:r>
              <a:rPr lang="ru-RU" sz="2800" kern="0" dirty="0">
                <a:latin typeface="+mn-lt"/>
              </a:rPr>
              <a:t>История и литература.</a:t>
            </a:r>
            <a:br>
              <a:rPr lang="ru-RU" sz="2800" kern="0" dirty="0">
                <a:latin typeface="+mn-lt"/>
              </a:rPr>
            </a:br>
            <a:endParaRPr lang="ru-RU" sz="2800" kern="0" dirty="0"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000125" y="5286375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b="1" kern="0" dirty="0"/>
              <a:t>3</a:t>
            </a:r>
            <a:r>
              <a:rPr lang="ru-RU" sz="2800" kern="0" dirty="0"/>
              <a:t>.</a:t>
            </a:r>
            <a:r>
              <a:rPr lang="ru-RU" sz="2800" b="1" kern="0" dirty="0"/>
              <a:t>Тип «героя нашего времени» 21в</a:t>
            </a:r>
            <a:r>
              <a:rPr lang="ru-RU" sz="2800" kern="0" dirty="0"/>
              <a:t>. СМИ и текст новейшей литературы.</a:t>
            </a:r>
            <a:r>
              <a:rPr lang="ru-RU" sz="2800" i="1" kern="0" dirty="0"/>
              <a:t> </a:t>
            </a:r>
            <a:endParaRPr lang="ru-RU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50" y="285750"/>
            <a:ext cx="6572250" cy="12144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Визитная карточка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«героя нашего времени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428750"/>
          <a:ext cx="8143932" cy="4867189"/>
        </p:xfrm>
        <a:graphic>
          <a:graphicData uri="http://schemas.openxmlformats.org/drawingml/2006/table">
            <a:tbl>
              <a:tblPr/>
              <a:tblGrid>
                <a:gridCol w="4572032"/>
                <a:gridCol w="1143008"/>
                <a:gridCol w="1021760"/>
                <a:gridCol w="1319024"/>
                <a:gridCol w="88108"/>
              </a:tblGrid>
              <a:tr h="411671">
                <a:tc>
                  <a:txBody>
                    <a:bodyPr/>
                    <a:lstStyle/>
                    <a:p>
                      <a:pPr indent="450215"/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19век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20 век  </a:t>
                      </a: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21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век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642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38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Verdana"/>
                          <a:ea typeface="Calibri"/>
                          <a:cs typeface="Times New Roman"/>
                        </a:rPr>
                        <a:t>Социальный статус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38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Семейное положение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Verdana"/>
                          <a:ea typeface="Calibri"/>
                          <a:cs typeface="Times New Roman"/>
                        </a:rPr>
                        <a:t>Мировоззрение, мотивы поступков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081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Взаимоотношения </a:t>
                      </a:r>
                      <a:r>
                        <a:rPr lang="ru-RU" sz="1600" b="1" dirty="0" smtClean="0">
                          <a:latin typeface="Verdana"/>
                          <a:ea typeface="Calibri"/>
                          <a:cs typeface="Times New Roman"/>
                        </a:rPr>
                        <a:t> с </a:t>
                      </a: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социумом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094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Общественная деятельность (служба, работа)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3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Особенности характера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094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Verdana"/>
                          <a:ea typeface="Calibri"/>
                          <a:cs typeface="Times New Roman"/>
                        </a:rPr>
                        <a:t>Привлекательные личностные черты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2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Verdana"/>
                          <a:ea typeface="Calibri"/>
                          <a:cs typeface="Times New Roman"/>
                        </a:rPr>
                        <a:t>ВЫВОДЫ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779">
                <a:tc gridSpan="4">
                  <a:txBody>
                    <a:bodyPr/>
                    <a:lstStyle/>
                    <a:p>
                      <a:pPr indent="450215" algn="l"/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СОСТАВИЛ (А)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46" marR="41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357188" y="2500313"/>
            <a:ext cx="8501062" cy="3071812"/>
          </a:xfrm>
        </p:spPr>
        <p:txBody>
          <a:bodyPr/>
          <a:lstStyle/>
          <a:p>
            <a:r>
              <a:rPr lang="ru-RU" sz="2400" b="1" smtClean="0"/>
              <a:t>                         ГЕРОЙ –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1. Человек, совершающий подвиги, необычный по своей храбрости, доблести, самоотверженности. </a:t>
            </a:r>
            <a:r>
              <a:rPr lang="ru-RU" sz="2400" b="1" i="1" smtClean="0"/>
              <a:t>Герой труда.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2. Главное действующее лицо литературного произведения. </a:t>
            </a:r>
            <a:r>
              <a:rPr lang="ru-RU" sz="2400" b="1" i="1" smtClean="0"/>
              <a:t>Герой трагедии</a:t>
            </a:r>
            <a:r>
              <a:rPr lang="ru-RU" sz="2400" b="1" smtClean="0"/>
              <a:t>.</a:t>
            </a:r>
            <a:br>
              <a:rPr lang="ru-RU" sz="2400" b="1" smtClean="0"/>
            </a:br>
            <a:r>
              <a:rPr lang="ru-RU" sz="2400" b="1" smtClean="0"/>
              <a:t>3. Человек, воплощающий в себе черты эпохи, среды. </a:t>
            </a:r>
            <a:r>
              <a:rPr lang="ru-RU" sz="2400" b="1" i="1" smtClean="0"/>
              <a:t>Герой нашего времени.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4. Тот, кто привлек к себе внимание (чаще о том, кто вызывает восхищение, подражание, удивление). </a:t>
            </a:r>
            <a:r>
              <a:rPr lang="ru-RU" sz="2400" b="1" i="1" smtClean="0"/>
              <a:t>Герой дня.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Ожегов С.И., Шведова Н.Ю. Толковый словарь  русского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3357563"/>
            <a:ext cx="4000500" cy="3286125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Герой – воплощение национальных черт. </a:t>
            </a:r>
            <a:br>
              <a:rPr lang="ru-RU" sz="2800" dirty="0" smtClean="0"/>
            </a:br>
            <a:r>
              <a:rPr lang="ru-RU" sz="2400" b="0" dirty="0" smtClean="0"/>
              <a:t>Новейший философский словарь. Гегель.</a:t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b="0" dirty="0"/>
          </a:p>
        </p:txBody>
      </p:sp>
      <p:sp>
        <p:nvSpPr>
          <p:cNvPr id="8195" name="Текст 5"/>
          <p:cNvSpPr>
            <a:spLocks noGrp="1"/>
          </p:cNvSpPr>
          <p:nvPr>
            <p:ph type="body" idx="1"/>
          </p:nvPr>
        </p:nvSpPr>
        <p:spPr>
          <a:xfrm>
            <a:off x="928688" y="1714500"/>
            <a:ext cx="7929562" cy="1571625"/>
          </a:xfrm>
        </p:spPr>
        <p:txBody>
          <a:bodyPr/>
          <a:lstStyle/>
          <a:p>
            <a:r>
              <a:rPr lang="ru-RU" sz="3200" b="1" smtClean="0">
                <a:solidFill>
                  <a:schemeClr val="bg2"/>
                </a:solidFill>
              </a:rPr>
              <a:t>Герой </a:t>
            </a:r>
            <a:r>
              <a:rPr lang="ru-RU" sz="2800" b="1" smtClean="0">
                <a:solidFill>
                  <a:schemeClr val="bg2"/>
                </a:solidFill>
              </a:rPr>
              <a:t>– человек, совершающий акт самопожертвования.</a:t>
            </a:r>
            <a:br>
              <a:rPr lang="ru-RU" sz="2800" b="1" smtClean="0">
                <a:solidFill>
                  <a:schemeClr val="bg2"/>
                </a:solidFill>
              </a:rPr>
            </a:br>
            <a:r>
              <a:rPr lang="ru-RU" sz="2800" smtClean="0">
                <a:solidFill>
                  <a:schemeClr val="bg2"/>
                </a:solidFill>
              </a:rPr>
              <a:t>Словарь философско-этических понятий.</a:t>
            </a:r>
          </a:p>
        </p:txBody>
      </p:sp>
      <p:pic>
        <p:nvPicPr>
          <p:cNvPr id="8196" name="Picture 2" descr="Энциклопедии &amp; Слова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17538"/>
            <a:ext cx="15049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Энциклопедии &amp; Слова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17538"/>
            <a:ext cx="1504950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:\Users\Администратор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4357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4313" y="1984375"/>
            <a:ext cx="3857625" cy="4659313"/>
          </a:xfrm>
        </p:spPr>
        <p:txBody>
          <a:bodyPr/>
          <a:lstStyle/>
          <a:p>
            <a:pPr algn="r"/>
            <a:r>
              <a:rPr lang="ru-RU" smtClean="0"/>
              <a:t>1.Образ</a:t>
            </a:r>
            <a:r>
              <a:rPr lang="ru-RU" b="1" smtClean="0"/>
              <a:t> </a:t>
            </a:r>
            <a:br>
              <a:rPr lang="ru-RU" b="1" smtClean="0"/>
            </a:br>
            <a:r>
              <a:rPr lang="ru-RU" b="1" smtClean="0"/>
              <a:t>«героя нашего времени» </a:t>
            </a:r>
            <a:br>
              <a:rPr lang="ru-RU" b="1" smtClean="0"/>
            </a:br>
            <a:r>
              <a:rPr lang="ru-RU" b="1" smtClean="0"/>
              <a:t>в русской классике.</a:t>
            </a:r>
            <a:br>
              <a:rPr lang="ru-RU" b="1" smtClean="0"/>
            </a:br>
            <a:r>
              <a:rPr lang="ru-RU" smtClean="0"/>
              <a:t>Обзорный анализ.</a:t>
            </a:r>
            <a:br>
              <a:rPr lang="ru-RU" smtClean="0"/>
            </a:br>
            <a:r>
              <a:rPr lang="ru-RU" sz="2400" smtClean="0"/>
              <a:t>Музыкальное сопровождение В.Р.Вагнер «Слеза (Счастье)»</a:t>
            </a:r>
            <a:r>
              <a:rPr lang="ru-RU" smtClean="0"/>
              <a:t> 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pic>
        <p:nvPicPr>
          <p:cNvPr id="34818" name="Picture 2" descr="C:\Users\Администратор\Desktop\ГЕРОЙ\картинки\kolla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48234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lgelm_rikhard_vagner_-_tr_ne_slez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ctrTitle"/>
          </p:nvPr>
        </p:nvSpPr>
        <p:spPr>
          <a:xfrm>
            <a:off x="571500" y="2376488"/>
            <a:ext cx="3357563" cy="1109662"/>
          </a:xfrm>
        </p:spPr>
        <p:txBody>
          <a:bodyPr/>
          <a:lstStyle/>
          <a:p>
            <a:r>
              <a:rPr lang="ru-RU" smtClean="0"/>
              <a:t>Чуть свет – и я у ваших ног!</a:t>
            </a:r>
            <a:br>
              <a:rPr lang="ru-RU" smtClean="0"/>
            </a:br>
            <a:r>
              <a:rPr lang="ru-RU" smtClean="0"/>
              <a:t>А судьи кто?</a:t>
            </a:r>
          </a:p>
        </p:txBody>
      </p:sp>
      <p:sp>
        <p:nvSpPr>
          <p:cNvPr id="1024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57750" y="4786313"/>
            <a:ext cx="3441700" cy="1857375"/>
          </a:xfrm>
        </p:spPr>
        <p:txBody>
          <a:bodyPr/>
          <a:lstStyle/>
          <a:p>
            <a:r>
              <a:rPr lang="ru-RU" sz="3600" smtClean="0"/>
              <a:t>Чуть свет – и я у ваших ног!</a:t>
            </a:r>
          </a:p>
          <a:p>
            <a:r>
              <a:rPr lang="ru-RU" sz="3600" smtClean="0"/>
              <a:t>А судьи кто?</a:t>
            </a:r>
          </a:p>
        </p:txBody>
      </p:sp>
      <p:pic>
        <p:nvPicPr>
          <p:cNvPr id="26626" name="Picture 2" descr="C:\Users\Администратор\Desktop\ГЕРОЙ\картинки\28944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91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Администратор\Desktop\ГЕРОЙ\картинки\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33375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C:\Users\Администратор\Desktop\ГЕРОЙ\картинки\2.jpeg"/>
          <p:cNvPicPr>
            <a:picLocks noChangeAspect="1" noChangeArrowheads="1"/>
          </p:cNvPicPr>
          <p:nvPr/>
        </p:nvPicPr>
        <p:blipFill>
          <a:blip r:embed="rId2"/>
          <a:srcRect l="9091" t="606"/>
          <a:stretch>
            <a:fillRect/>
          </a:stretch>
        </p:blipFill>
        <p:spPr bwMode="auto">
          <a:xfrm>
            <a:off x="0" y="1000125"/>
            <a:ext cx="7143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Администратор\Desktop\ГЕРОЙ\картинки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Администратор\Desktop\ГЕРОЙ\картинки\3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Администратор\Desktop\ГЕРОЙ\картинки\mediapreview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8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602</TotalTime>
  <Words>514</Words>
  <Application>Microsoft Office PowerPoint</Application>
  <PresentationFormat>Экран (4:3)</PresentationFormat>
  <Paragraphs>87</Paragraphs>
  <Slides>29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Verdana</vt:lpstr>
      <vt:lpstr>template</vt:lpstr>
      <vt:lpstr>Слайд 1</vt:lpstr>
      <vt:lpstr>Герой нашего времени.  </vt:lpstr>
      <vt:lpstr>План урока.</vt:lpstr>
      <vt:lpstr>Визитная карточка  «героя нашего времени»</vt:lpstr>
      <vt:lpstr>                         ГЕРОЙ – 1. Человек, совершающий подвиги, необычный по своей храбрости, доблести, самоотверженности. Герой труда. 2. Главное действующее лицо литературного произведения. Герой трагедии. 3. Человек, воплощающий в себе черты эпохи, среды. Герой нашего времени. 4. Тот, кто привлек к себе внимание (чаще о том, кто вызывает восхищение, подражание, удивление). Герой дня.   Ожегов С.И., Шведова Н.Ю. Толковый словарь  русского языка.</vt:lpstr>
      <vt:lpstr>Герой – воплощение национальных черт.  Новейший философский словарь. Гегель.  </vt:lpstr>
      <vt:lpstr>1.Образ  «героя нашего времени»  в русской классике. Обзорный анализ. Музыкальное сопровождение В.Р.Вагнер «Слеза (Счастье)»  </vt:lpstr>
      <vt:lpstr>Чуть свет – и я у ваших ног! А судьи кто?</vt:lpstr>
      <vt:lpstr>Слайд 9</vt:lpstr>
      <vt:lpstr>«страдающий эгоист», «добрый мой приятель»</vt:lpstr>
      <vt:lpstr>«портрет, составленный  из пороков всего нашего поколения»</vt:lpstr>
      <vt:lpstr>«Рыцарь копейки»</vt:lpstr>
      <vt:lpstr>Нигилист,  скептик, атеист. «Природа не храм, а мастерская,  и человек в ней работник». «Я нужен России… Нет, видно,  не нужен». </vt:lpstr>
      <vt:lpstr>Тварь ли я дрожащая – или право имею?</vt:lpstr>
      <vt:lpstr>«Приятная наружность»  и «отсутствие всякой определенной идеи».  Диван, халат, тапки.</vt:lpstr>
      <vt:lpstr>Слайд 16</vt:lpstr>
      <vt:lpstr>Заполняем  визитную карточку героя </vt:lpstr>
      <vt:lpstr>2.Образ «героя нашего времени» 20в.  История и литература.</vt:lpstr>
      <vt:lpstr>3.ОБРАЗ  «героя нашего  времени» 21в.   новейшая литература и сми.</vt:lpstr>
      <vt:lpstr>Григорий Данской (род.1971)  В ГОСТИНИЧНОМ НОМЕРЕ</vt:lpstr>
      <vt:lpstr>ГРИГОРИЙ ДАНСКОЙ.  В ГОСТИНИЧНОМ НОМЕРЕ</vt:lpstr>
      <vt:lpstr>ГРИГОРИЙ ДАНСКОЙ.  В ГОСТИНИЧНОМ НОМЕРЕ</vt:lpstr>
      <vt:lpstr>…навеки шелест ветки  в клюве птицы, ищущей Ноя и находящей шепки каноэ… Но над щепою, над опредмеченной кем-то тщетою, символом канувшей в небыль эпохи – вздохи одушевленной любовью Вселенной, тайный сговор Солнца с Селеной. Это, плача и торжествуя, душа говорит: «Я существую!» </vt:lpstr>
      <vt:lpstr>Точка зрения критика М.Ремизовой:</vt:lpstr>
      <vt:lpstr>Какими качествами,  на ваш взгляд, обладает современный молодой человек? Точка зрения самих героев. Данные соцопроса.</vt:lpstr>
      <vt:lpstr>Приглашение на выставку</vt:lpstr>
      <vt:lpstr>ВЫВОДЫ</vt:lpstr>
      <vt:lpstr>Домашнее задание (на выбор)</vt:lpstr>
      <vt:lpstr>ГЕРОИ СОЧИ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и время как “узловая” проблема литературы 19 в.</dc:title>
  <dc:creator>User</dc:creator>
  <cp:lastModifiedBy>DNA7 X86</cp:lastModifiedBy>
  <cp:revision>64</cp:revision>
  <dcterms:created xsi:type="dcterms:W3CDTF">2011-04-03T06:54:08Z</dcterms:created>
  <dcterms:modified xsi:type="dcterms:W3CDTF">2014-03-26T16:59:36Z</dcterms:modified>
</cp:coreProperties>
</file>