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278" r:id="rId3"/>
    <p:sldId id="261" r:id="rId4"/>
    <p:sldId id="256" r:id="rId5"/>
    <p:sldId id="263" r:id="rId6"/>
    <p:sldId id="264" r:id="rId7"/>
    <p:sldId id="265" r:id="rId8"/>
    <p:sldId id="266" r:id="rId9"/>
    <p:sldId id="277" r:id="rId10"/>
    <p:sldId id="257" r:id="rId11"/>
    <p:sldId id="258" r:id="rId12"/>
    <p:sldId id="259" r:id="rId13"/>
    <p:sldId id="268" r:id="rId14"/>
    <p:sldId id="272" r:id="rId15"/>
    <p:sldId id="273" r:id="rId16"/>
    <p:sldId id="274" r:id="rId17"/>
    <p:sldId id="260" r:id="rId18"/>
    <p:sldId id="279" r:id="rId19"/>
    <p:sldId id="269" r:id="rId20"/>
    <p:sldId id="270" r:id="rId21"/>
    <p:sldId id="271" r:id="rId22"/>
    <p:sldId id="275" r:id="rId23"/>
    <p:sldId id="276" r:id="rId24"/>
    <p:sldId id="280" r:id="rId25"/>
    <p:sldId id="281" r:id="rId26"/>
    <p:sldId id="282" r:id="rId27"/>
    <p:sldId id="285" r:id="rId28"/>
    <p:sldId id="284" r:id="rId29"/>
    <p:sldId id="26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19B3C5-F17A-462B-B431-64270F3FA12E}" type="datetimeFigureOut">
              <a:rPr lang="ru-RU" smtClean="0"/>
              <a:pPr/>
              <a:t>05.01.2015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988981-53E2-4961-94D0-5957DB965F32}" type="slidenum">
              <a:rPr lang="ru-RU" smtClean="0"/>
              <a:pPr/>
              <a:t>‹#›</a:t>
            </a:fld>
            <a:endParaRPr lang="ru-RU"/>
          </a:p>
        </p:txBody>
      </p:sp>
    </p:spTree>
    <p:extLst>
      <p:ext uri="{BB962C8B-B14F-4D97-AF65-F5344CB8AC3E}">
        <p14:creationId xmlns:p14="http://schemas.microsoft.com/office/powerpoint/2010/main" val="390338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1</a:t>
            </a:fld>
            <a:endParaRPr lang="ru-RU"/>
          </a:p>
        </p:txBody>
      </p:sp>
    </p:spTree>
    <p:extLst>
      <p:ext uri="{BB962C8B-B14F-4D97-AF65-F5344CB8AC3E}">
        <p14:creationId xmlns:p14="http://schemas.microsoft.com/office/powerpoint/2010/main" val="2575990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Согласно статье 80 Конституции Российской Федерации Президент России является гарантом прав и свобод человека и гражданина. Содействие в осуществлении Президентом Российской Федерации его конституционных полномочий гаранта прав и свобод человека и гражданина, признаваемых и гарантируемых в Российской Федерации, в соответствии с общепризнанными принципами и нормами международного права и в согласно Конституции РФ, реализуется Комиссией по правам человека при Президенте Российской Федерации. Как совещательный и консультативный орган при Президенте Комиссия осуществляет свою деятельность на основании Положения, утвержденного Указом Президента РФ от 18 октября 1996 году.</a:t>
            </a:r>
          </a:p>
          <a:p>
            <a:r>
              <a:rPr lang="ru-RU" dirty="0" smtClean="0"/>
              <a:t>Проанализировав действующее законодательство в сфере охраны окружающей среды и прав человека и гражданина позволило выделить два основных способа защиты экологических прав граждан:</a:t>
            </a:r>
          </a:p>
          <a:p>
            <a:r>
              <a:rPr lang="ru-RU" dirty="0" smtClean="0"/>
              <a:t>1. Самозащита;</a:t>
            </a:r>
          </a:p>
          <a:p>
            <a:r>
              <a:rPr lang="ru-RU" dirty="0" smtClean="0"/>
              <a:t>2. Защита при помощи государственных институтов или государственную защиту: суд, органы исполнительной власти, прокуратура</a:t>
            </a:r>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22</a:t>
            </a:fld>
            <a:endParaRPr lang="ru-RU"/>
          </a:p>
        </p:txBody>
      </p:sp>
    </p:spTree>
    <p:extLst>
      <p:ext uri="{BB962C8B-B14F-4D97-AF65-F5344CB8AC3E}">
        <p14:creationId xmlns:p14="http://schemas.microsoft.com/office/powerpoint/2010/main" val="357660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r>
              <a:rPr lang="ru-RU" dirty="0" smtClean="0"/>
              <a:t>Проект имеет федеральный масштаб. Месторождение оправдывает свой статус медной сокровищницы России: его эксплуатационные запасы достигают 400 млн тонн. Освоение Михеевского и </a:t>
            </a:r>
            <a:r>
              <a:rPr lang="ru-RU" dirty="0" err="1" smtClean="0"/>
              <a:t>Томинского</a:t>
            </a:r>
            <a:r>
              <a:rPr lang="ru-RU" dirty="0" smtClean="0"/>
              <a:t> месторождений (второй проект РМК, также расположенный на территории Челябинской области) позволит обеспечить предприятия группы сырьевой базой на ближайшие 25 лет.</a:t>
            </a:r>
          </a:p>
          <a:p>
            <a:endParaRPr lang="ru-RU" dirty="0" smtClean="0"/>
          </a:p>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25</a:t>
            </a:fld>
            <a:endParaRPr lang="ru-RU"/>
          </a:p>
        </p:txBody>
      </p:sp>
    </p:spTree>
    <p:extLst>
      <p:ext uri="{BB962C8B-B14F-4D97-AF65-F5344CB8AC3E}">
        <p14:creationId xmlns:p14="http://schemas.microsoft.com/office/powerpoint/2010/main" val="350196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«Михеевский Горно-обогатительный комбинат» состоит из следующих элементов:</a:t>
            </a:r>
          </a:p>
          <a:p>
            <a:r>
              <a:rPr lang="ru-RU" dirty="0" smtClean="0"/>
              <a:t>1.	 Открытый рудник.</a:t>
            </a:r>
          </a:p>
          <a:p>
            <a:r>
              <a:rPr lang="ru-RU" dirty="0" smtClean="0"/>
              <a:t>2. </a:t>
            </a:r>
            <a:r>
              <a:rPr lang="ru-RU" dirty="0" err="1" smtClean="0"/>
              <a:t>Обо¬га¬ти¬тель¬ная</a:t>
            </a:r>
            <a:r>
              <a:rPr lang="ru-RU" dirty="0" smtClean="0"/>
              <a:t> </a:t>
            </a:r>
            <a:r>
              <a:rPr lang="ru-RU" dirty="0" err="1" smtClean="0"/>
              <a:t>фаб¬ри¬ка</a:t>
            </a:r>
            <a:r>
              <a:rPr lang="ru-RU" dirty="0" smtClean="0"/>
              <a:t> с </a:t>
            </a:r>
            <a:r>
              <a:rPr lang="ru-RU" dirty="0" err="1" smtClean="0"/>
              <a:t>хво¬сто¬вым</a:t>
            </a:r>
            <a:r>
              <a:rPr lang="ru-RU" dirty="0" smtClean="0"/>
              <a:t> </a:t>
            </a:r>
            <a:r>
              <a:rPr lang="ru-RU" dirty="0" err="1" smtClean="0"/>
              <a:t>хо¬зяй¬ством</a:t>
            </a:r>
            <a:r>
              <a:rPr lang="ru-RU" dirty="0" smtClean="0"/>
              <a:t> и </a:t>
            </a:r>
            <a:r>
              <a:rPr lang="ru-RU" dirty="0" err="1" smtClean="0"/>
              <a:t>обо¬рот¬ным</a:t>
            </a:r>
            <a:r>
              <a:rPr lang="ru-RU" dirty="0" smtClean="0"/>
              <a:t> </a:t>
            </a:r>
            <a:r>
              <a:rPr lang="ru-RU" dirty="0" err="1" smtClean="0"/>
              <a:t>во¬до¬снаб¬же¬ни¬ем</a:t>
            </a:r>
            <a:r>
              <a:rPr lang="ru-RU" dirty="0" smtClean="0"/>
              <a:t>.</a:t>
            </a:r>
          </a:p>
          <a:p>
            <a:r>
              <a:rPr lang="ru-RU" dirty="0" smtClean="0"/>
              <a:t>3. </a:t>
            </a:r>
            <a:r>
              <a:rPr lang="ru-RU" dirty="0" err="1" smtClean="0"/>
              <a:t>Про¬из¬вод¬ствен¬ная</a:t>
            </a:r>
            <a:r>
              <a:rPr lang="ru-RU" dirty="0" smtClean="0"/>
              <a:t> </a:t>
            </a:r>
            <a:r>
              <a:rPr lang="ru-RU" dirty="0" err="1" smtClean="0"/>
              <a:t>пло¬щад¬ка</a:t>
            </a:r>
            <a:r>
              <a:rPr lang="ru-RU" dirty="0" smtClean="0"/>
              <a:t> - </a:t>
            </a:r>
            <a:r>
              <a:rPr lang="ru-RU" dirty="0" err="1" smtClean="0"/>
              <a:t>пред¬при¬я¬тия</a:t>
            </a:r>
            <a:r>
              <a:rPr lang="ru-RU" dirty="0" smtClean="0"/>
              <a:t> с </a:t>
            </a:r>
            <a:r>
              <a:rPr lang="ru-RU" dirty="0" err="1" smtClean="0"/>
              <a:t>объ¬ек¬та¬ми</a:t>
            </a:r>
            <a:r>
              <a:rPr lang="ru-RU" dirty="0" smtClean="0"/>
              <a:t> </a:t>
            </a:r>
            <a:r>
              <a:rPr lang="ru-RU" dirty="0" err="1" smtClean="0"/>
              <a:t>ин¬фра-струк¬ту¬ры</a:t>
            </a:r>
            <a:r>
              <a:rPr lang="ru-RU" dirty="0" smtClean="0"/>
              <a:t>.</a:t>
            </a:r>
          </a:p>
          <a:p>
            <a:r>
              <a:rPr lang="ru-RU" dirty="0" smtClean="0"/>
              <a:t>4. Внешнее энергоснабжение в составе.</a:t>
            </a:r>
          </a:p>
          <a:p>
            <a:endParaRPr lang="ru-RU" dirty="0" smtClean="0"/>
          </a:p>
          <a:p>
            <a:r>
              <a:rPr lang="ru-RU" dirty="0" smtClean="0"/>
              <a:t>5.Внешне газоснабжение.</a:t>
            </a:r>
          </a:p>
          <a:p>
            <a:r>
              <a:rPr lang="ru-RU" dirty="0" smtClean="0"/>
              <a:t>6. Промышленное водоснабжение. </a:t>
            </a:r>
          </a:p>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26</a:t>
            </a:fld>
            <a:endParaRPr lang="ru-RU"/>
          </a:p>
        </p:txBody>
      </p:sp>
    </p:spTree>
    <p:extLst>
      <p:ext uri="{BB962C8B-B14F-4D97-AF65-F5344CB8AC3E}">
        <p14:creationId xmlns:p14="http://schemas.microsoft.com/office/powerpoint/2010/main" val="717306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Сумма инвестиций Группы Русская медная компания превышает 26 млрд. рублей</a:t>
            </a:r>
          </a:p>
          <a:p>
            <a:r>
              <a:rPr lang="ru-RU" dirty="0" smtClean="0"/>
              <a:t>Русская медная компания, включающую в себя полный цикл производства – от добычи полезных ископаемых до выпуска готовой продукции, медных катодов и катанки. </a:t>
            </a:r>
          </a:p>
          <a:p>
            <a:r>
              <a:rPr lang="ru-RU" dirty="0" smtClean="0"/>
              <a:t>В рамках проекта создается более 700 рабочих мест. Планируемая сумма налоговых отчислений и сборов в течение срока реализации проекта составит около 28 млрд рублей. </a:t>
            </a:r>
          </a:p>
          <a:p>
            <a:r>
              <a:rPr lang="ru-RU" dirty="0" smtClean="0"/>
              <a:t>Президент РМК Всеволод Левин: Мы берем на себя ответственность за культурное развитие молодежи, за пропаганду и формирование культуры здорового образа жизни в городах присутствия. </a:t>
            </a:r>
            <a:r>
              <a:rPr lang="ru-RU" smtClean="0"/>
              <a:t>С осени этого года все социальные проекты РМК будут пролонгированы на Варну и Карталы".</a:t>
            </a:r>
          </a:p>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28</a:t>
            </a:fld>
            <a:endParaRPr lang="ru-RU"/>
          </a:p>
        </p:txBody>
      </p:sp>
    </p:spTree>
    <p:extLst>
      <p:ext uri="{BB962C8B-B14F-4D97-AF65-F5344CB8AC3E}">
        <p14:creationId xmlns:p14="http://schemas.microsoft.com/office/powerpoint/2010/main" val="3705322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1851E66-EC91-4969-8BD4-1C989E464CE5}" type="slidenum">
              <a:rPr lang="ru-RU" smtClean="0"/>
              <a:pPr/>
              <a:t>29</a:t>
            </a:fld>
            <a:endParaRPr lang="ru-RU"/>
          </a:p>
        </p:txBody>
      </p:sp>
    </p:spTree>
    <p:extLst>
      <p:ext uri="{BB962C8B-B14F-4D97-AF65-F5344CB8AC3E}">
        <p14:creationId xmlns:p14="http://schemas.microsoft.com/office/powerpoint/2010/main" val="2890957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1.	Российская Федерация - самое большое в мире по площади государство.</a:t>
            </a:r>
          </a:p>
          <a:p>
            <a:r>
              <a:rPr lang="ru-RU" dirty="0" smtClean="0"/>
              <a:t>2.	Экологическое положение в Российской Федерации большинство ученых и специалистов считают кризисным. В данное время в пределах государства выделяются 13 субъектов, в которых экологическая ситуация считается очень неблагоприятной для жизни.</a:t>
            </a:r>
          </a:p>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3</a:t>
            </a:fld>
            <a:endParaRPr lang="ru-RU"/>
          </a:p>
        </p:txBody>
      </p:sp>
    </p:spTree>
    <p:extLst>
      <p:ext uri="{BB962C8B-B14F-4D97-AF65-F5344CB8AC3E}">
        <p14:creationId xmlns:p14="http://schemas.microsoft.com/office/powerpoint/2010/main" val="151205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3.	ЮНЕСКО </a:t>
            </a:r>
            <a:r>
              <a:rPr lang="ru-RU" dirty="0" err="1" smtClean="0"/>
              <a:t>ЮНЕСКО</a:t>
            </a:r>
            <a:r>
              <a:rPr lang="ru-RU" dirty="0" smtClean="0"/>
              <a:t> (UNESCO — </a:t>
            </a:r>
            <a:r>
              <a:rPr lang="ru-RU" dirty="0" err="1" smtClean="0"/>
              <a:t>The</a:t>
            </a:r>
            <a:r>
              <a:rPr lang="ru-RU" dirty="0" smtClean="0"/>
              <a:t> </a:t>
            </a:r>
            <a:r>
              <a:rPr lang="ru-RU" dirty="0" err="1" smtClean="0"/>
              <a:t>United</a:t>
            </a:r>
            <a:r>
              <a:rPr lang="ru-RU" dirty="0" smtClean="0"/>
              <a:t> </a:t>
            </a:r>
            <a:r>
              <a:rPr lang="ru-RU" dirty="0" err="1" smtClean="0"/>
              <a:t>Nations</a:t>
            </a:r>
            <a:r>
              <a:rPr lang="ru-RU" dirty="0" smtClean="0"/>
              <a:t> </a:t>
            </a:r>
            <a:r>
              <a:rPr lang="ru-RU" dirty="0" err="1" smtClean="0"/>
              <a:t>Educational</a:t>
            </a:r>
            <a:r>
              <a:rPr lang="ru-RU" dirty="0" smtClean="0"/>
              <a:t>, </a:t>
            </a:r>
            <a:r>
              <a:rPr lang="ru-RU" dirty="0" err="1" smtClean="0"/>
              <a:t>Scientific</a:t>
            </a:r>
            <a:r>
              <a:rPr lang="ru-RU" dirty="0" smtClean="0"/>
              <a:t> </a:t>
            </a:r>
            <a:r>
              <a:rPr lang="ru-RU" dirty="0" err="1" smtClean="0"/>
              <a:t>and</a:t>
            </a:r>
            <a:r>
              <a:rPr lang="ru-RU" dirty="0" smtClean="0"/>
              <a:t> </a:t>
            </a:r>
            <a:r>
              <a:rPr lang="ru-RU" dirty="0" err="1" smtClean="0"/>
              <a:t>Cultural</a:t>
            </a:r>
            <a:r>
              <a:rPr lang="ru-RU" dirty="0" smtClean="0"/>
              <a:t> </a:t>
            </a:r>
            <a:r>
              <a:rPr lang="ru-RU" dirty="0" err="1" smtClean="0"/>
              <a:t>Organization</a:t>
            </a:r>
            <a:r>
              <a:rPr lang="ru-RU" dirty="0" smtClean="0"/>
              <a:t>) — Организация Объединённых Наций по вопросам образования, науки и культуры. была произведена оценка экологического положения и уровня жизни человечества стран всего мира по пятибалльной шкале. Итог был ошеломительным: «Уровень выживаемости российского населения достиг критической отметки». Коэффициент экологической ситуации достиг 1,4 балла, по факту предполагает смертный приговор жителям государства. Этот диапазон значит, что жители Российской Федерации обречены или на постепенное вымирание, или на деградацию - новые поколения будут отличаться физиологическими и интеллектуальными отклонениями, осуществляя жизненную деятельность лишь благодаря удовлетворению естественных природных инстинктов. Эти поколения не смогут аналитически мыслить, ибо у них не будет способностей к самостоятельному </a:t>
            </a:r>
            <a:r>
              <a:rPr lang="ru-RU" dirty="0" smtClean="0"/>
              <a:t>мышлению».</a:t>
            </a:r>
            <a:endParaRPr lang="ru-RU" dirty="0" smtClean="0"/>
          </a:p>
        </p:txBody>
      </p:sp>
      <p:sp>
        <p:nvSpPr>
          <p:cNvPr id="4" name="Номер слайда 3"/>
          <p:cNvSpPr>
            <a:spLocks noGrp="1"/>
          </p:cNvSpPr>
          <p:nvPr>
            <p:ph type="sldNum" sz="quarter" idx="10"/>
          </p:nvPr>
        </p:nvSpPr>
        <p:spPr/>
        <p:txBody>
          <a:bodyPr/>
          <a:lstStyle/>
          <a:p>
            <a:fld id="{30988981-53E2-4961-94D0-5957DB965F32}" type="slidenum">
              <a:rPr lang="ru-RU" smtClean="0"/>
              <a:pPr/>
              <a:t>4</a:t>
            </a:fld>
            <a:endParaRPr lang="ru-RU"/>
          </a:p>
        </p:txBody>
      </p:sp>
    </p:spTree>
    <p:extLst>
      <p:ext uri="{BB962C8B-B14F-4D97-AF65-F5344CB8AC3E}">
        <p14:creationId xmlns:p14="http://schemas.microsoft.com/office/powerpoint/2010/main" val="4833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Экологический нигилизм- недооценка деятельности человека на состояние окружающей среды. Не достаточно адекватное отношение населения страны  к экологическим  проблемам</a:t>
            </a:r>
          </a:p>
          <a:p>
            <a:r>
              <a:rPr lang="ru-RU" dirty="0" smtClean="0"/>
              <a:t>Экологическая обстановка в    </a:t>
            </a:r>
            <a:r>
              <a:rPr lang="ru-RU" dirty="0" err="1" smtClean="0"/>
              <a:t>Варненском</a:t>
            </a:r>
            <a:r>
              <a:rPr lang="ru-RU" dirty="0" smtClean="0"/>
              <a:t> районе : загрязнение атмосферы, водоемов, скопление  ТБО- твердых бытовых отходов</a:t>
            </a:r>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5</a:t>
            </a:fld>
            <a:endParaRPr lang="ru-RU"/>
          </a:p>
        </p:txBody>
      </p:sp>
    </p:spTree>
    <p:extLst>
      <p:ext uri="{BB962C8B-B14F-4D97-AF65-F5344CB8AC3E}">
        <p14:creationId xmlns:p14="http://schemas.microsoft.com/office/powerpoint/2010/main" val="410585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9</a:t>
            </a:fld>
            <a:endParaRPr lang="ru-RU"/>
          </a:p>
        </p:txBody>
      </p:sp>
    </p:spTree>
    <p:extLst>
      <p:ext uri="{BB962C8B-B14F-4D97-AF65-F5344CB8AC3E}">
        <p14:creationId xmlns:p14="http://schemas.microsoft.com/office/powerpoint/2010/main" val="315296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Понятие и виды экологических прав человека </a:t>
            </a:r>
          </a:p>
          <a:p>
            <a:endParaRPr lang="ru-RU" dirty="0" smtClean="0"/>
          </a:p>
          <a:p>
            <a:r>
              <a:rPr lang="ru-RU" dirty="0" smtClean="0"/>
              <a:t>Экологические права человека - это признанные и закрепленные в законодательстве права индивида, которые обеспечивают удовлетворение различных потребностей людей при взаимодействии с природой.</a:t>
            </a:r>
          </a:p>
          <a:p>
            <a:endParaRPr lang="ru-RU" dirty="0" smtClean="0"/>
          </a:p>
          <a:p>
            <a:r>
              <a:rPr lang="ru-RU" dirty="0" smtClean="0"/>
              <a:t>По уровням юридического регулирования данные права делятся на основные и иные права в области окружающей среды.</a:t>
            </a:r>
          </a:p>
          <a:p>
            <a:endParaRPr lang="ru-RU" dirty="0" smtClean="0"/>
          </a:p>
          <a:p>
            <a:r>
              <a:rPr lang="ru-RU" dirty="0" smtClean="0"/>
              <a:t>Основными правами зачастую называют конституционными и фундаментальными. </a:t>
            </a:r>
          </a:p>
          <a:p>
            <a:r>
              <a:rPr lang="ru-RU" dirty="0" smtClean="0"/>
              <a:t>В Российской Федерации они нашли свое закрепление в Конституции, а также в международно-правовых документах по правам человека, которые согласно статье 15 Конституции РФ являются основной частью правовой системы Российской Федерации.</a:t>
            </a:r>
          </a:p>
          <a:p>
            <a:r>
              <a:rPr lang="ru-RU" dirty="0" smtClean="0"/>
              <a:t> </a:t>
            </a:r>
          </a:p>
          <a:p>
            <a:r>
              <a:rPr lang="ru-RU" dirty="0" smtClean="0"/>
              <a:t>Международные документы по правам человека:</a:t>
            </a:r>
          </a:p>
          <a:p>
            <a:r>
              <a:rPr lang="ru-RU" dirty="0" smtClean="0"/>
              <a:t>Всеобщая декларация прав человека (1948 г.);</a:t>
            </a:r>
          </a:p>
          <a:p>
            <a:r>
              <a:rPr lang="ru-RU" dirty="0" smtClean="0"/>
              <a:t>Европейская конвенция о защите прав человека и основных свобод (1950 г.);</a:t>
            </a:r>
          </a:p>
          <a:p>
            <a:r>
              <a:rPr lang="ru-RU" dirty="0" smtClean="0"/>
              <a:t>Европейская социальная хартия (1961 г.)</a:t>
            </a:r>
          </a:p>
          <a:p>
            <a:r>
              <a:rPr lang="ru-RU" dirty="0" smtClean="0"/>
              <a:t>Конституция РФ Главными конституционными правами являются: статья 36 права граждан частной собственности на землю, </a:t>
            </a:r>
          </a:p>
          <a:p>
            <a:r>
              <a:rPr lang="ru-RU" dirty="0" smtClean="0"/>
              <a:t>статья 42 права каждого человека на благоприятную окружающую среду, достоверную информацию о ее состоянии и на возмещение ущерба, причиненного его здоровью или имуществу экологическим правонарушением. </a:t>
            </a:r>
          </a:p>
          <a:p>
            <a:r>
              <a:rPr lang="ru-RU" dirty="0" smtClean="0"/>
              <a:t>Непосредственное отношение к данной разновидности прав имеет, согласно статье 37 Конституции РФ право каждого человека на труд в условиях, отвечающих требованиям безопасности и гигиены</a:t>
            </a:r>
          </a:p>
          <a:p>
            <a:r>
              <a:rPr lang="ru-RU" dirty="0" smtClean="0"/>
              <a:t>, и, согласно статье 41 Конституции РФ право каждого человека на охрану здоровья и медицинскую помощь.</a:t>
            </a:r>
          </a:p>
          <a:p>
            <a:r>
              <a:rPr lang="ru-RU" dirty="0" smtClean="0"/>
              <a:t>! ! !  В главе 2 Конституции РФ дается полный перечень данных прав.</a:t>
            </a:r>
          </a:p>
          <a:p>
            <a:endParaRPr lang="ru-RU" dirty="0" smtClean="0"/>
          </a:p>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10</a:t>
            </a:fld>
            <a:endParaRPr lang="ru-RU"/>
          </a:p>
        </p:txBody>
      </p:sp>
    </p:spTree>
    <p:extLst>
      <p:ext uri="{BB962C8B-B14F-4D97-AF65-F5344CB8AC3E}">
        <p14:creationId xmlns:p14="http://schemas.microsoft.com/office/powerpoint/2010/main" val="325400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иные экологические права человека включены права в сфере природопользования и охраны окружающей среды, которые установлены законами и иными нормативно-правовыми актами Российской Федерации и субъектами Российской Федерации.  К таким правам относятся: согласно статье 11 ФЗ «Об охране окружающей природной среды» право граждан на охрану здоровья от неблагоприятного воздействия окружающей природной среды, согласно статье 22 Федерального закона «О радиационной безопасности населения» право граждан Российской Федерации, иностранных граждан и лиц без гражданства, проживающих на территории Российской Федерации, на радиационную безопасность, согласно статье 65 Лесного кодекса Российской Федерации право граждан на пребывание в лесах.</a:t>
            </a:r>
          </a:p>
          <a:p>
            <a:endParaRPr lang="ru-RU" dirty="0" smtClean="0"/>
          </a:p>
          <a:p>
            <a:r>
              <a:rPr lang="ru-RU" dirty="0" smtClean="0"/>
              <a:t>Личные гражданские права людей устанавливают защиту человека, его здоровья и имущества от какого-либо неправомерного вмешательства - в данном случае вредное воздействие на окружающую среду.</a:t>
            </a:r>
          </a:p>
          <a:p>
            <a:r>
              <a:rPr lang="ru-RU" dirty="0" smtClean="0"/>
              <a:t>Путем проведения референдума по решению вопросов охраны окружающей среды, подготовке, разработке и участии в принятии значимых для экологии страны решений выражаются</a:t>
            </a:r>
          </a:p>
          <a:p>
            <a:endParaRPr lang="ru-RU" dirty="0" smtClean="0"/>
          </a:p>
          <a:p>
            <a:endParaRPr lang="ru-RU" dirty="0" smtClean="0"/>
          </a:p>
          <a:p>
            <a:r>
              <a:rPr lang="ru-RU" dirty="0" smtClean="0"/>
              <a:t>Политические права граждан, дают такую возможность, как участие в реализации государственной власти, при помощи обжалования судебных решений и действий государственных органов и должностных лиц - устанавливают контроль над властью.</a:t>
            </a:r>
          </a:p>
          <a:p>
            <a:endParaRPr lang="ru-RU" dirty="0" smtClean="0"/>
          </a:p>
          <a:p>
            <a:endParaRPr lang="ru-RU" dirty="0" smtClean="0"/>
          </a:p>
          <a:p>
            <a:endParaRPr lang="ru-RU" dirty="0" smtClean="0"/>
          </a:p>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17</a:t>
            </a:fld>
            <a:endParaRPr lang="ru-RU"/>
          </a:p>
        </p:txBody>
      </p:sp>
    </p:spTree>
    <p:extLst>
      <p:ext uri="{BB962C8B-B14F-4D97-AF65-F5344CB8AC3E}">
        <p14:creationId xmlns:p14="http://schemas.microsoft.com/office/powerpoint/2010/main" val="250868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соответствии со 1 Федерального закона «Об охране окружающей среды» благоприятной окружающей средой является такая окружающая среда, качество которой обеспечивает устойчивое функционирование естественных экологических систем, природных и природно-антропогенных объектов. </a:t>
            </a:r>
          </a:p>
          <a:p>
            <a:endParaRPr lang="ru-RU" dirty="0" smtClean="0"/>
          </a:p>
          <a:p>
            <a:r>
              <a:rPr lang="ru-RU" dirty="0" smtClean="0"/>
              <a:t>Михаил Михайлович </a:t>
            </a:r>
            <a:r>
              <a:rPr lang="ru-RU" dirty="0" err="1" smtClean="0"/>
              <a:t>Бринчук</a:t>
            </a:r>
            <a:r>
              <a:rPr lang="ru-RU" dirty="0" smtClean="0"/>
              <a:t> (Заведующий Сектором эколого-правовых исследований Института государства и права РАН, доктор юридических наук, профессор) дает следующее понятие благоприятной окружающей среде: такое состояние окружающей среды, соответствующее критериям, стандартам и нормам, которые установлены в экологическом законодательстве касающихся чистоты, ресурсоемкости (неистощимости), экологической устойчивости, видового разнообразия и эстетического богатства окружающей среды.</a:t>
            </a:r>
          </a:p>
          <a:p>
            <a:r>
              <a:rPr lang="ru-RU" dirty="0" smtClean="0"/>
              <a:t>Борис Васильевич Ерофеев (автор книги экологическое право) . определяет благоприятную окружающую среду как среду, нормативы которой имеют соответствие с установленными законом стандартами, обеспечивающими охрану жизни и здоровья человека, растительного и животного мира, сохранение генетического фонда.</a:t>
            </a:r>
          </a:p>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19</a:t>
            </a:fld>
            <a:endParaRPr lang="ru-RU"/>
          </a:p>
        </p:txBody>
      </p:sp>
    </p:spTree>
    <p:extLst>
      <p:ext uri="{BB962C8B-B14F-4D97-AF65-F5344CB8AC3E}">
        <p14:creationId xmlns:p14="http://schemas.microsoft.com/office/powerpoint/2010/main" val="370202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Правовое регулирование экологических прав человека</a:t>
            </a:r>
          </a:p>
          <a:p>
            <a:r>
              <a:rPr lang="ru-RU" dirty="0" smtClean="0"/>
              <a:t>Правовое регулирование экологических прав населения страны закреплено  в Конституции Российской Федерации, согласно которой граждане и объединения граждан имеют право иметь в частной собственности землю (статья 36),</a:t>
            </a:r>
          </a:p>
          <a:p>
            <a:r>
              <a:rPr lang="ru-RU" dirty="0" smtClean="0"/>
              <a:t> каждый гражданин имеет право на благоприятную окружающую среду, достоверную информацию о ее состоянии и на возмещение ущерба, причиненного его здоровью или имуществу экологическим правонарушением (статья 42). </a:t>
            </a:r>
          </a:p>
          <a:p>
            <a:endParaRPr lang="ru-RU" dirty="0"/>
          </a:p>
        </p:txBody>
      </p:sp>
      <p:sp>
        <p:nvSpPr>
          <p:cNvPr id="4" name="Номер слайда 3"/>
          <p:cNvSpPr>
            <a:spLocks noGrp="1"/>
          </p:cNvSpPr>
          <p:nvPr>
            <p:ph type="sldNum" sz="quarter" idx="10"/>
          </p:nvPr>
        </p:nvSpPr>
        <p:spPr/>
        <p:txBody>
          <a:bodyPr/>
          <a:lstStyle/>
          <a:p>
            <a:fld id="{30988981-53E2-4961-94D0-5957DB965F32}" type="slidenum">
              <a:rPr lang="ru-RU" smtClean="0"/>
              <a:pPr/>
              <a:t>21</a:t>
            </a:fld>
            <a:endParaRPr lang="ru-RU"/>
          </a:p>
        </p:txBody>
      </p:sp>
    </p:spTree>
    <p:extLst>
      <p:ext uri="{BB962C8B-B14F-4D97-AF65-F5344CB8AC3E}">
        <p14:creationId xmlns:p14="http://schemas.microsoft.com/office/powerpoint/2010/main" val="74847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05.01.2015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05.01.2015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hyperlink" Target="http://www.severindevelopment.ru/img/Miheevskii/08.jpg" TargetMode="External"/><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severindevelopment.ru/img/Miheevskii/07.jpg" TargetMode="External"/><Relationship Id="rId5" Type="http://schemas.openxmlformats.org/officeDocument/2006/relationships/image" Target="../media/image8.jpeg"/><Relationship Id="rId4" Type="http://schemas.openxmlformats.org/officeDocument/2006/relationships/hyperlink" Target="http://www.severindevelopment.ru/img/Miheevskii/02.jpg" TargetMode="External"/><Relationship Id="rId9"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hyperlink" Target="http://www.severindevelopment.ru/img/Miheevskii/05.jp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severindevelopment.ru/img/Miheevskii/05.jpg"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severindevelopment.ru/img/Miheevskii/05.jp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img-2008-05.photosight.ru/05/2664005.jpg" TargetMode="External"/><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nature.baikal.ru/phs/norm/6215.jpg"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hyperlink" Target="http://www.epochtimes.ru/images/stories/06/russia/161_ecology-karta-mira.gi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hyperlink" Target="http://i.obozrevatel.ua/9/1040226/748346.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redbook.ru/kir73-3.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redbook.ru/kir73-3.htm"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redbook.ru/kir73-3.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redbook.ru/kir73-3.htm" TargetMode="Externa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247528"/>
            <a:ext cx="5638796" cy="44613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220072" y="1340768"/>
            <a:ext cx="3744416" cy="1569660"/>
          </a:xfrm>
          <a:prstGeom prst="rect">
            <a:avLst/>
          </a:prstGeom>
        </p:spPr>
        <p:txBody>
          <a:bodyPr wrap="square">
            <a:spAutoFit/>
          </a:bodyPr>
          <a:lstStyle/>
          <a:p>
            <a:r>
              <a:rPr lang="ru-RU" b="1" i="1" dirty="0" smtClean="0">
                <a:solidFill>
                  <a:srgbClr val="C00000"/>
                </a:solidFill>
              </a:rPr>
              <a:t>Я человек, я посредине мира,</a:t>
            </a:r>
          </a:p>
          <a:p>
            <a:r>
              <a:rPr lang="ru-RU" b="1" i="1" dirty="0" smtClean="0">
                <a:solidFill>
                  <a:srgbClr val="C00000"/>
                </a:solidFill>
              </a:rPr>
              <a:t>За мною мириады инфузорий,</a:t>
            </a:r>
          </a:p>
          <a:p>
            <a:r>
              <a:rPr lang="ru-RU" b="1" i="1" dirty="0" smtClean="0">
                <a:solidFill>
                  <a:srgbClr val="C00000"/>
                </a:solidFill>
              </a:rPr>
              <a:t>Передо мною мириады звезд...</a:t>
            </a:r>
          </a:p>
          <a:p>
            <a:pPr algn="r"/>
            <a:r>
              <a:rPr lang="ru-RU" b="1" i="1" dirty="0" smtClean="0"/>
              <a:t>А. Тарковский «Посредине мира»</a:t>
            </a:r>
            <a:endParaRPr lang="ru-RU" b="1" dirty="0" smtClean="0"/>
          </a:p>
          <a:p>
            <a:endParaRPr lang="ru-RU" sz="2400" b="1" dirty="0"/>
          </a:p>
        </p:txBody>
      </p:sp>
      <p:sp>
        <p:nvSpPr>
          <p:cNvPr id="2" name="Прямоугольник 1"/>
          <p:cNvSpPr/>
          <p:nvPr/>
        </p:nvSpPr>
        <p:spPr>
          <a:xfrm>
            <a:off x="683568" y="392190"/>
            <a:ext cx="7344816" cy="954107"/>
          </a:xfrm>
          <a:prstGeom prst="rect">
            <a:avLst/>
          </a:prstGeom>
        </p:spPr>
        <p:txBody>
          <a:bodyPr wrap="square">
            <a:spAutoFit/>
          </a:bodyPr>
          <a:lstStyle/>
          <a:p>
            <a:r>
              <a:rPr lang="ru-RU" sz="2800" b="1" dirty="0">
                <a:solidFill>
                  <a:schemeClr val="tx2">
                    <a:lumMod val="50000"/>
                  </a:schemeClr>
                </a:solidFill>
              </a:rPr>
              <a:t>Информационно-образовательный классный час по теме «Экологические права», 10 класс</a:t>
            </a:r>
            <a:endParaRPr lang="ru-RU" sz="2800" dirty="0">
              <a:solidFill>
                <a:schemeClr val="tx2">
                  <a:lumMod val="50000"/>
                </a:schemeClr>
              </a:solidFill>
            </a:endParaRPr>
          </a:p>
        </p:txBody>
      </p:sp>
    </p:spTree>
    <p:extLst>
      <p:ext uri="{BB962C8B-B14F-4D97-AF65-F5344CB8AC3E}">
        <p14:creationId xmlns:p14="http://schemas.microsoft.com/office/powerpoint/2010/main" val="19142851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32656"/>
            <a:ext cx="7344816" cy="1077218"/>
          </a:xfrm>
          <a:prstGeom prst="rect">
            <a:avLst/>
          </a:prstGeom>
        </p:spPr>
        <p:txBody>
          <a:bodyPr wrap="square">
            <a:spAutoFit/>
          </a:bodyPr>
          <a:lstStyle/>
          <a:p>
            <a:pPr algn="ctr"/>
            <a:r>
              <a:rPr lang="ru-RU" sz="3200" b="1" dirty="0" smtClean="0">
                <a:solidFill>
                  <a:srgbClr val="C00000"/>
                </a:solidFill>
              </a:rPr>
              <a:t> Понятие </a:t>
            </a:r>
            <a:r>
              <a:rPr lang="ru-RU" sz="3200" b="1" dirty="0">
                <a:solidFill>
                  <a:srgbClr val="C00000"/>
                </a:solidFill>
              </a:rPr>
              <a:t>и виды экологических прав человека </a:t>
            </a:r>
          </a:p>
        </p:txBody>
      </p:sp>
      <p:sp>
        <p:nvSpPr>
          <p:cNvPr id="3" name="Прямоугольник 2"/>
          <p:cNvSpPr/>
          <p:nvPr/>
        </p:nvSpPr>
        <p:spPr>
          <a:xfrm>
            <a:off x="179512" y="1196752"/>
            <a:ext cx="8784976" cy="3539430"/>
          </a:xfrm>
          <a:prstGeom prst="rect">
            <a:avLst/>
          </a:prstGeom>
        </p:spPr>
        <p:txBody>
          <a:bodyPr wrap="square">
            <a:spAutoFit/>
          </a:bodyPr>
          <a:lstStyle/>
          <a:p>
            <a:endParaRPr lang="ru-RU" sz="3200" b="1" u="sng" dirty="0" smtClean="0">
              <a:solidFill>
                <a:srgbClr val="C00000"/>
              </a:solidFill>
            </a:endParaRPr>
          </a:p>
          <a:p>
            <a:r>
              <a:rPr lang="ru-RU" sz="3200" b="1" u="sng" dirty="0" smtClean="0">
                <a:solidFill>
                  <a:srgbClr val="C00000"/>
                </a:solidFill>
              </a:rPr>
              <a:t>Экологические </a:t>
            </a:r>
            <a:r>
              <a:rPr lang="ru-RU" sz="3200" b="1" u="sng" dirty="0">
                <a:solidFill>
                  <a:srgbClr val="C00000"/>
                </a:solidFill>
              </a:rPr>
              <a:t>права человека</a:t>
            </a:r>
            <a:r>
              <a:rPr lang="ru-RU" sz="3200" b="1" dirty="0">
                <a:solidFill>
                  <a:srgbClr val="C00000"/>
                </a:solidFill>
              </a:rPr>
              <a:t> </a:t>
            </a:r>
            <a:r>
              <a:rPr lang="ru-RU" sz="3200" b="1" dirty="0"/>
              <a:t>- это признанные и закрепленные в законодательстве права индивида, которые обеспечивают удовлетворение различных потребностей людей при взаимодействии с </a:t>
            </a:r>
            <a:r>
              <a:rPr lang="ru-RU" sz="3200" b="1" dirty="0" smtClean="0"/>
              <a:t>природой</a:t>
            </a:r>
            <a:endParaRPr lang="ru-RU" sz="3200" dirty="0"/>
          </a:p>
        </p:txBody>
      </p:sp>
    </p:spTree>
    <p:extLst>
      <p:ext uri="{BB962C8B-B14F-4D97-AF65-F5344CB8AC3E}">
        <p14:creationId xmlns:p14="http://schemas.microsoft.com/office/powerpoint/2010/main" val="3628298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657817"/>
            <a:ext cx="4428492" cy="1754326"/>
          </a:xfrm>
          <a:prstGeom prst="rect">
            <a:avLst/>
          </a:prstGeom>
          <a:noFill/>
        </p:spPr>
        <p:txBody>
          <a:bodyPr wrap="square" rtlCol="0">
            <a:spAutoFit/>
          </a:bodyPr>
          <a:lstStyle/>
          <a:p>
            <a:pPr algn="ctr"/>
            <a:r>
              <a:rPr lang="ru-RU" sz="3600" b="1" dirty="0">
                <a:solidFill>
                  <a:srgbClr val="002060"/>
                </a:solidFill>
              </a:rPr>
              <a:t>о</a:t>
            </a:r>
            <a:r>
              <a:rPr lang="ru-RU" sz="3600" b="1" dirty="0" smtClean="0">
                <a:solidFill>
                  <a:srgbClr val="002060"/>
                </a:solidFill>
              </a:rPr>
              <a:t>сновные (конституционные, фундаментальные)</a:t>
            </a:r>
            <a:r>
              <a:rPr lang="ru-RU" sz="3600" dirty="0" smtClean="0">
                <a:solidFill>
                  <a:srgbClr val="002060"/>
                </a:solidFill>
              </a:rPr>
              <a:t> </a:t>
            </a:r>
            <a:endParaRPr lang="ru-RU" sz="3600" dirty="0">
              <a:solidFill>
                <a:srgbClr val="002060"/>
              </a:solidFill>
            </a:endParaRPr>
          </a:p>
        </p:txBody>
      </p:sp>
      <p:sp>
        <p:nvSpPr>
          <p:cNvPr id="4" name="TextBox 3"/>
          <p:cNvSpPr txBox="1"/>
          <p:nvPr/>
        </p:nvSpPr>
        <p:spPr>
          <a:xfrm>
            <a:off x="5076056" y="2750150"/>
            <a:ext cx="3816424" cy="1569660"/>
          </a:xfrm>
          <a:prstGeom prst="rect">
            <a:avLst/>
          </a:prstGeom>
          <a:noFill/>
        </p:spPr>
        <p:txBody>
          <a:bodyPr wrap="square" rtlCol="0">
            <a:spAutoFit/>
          </a:bodyPr>
          <a:lstStyle/>
          <a:p>
            <a:r>
              <a:rPr lang="ru-RU" sz="3200" b="1" dirty="0">
                <a:solidFill>
                  <a:schemeClr val="accent2">
                    <a:lumMod val="50000"/>
                  </a:schemeClr>
                </a:solidFill>
              </a:rPr>
              <a:t>иные права в области окружающей среды</a:t>
            </a:r>
            <a:endParaRPr lang="ru-RU" sz="3200" dirty="0">
              <a:solidFill>
                <a:schemeClr val="accent2">
                  <a:lumMod val="50000"/>
                </a:schemeClr>
              </a:solidFill>
            </a:endParaRPr>
          </a:p>
        </p:txBody>
      </p:sp>
      <p:sp>
        <p:nvSpPr>
          <p:cNvPr id="5" name="TextBox 4"/>
          <p:cNvSpPr txBox="1"/>
          <p:nvPr/>
        </p:nvSpPr>
        <p:spPr>
          <a:xfrm>
            <a:off x="467544" y="764704"/>
            <a:ext cx="7992888" cy="1754326"/>
          </a:xfrm>
          <a:prstGeom prst="rect">
            <a:avLst/>
          </a:prstGeom>
          <a:noFill/>
        </p:spPr>
        <p:txBody>
          <a:bodyPr wrap="square" rtlCol="0">
            <a:spAutoFit/>
          </a:bodyPr>
          <a:lstStyle/>
          <a:p>
            <a:pPr algn="ctr"/>
            <a:r>
              <a:rPr lang="ru-RU" sz="3600" b="1" dirty="0">
                <a:solidFill>
                  <a:srgbClr val="C00000"/>
                </a:solidFill>
              </a:rPr>
              <a:t>По уровням юридического регулирования данные права делятся на  </a:t>
            </a:r>
            <a:endParaRPr lang="ru-RU" sz="3600" dirty="0">
              <a:solidFill>
                <a:srgbClr val="C00000"/>
              </a:solidFill>
            </a:endParaRPr>
          </a:p>
        </p:txBody>
      </p:sp>
    </p:spTree>
    <p:extLst>
      <p:ext uri="{BB962C8B-B14F-4D97-AF65-F5344CB8AC3E}">
        <p14:creationId xmlns:p14="http://schemas.microsoft.com/office/powerpoint/2010/main" val="268011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70426"/>
            <a:ext cx="7560840" cy="584775"/>
          </a:xfrm>
          <a:prstGeom prst="rect">
            <a:avLst/>
          </a:prstGeom>
        </p:spPr>
        <p:txBody>
          <a:bodyPr wrap="square">
            <a:spAutoFit/>
          </a:bodyPr>
          <a:lstStyle/>
          <a:p>
            <a:pPr algn="ctr"/>
            <a:r>
              <a:rPr lang="ru-RU" sz="3200" b="1" dirty="0">
                <a:solidFill>
                  <a:srgbClr val="002060"/>
                </a:solidFill>
              </a:rPr>
              <a:t>О</a:t>
            </a:r>
            <a:r>
              <a:rPr lang="ru-RU" sz="3200" b="1" dirty="0" smtClean="0">
                <a:solidFill>
                  <a:srgbClr val="002060"/>
                </a:solidFill>
              </a:rPr>
              <a:t>сновные экологические права </a:t>
            </a:r>
            <a:r>
              <a:rPr lang="ru-RU" sz="3200" b="1" dirty="0">
                <a:solidFill>
                  <a:srgbClr val="002060"/>
                </a:solidFill>
              </a:rPr>
              <a:t>человека</a:t>
            </a:r>
            <a:r>
              <a:rPr lang="ru-RU" sz="3200" b="1" dirty="0" smtClean="0">
                <a:solidFill>
                  <a:srgbClr val="002060"/>
                </a:solidFill>
              </a:rPr>
              <a:t> </a:t>
            </a:r>
            <a:endParaRPr lang="ru-RU" sz="3200" dirty="0">
              <a:solidFill>
                <a:srgbClr val="002060"/>
              </a:solidFill>
            </a:endParaRPr>
          </a:p>
        </p:txBody>
      </p:sp>
      <p:sp>
        <p:nvSpPr>
          <p:cNvPr id="3" name="TextBox 2"/>
          <p:cNvSpPr txBox="1"/>
          <p:nvPr/>
        </p:nvSpPr>
        <p:spPr>
          <a:xfrm>
            <a:off x="251520" y="1556792"/>
            <a:ext cx="3672407" cy="4893647"/>
          </a:xfrm>
          <a:prstGeom prst="rect">
            <a:avLst/>
          </a:prstGeom>
          <a:noFill/>
        </p:spPr>
        <p:txBody>
          <a:bodyPr wrap="square" rtlCol="0">
            <a:spAutoFit/>
          </a:bodyPr>
          <a:lstStyle/>
          <a:p>
            <a:pPr algn="ctr"/>
            <a:r>
              <a:rPr lang="ru-RU" sz="2400" b="1" u="sng" dirty="0">
                <a:solidFill>
                  <a:srgbClr val="C00000"/>
                </a:solidFill>
              </a:rPr>
              <a:t>Международные документы по правам человека:</a:t>
            </a:r>
            <a:endParaRPr lang="ru-RU" sz="2400" dirty="0">
              <a:solidFill>
                <a:srgbClr val="C00000"/>
              </a:solidFill>
            </a:endParaRPr>
          </a:p>
          <a:p>
            <a:pPr marL="342900" indent="-342900">
              <a:buFont typeface="Arial" pitchFamily="34" charset="0"/>
              <a:buChar char="•"/>
            </a:pPr>
            <a:r>
              <a:rPr lang="ru-RU" sz="2400" b="1" dirty="0">
                <a:solidFill>
                  <a:srgbClr val="002060"/>
                </a:solidFill>
              </a:rPr>
              <a:t>Всеобщая декларация прав человека (1948 г.);</a:t>
            </a:r>
            <a:endParaRPr lang="ru-RU" sz="2400" dirty="0">
              <a:solidFill>
                <a:srgbClr val="002060"/>
              </a:solidFill>
            </a:endParaRPr>
          </a:p>
          <a:p>
            <a:pPr marL="342900" indent="-342900">
              <a:buFont typeface="Arial" pitchFamily="34" charset="0"/>
              <a:buChar char="•"/>
            </a:pPr>
            <a:r>
              <a:rPr lang="ru-RU" sz="2400" b="1" dirty="0">
                <a:solidFill>
                  <a:srgbClr val="002060"/>
                </a:solidFill>
              </a:rPr>
              <a:t>Европейская конвенция о защите прав человека и основных свобод (1950 г.);</a:t>
            </a:r>
            <a:endParaRPr lang="ru-RU" sz="2400" dirty="0">
              <a:solidFill>
                <a:srgbClr val="002060"/>
              </a:solidFill>
            </a:endParaRPr>
          </a:p>
          <a:p>
            <a:pPr marL="342900" indent="-342900">
              <a:buFont typeface="Arial" pitchFamily="34" charset="0"/>
              <a:buChar char="•"/>
            </a:pPr>
            <a:r>
              <a:rPr lang="ru-RU" sz="2400" b="1" dirty="0">
                <a:solidFill>
                  <a:srgbClr val="002060"/>
                </a:solidFill>
              </a:rPr>
              <a:t>Европейская социальная хартия (1961 г.)</a:t>
            </a:r>
            <a:endParaRPr lang="ru-RU" sz="2400" dirty="0">
              <a:solidFill>
                <a:srgbClr val="002060"/>
              </a:solidFill>
            </a:endParaRPr>
          </a:p>
        </p:txBody>
      </p:sp>
      <p:sp>
        <p:nvSpPr>
          <p:cNvPr id="4" name="TextBox 3"/>
          <p:cNvSpPr txBox="1"/>
          <p:nvPr/>
        </p:nvSpPr>
        <p:spPr>
          <a:xfrm>
            <a:off x="3707905" y="1556792"/>
            <a:ext cx="5436095" cy="4893647"/>
          </a:xfrm>
          <a:prstGeom prst="rect">
            <a:avLst/>
          </a:prstGeom>
          <a:noFill/>
        </p:spPr>
        <p:txBody>
          <a:bodyPr wrap="square" rtlCol="0">
            <a:spAutoFit/>
          </a:bodyPr>
          <a:lstStyle/>
          <a:p>
            <a:pPr algn="ctr"/>
            <a:r>
              <a:rPr lang="ru-RU" sz="2400" b="1" u="sng" dirty="0">
                <a:solidFill>
                  <a:srgbClr val="C00000"/>
                </a:solidFill>
              </a:rPr>
              <a:t>Конституция РФ </a:t>
            </a:r>
            <a:r>
              <a:rPr lang="ru-RU" sz="2400" b="1" u="sng" dirty="0" smtClean="0">
                <a:solidFill>
                  <a:srgbClr val="C00000"/>
                </a:solidFill>
              </a:rPr>
              <a:t>:</a:t>
            </a:r>
            <a:r>
              <a:rPr lang="ru-RU" sz="2400" b="1" dirty="0" smtClean="0">
                <a:solidFill>
                  <a:srgbClr val="C00000"/>
                </a:solidFill>
              </a:rPr>
              <a:t> </a:t>
            </a:r>
          </a:p>
          <a:p>
            <a:pPr marL="285750" indent="-285750">
              <a:buFont typeface="Arial" pitchFamily="34" charset="0"/>
              <a:buChar char="•"/>
            </a:pPr>
            <a:r>
              <a:rPr lang="ru-RU" sz="2400" b="1" dirty="0" smtClean="0">
                <a:solidFill>
                  <a:srgbClr val="002060"/>
                </a:solidFill>
              </a:rPr>
              <a:t>статья </a:t>
            </a:r>
            <a:r>
              <a:rPr lang="ru-RU" sz="2400" b="1" dirty="0">
                <a:solidFill>
                  <a:srgbClr val="002060"/>
                </a:solidFill>
              </a:rPr>
              <a:t>36 права граждан частной собственности на </a:t>
            </a:r>
            <a:r>
              <a:rPr lang="ru-RU" sz="2400" b="1" dirty="0" smtClean="0">
                <a:solidFill>
                  <a:srgbClr val="002060"/>
                </a:solidFill>
              </a:rPr>
              <a:t>землю;</a:t>
            </a:r>
          </a:p>
          <a:p>
            <a:pPr marL="285750" indent="-285750">
              <a:buFont typeface="Arial" pitchFamily="34" charset="0"/>
              <a:buChar char="•"/>
            </a:pPr>
            <a:r>
              <a:rPr lang="ru-RU" sz="2400" b="1" dirty="0" smtClean="0">
                <a:solidFill>
                  <a:srgbClr val="002060"/>
                </a:solidFill>
              </a:rPr>
              <a:t> </a:t>
            </a:r>
            <a:r>
              <a:rPr lang="ru-RU" sz="2400" b="1" dirty="0">
                <a:solidFill>
                  <a:srgbClr val="002060"/>
                </a:solidFill>
              </a:rPr>
              <a:t>статья 42 права каждого человека на благоприятную окружающую </a:t>
            </a:r>
            <a:r>
              <a:rPr lang="ru-RU" sz="2400" b="1" dirty="0" smtClean="0">
                <a:solidFill>
                  <a:srgbClr val="002060"/>
                </a:solidFill>
              </a:rPr>
              <a:t>среду;</a:t>
            </a:r>
          </a:p>
          <a:p>
            <a:pPr marL="285750" indent="-285750">
              <a:buFont typeface="Arial" pitchFamily="34" charset="0"/>
              <a:buChar char="•"/>
            </a:pPr>
            <a:r>
              <a:rPr lang="ru-RU" sz="2400" b="1" dirty="0" smtClean="0">
                <a:solidFill>
                  <a:srgbClr val="002060"/>
                </a:solidFill>
              </a:rPr>
              <a:t>статья  </a:t>
            </a:r>
            <a:r>
              <a:rPr lang="ru-RU" sz="2400" b="1" dirty="0">
                <a:solidFill>
                  <a:srgbClr val="002060"/>
                </a:solidFill>
              </a:rPr>
              <a:t>37 </a:t>
            </a:r>
            <a:r>
              <a:rPr lang="ru-RU" sz="2400" b="1" dirty="0" smtClean="0">
                <a:solidFill>
                  <a:srgbClr val="002060"/>
                </a:solidFill>
              </a:rPr>
              <a:t>право </a:t>
            </a:r>
            <a:r>
              <a:rPr lang="ru-RU" sz="2400" b="1" dirty="0">
                <a:solidFill>
                  <a:srgbClr val="002060"/>
                </a:solidFill>
              </a:rPr>
              <a:t>каждого человека на труд в условиях, отвечающих требованиям безопасности и </a:t>
            </a:r>
            <a:r>
              <a:rPr lang="ru-RU" sz="2400" b="1" dirty="0" smtClean="0">
                <a:solidFill>
                  <a:srgbClr val="002060"/>
                </a:solidFill>
              </a:rPr>
              <a:t>гигиены;</a:t>
            </a:r>
          </a:p>
          <a:p>
            <a:pPr marL="285750" indent="-285750">
              <a:buFont typeface="Arial" pitchFamily="34" charset="0"/>
              <a:buChar char="•"/>
            </a:pPr>
            <a:r>
              <a:rPr lang="ru-RU" sz="2400" b="1" dirty="0" smtClean="0">
                <a:solidFill>
                  <a:srgbClr val="002060"/>
                </a:solidFill>
              </a:rPr>
              <a:t>статья </a:t>
            </a:r>
            <a:r>
              <a:rPr lang="ru-RU" sz="2400" b="1" dirty="0">
                <a:solidFill>
                  <a:srgbClr val="002060"/>
                </a:solidFill>
              </a:rPr>
              <a:t>41 Конституции РФ право каждого человека на охрану здоровья и медицинскую </a:t>
            </a:r>
            <a:r>
              <a:rPr lang="ru-RU" sz="2400" b="1" dirty="0" smtClean="0">
                <a:solidFill>
                  <a:srgbClr val="002060"/>
                </a:solidFill>
              </a:rPr>
              <a:t>помощь</a:t>
            </a:r>
            <a:endParaRPr lang="ru-RU" sz="2400" b="1" dirty="0">
              <a:solidFill>
                <a:srgbClr val="002060"/>
              </a:solidFill>
            </a:endParaRPr>
          </a:p>
        </p:txBody>
      </p:sp>
    </p:spTree>
    <p:extLst>
      <p:ext uri="{BB962C8B-B14F-4D97-AF65-F5344CB8AC3E}">
        <p14:creationId xmlns:p14="http://schemas.microsoft.com/office/powerpoint/2010/main" val="379337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pPr algn="l"/>
            <a:r>
              <a:rPr lang="ru-RU" sz="3200" b="1" dirty="0">
                <a:solidFill>
                  <a:srgbClr val="C00000"/>
                </a:solidFill>
              </a:rPr>
              <a:t>В соответствии со статьей 12 ФЗ «Об охране окружающей природной среды» установлены следующие права граждан:</a:t>
            </a:r>
            <a:r>
              <a:rPr lang="ru-RU" sz="3200" dirty="0">
                <a:solidFill>
                  <a:srgbClr val="C00000"/>
                </a:solidFill>
              </a:rPr>
              <a:t/>
            </a:r>
            <a:br>
              <a:rPr lang="ru-RU" sz="3200" dirty="0">
                <a:solidFill>
                  <a:srgbClr val="C00000"/>
                </a:solidFill>
              </a:rPr>
            </a:br>
            <a:endParaRPr lang="ru-RU" sz="3200" dirty="0">
              <a:solidFill>
                <a:srgbClr val="C00000"/>
              </a:solidFill>
            </a:endParaRPr>
          </a:p>
        </p:txBody>
      </p:sp>
      <p:sp>
        <p:nvSpPr>
          <p:cNvPr id="3" name="Объект 2"/>
          <p:cNvSpPr>
            <a:spLocks noGrp="1"/>
          </p:cNvSpPr>
          <p:nvPr>
            <p:ph idx="1"/>
          </p:nvPr>
        </p:nvSpPr>
        <p:spPr/>
        <p:txBody>
          <a:bodyPr>
            <a:normAutofit fontScale="85000" lnSpcReduction="20000"/>
          </a:bodyPr>
          <a:lstStyle/>
          <a:p>
            <a:r>
              <a:rPr lang="ru-RU" b="1" u="sng" dirty="0" smtClean="0">
                <a:solidFill>
                  <a:srgbClr val="002060"/>
                </a:solidFill>
              </a:rPr>
              <a:t>право </a:t>
            </a:r>
            <a:r>
              <a:rPr lang="ru-RU" b="1" u="sng" dirty="0">
                <a:solidFill>
                  <a:srgbClr val="002060"/>
                </a:solidFill>
              </a:rPr>
              <a:t>на создание общественных объединений, </a:t>
            </a:r>
            <a:r>
              <a:rPr lang="ru-RU" b="1" dirty="0"/>
              <a:t>фондов и иных некоммерческих организаций, осуществляющих деятельность </a:t>
            </a:r>
            <a:r>
              <a:rPr lang="ru-RU" b="1" u="sng" dirty="0">
                <a:solidFill>
                  <a:srgbClr val="002060"/>
                </a:solidFill>
              </a:rPr>
              <a:t>в сфере охраны окружающей среды;</a:t>
            </a:r>
            <a:endParaRPr lang="ru-RU" u="sng" dirty="0">
              <a:solidFill>
                <a:srgbClr val="002060"/>
              </a:solidFill>
            </a:endParaRPr>
          </a:p>
          <a:p>
            <a:r>
              <a:rPr lang="ru-RU" b="1" dirty="0" smtClean="0"/>
              <a:t> </a:t>
            </a:r>
            <a:r>
              <a:rPr lang="ru-RU" b="1" u="sng" dirty="0">
                <a:solidFill>
                  <a:srgbClr val="002060"/>
                </a:solidFill>
              </a:rPr>
              <a:t>право на направления обращений </a:t>
            </a:r>
            <a:r>
              <a:rPr lang="ru-RU" b="1" dirty="0"/>
              <a:t>в органы государственной власти Российской Федерации, органы государственной власти субъектов Российской Федерации, органы местного самоуправления, иные организации и должностным лицам </a:t>
            </a:r>
            <a:r>
              <a:rPr lang="ru-RU" b="1" u="sng" dirty="0">
                <a:solidFill>
                  <a:srgbClr val="002060"/>
                </a:solidFill>
              </a:rPr>
              <a:t>о получении своевременной, полной и достоверной информации о состоянии окружающей среды в местах своего проживания, мерах по ее охране;</a:t>
            </a:r>
            <a:endParaRPr lang="ru-RU" u="sng" dirty="0">
              <a:solidFill>
                <a:srgbClr val="002060"/>
              </a:solidFill>
            </a:endParaRPr>
          </a:p>
          <a:p>
            <a:endParaRPr lang="ru-RU" dirty="0"/>
          </a:p>
        </p:txBody>
      </p:sp>
    </p:spTree>
    <p:extLst>
      <p:ext uri="{BB962C8B-B14F-4D97-AF65-F5344CB8AC3E}">
        <p14:creationId xmlns:p14="http://schemas.microsoft.com/office/powerpoint/2010/main" val="30119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pPr algn="l"/>
            <a:r>
              <a:rPr lang="ru-RU" sz="3200" b="1" dirty="0">
                <a:solidFill>
                  <a:srgbClr val="C00000"/>
                </a:solidFill>
              </a:rPr>
              <a:t>В соответствии со статьей 12 ФЗ «Об охране окружающей природной среды» установлены следующие права граждан:</a:t>
            </a:r>
            <a:r>
              <a:rPr lang="ru-RU" sz="3200" dirty="0">
                <a:solidFill>
                  <a:srgbClr val="C00000"/>
                </a:solidFill>
              </a:rPr>
              <a:t/>
            </a:r>
            <a:br>
              <a:rPr lang="ru-RU" sz="3200" dirty="0">
                <a:solidFill>
                  <a:srgbClr val="C00000"/>
                </a:solidFill>
              </a:rPr>
            </a:br>
            <a:endParaRPr lang="ru-RU" sz="3200" dirty="0">
              <a:solidFill>
                <a:srgbClr val="C00000"/>
              </a:solidFill>
            </a:endParaRPr>
          </a:p>
        </p:txBody>
      </p:sp>
      <p:sp>
        <p:nvSpPr>
          <p:cNvPr id="3" name="Объект 2"/>
          <p:cNvSpPr>
            <a:spLocks noGrp="1"/>
          </p:cNvSpPr>
          <p:nvPr>
            <p:ph idx="1"/>
          </p:nvPr>
        </p:nvSpPr>
        <p:spPr/>
        <p:txBody>
          <a:bodyPr>
            <a:normAutofit fontScale="85000" lnSpcReduction="10000"/>
          </a:bodyPr>
          <a:lstStyle/>
          <a:p>
            <a:r>
              <a:rPr lang="ru-RU" b="1" u="sng" dirty="0" smtClean="0">
                <a:solidFill>
                  <a:srgbClr val="002060"/>
                </a:solidFill>
              </a:rPr>
              <a:t>право </a:t>
            </a:r>
            <a:r>
              <a:rPr lang="ru-RU" b="1" u="sng" dirty="0">
                <a:solidFill>
                  <a:srgbClr val="002060"/>
                </a:solidFill>
              </a:rPr>
              <a:t>на участие в собраниях, митингах, демонстрациях, шествиях и пикетировании, на сбор подписей под петициями, референдумах </a:t>
            </a:r>
            <a:r>
              <a:rPr lang="ru-RU" b="1" dirty="0"/>
              <a:t>по вопросам связанным </a:t>
            </a:r>
            <a:r>
              <a:rPr lang="ru-RU" b="1" u="sng" dirty="0">
                <a:solidFill>
                  <a:srgbClr val="002060"/>
                </a:solidFill>
              </a:rPr>
              <a:t>с охраной окружающей </a:t>
            </a:r>
            <a:r>
              <a:rPr lang="ru-RU" b="1" dirty="0"/>
              <a:t>среды и в других, не противоречащих законам Российской Федерации акциях;</a:t>
            </a:r>
            <a:endParaRPr lang="ru-RU" dirty="0"/>
          </a:p>
          <a:p>
            <a:r>
              <a:rPr lang="ru-RU" b="1" dirty="0" smtClean="0"/>
              <a:t> </a:t>
            </a:r>
            <a:r>
              <a:rPr lang="ru-RU" b="1" u="sng" dirty="0">
                <a:solidFill>
                  <a:srgbClr val="002060"/>
                </a:solidFill>
              </a:rPr>
              <a:t>право на выдвижение предложений о проведении общественной экологической экспертизы и участие в ее проведении </a:t>
            </a:r>
            <a:r>
              <a:rPr lang="ru-RU" b="1" dirty="0"/>
              <a:t>в установленном законом порядке;</a:t>
            </a:r>
            <a:endParaRPr lang="ru-RU" dirty="0"/>
          </a:p>
          <a:p>
            <a:pPr marL="0" indent="0">
              <a:buNone/>
            </a:pPr>
            <a:r>
              <a:rPr lang="ru-RU" b="1" dirty="0" smtClean="0"/>
              <a:t> </a:t>
            </a:r>
            <a:endParaRPr lang="ru-RU" dirty="0"/>
          </a:p>
        </p:txBody>
      </p:sp>
    </p:spTree>
    <p:extLst>
      <p:ext uri="{BB962C8B-B14F-4D97-AF65-F5344CB8AC3E}">
        <p14:creationId xmlns:p14="http://schemas.microsoft.com/office/powerpoint/2010/main" val="1745769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pPr algn="l"/>
            <a:r>
              <a:rPr lang="ru-RU" sz="3200" b="1" dirty="0">
                <a:solidFill>
                  <a:srgbClr val="C00000"/>
                </a:solidFill>
              </a:rPr>
              <a:t>В соответствии со статьей 12 ФЗ «Об охране окружающей природной среды» установлены следующие права граждан:</a:t>
            </a:r>
            <a:r>
              <a:rPr lang="ru-RU" sz="3200" dirty="0">
                <a:solidFill>
                  <a:srgbClr val="C00000"/>
                </a:solidFill>
              </a:rPr>
              <a:t/>
            </a:r>
            <a:br>
              <a:rPr lang="ru-RU" sz="3200" dirty="0">
                <a:solidFill>
                  <a:srgbClr val="C00000"/>
                </a:solidFill>
              </a:rPr>
            </a:br>
            <a:endParaRPr lang="ru-RU" sz="3200" dirty="0">
              <a:solidFill>
                <a:srgbClr val="C00000"/>
              </a:solidFill>
            </a:endParaRPr>
          </a:p>
        </p:txBody>
      </p:sp>
      <p:sp>
        <p:nvSpPr>
          <p:cNvPr id="3" name="Объект 2"/>
          <p:cNvSpPr>
            <a:spLocks noGrp="1"/>
          </p:cNvSpPr>
          <p:nvPr>
            <p:ph idx="1"/>
          </p:nvPr>
        </p:nvSpPr>
        <p:spPr/>
        <p:txBody>
          <a:bodyPr>
            <a:noAutofit/>
          </a:bodyPr>
          <a:lstStyle/>
          <a:p>
            <a:r>
              <a:rPr lang="ru-RU" sz="2400" b="1" u="sng" dirty="0" smtClean="0">
                <a:solidFill>
                  <a:srgbClr val="002060"/>
                </a:solidFill>
              </a:rPr>
              <a:t>право </a:t>
            </a:r>
            <a:r>
              <a:rPr lang="ru-RU" sz="2400" b="1" u="sng" dirty="0">
                <a:solidFill>
                  <a:srgbClr val="002060"/>
                </a:solidFill>
              </a:rPr>
              <a:t>на оказание содействия </a:t>
            </a:r>
            <a:r>
              <a:rPr lang="ru-RU" sz="2400" b="1" dirty="0"/>
              <a:t>органам государственной власти Российской Федерации, органам государственной власти субъектов Российской Федерации, органам местного самоуправления </a:t>
            </a:r>
            <a:r>
              <a:rPr lang="ru-RU" sz="2400" b="1" u="sng" dirty="0">
                <a:solidFill>
                  <a:srgbClr val="002060"/>
                </a:solidFill>
              </a:rPr>
              <a:t>по совместному решению вопросов касающихся охраны окружающей среды</a:t>
            </a:r>
            <a:r>
              <a:rPr lang="ru-RU" sz="2400" b="1" dirty="0" smtClean="0"/>
              <a:t>;</a:t>
            </a:r>
          </a:p>
          <a:p>
            <a:r>
              <a:rPr lang="ru-RU" sz="2400" b="1" u="sng" dirty="0" smtClean="0">
                <a:solidFill>
                  <a:srgbClr val="002060"/>
                </a:solidFill>
              </a:rPr>
              <a:t> </a:t>
            </a:r>
            <a:r>
              <a:rPr lang="ru-RU" sz="2400" b="1" u="sng" dirty="0">
                <a:solidFill>
                  <a:srgbClr val="002060"/>
                </a:solidFill>
              </a:rPr>
              <a:t>право на обращение</a:t>
            </a:r>
            <a:r>
              <a:rPr lang="ru-RU" sz="2400" b="1" dirty="0"/>
              <a:t> в органы государственной власти Российской Федерации, органы государственной власти субъектов Российской Федерации, органы местного самоуправления и иные организации </a:t>
            </a:r>
            <a:r>
              <a:rPr lang="ru-RU" sz="2400" b="1" u="sng" dirty="0">
                <a:solidFill>
                  <a:srgbClr val="002060"/>
                </a:solidFill>
              </a:rPr>
              <a:t>с жалобами, заявлениями и предложениями по решению вопросов, касающихся охраны окружающей среды, неблагоприятного воздействия на окружающую среду, и получение своевременных и обоснованных ответов</a:t>
            </a:r>
            <a:r>
              <a:rPr lang="ru-RU" sz="2400" b="1" dirty="0" smtClean="0"/>
              <a:t>;</a:t>
            </a:r>
            <a:endParaRPr lang="ru-RU" sz="2400" dirty="0"/>
          </a:p>
        </p:txBody>
      </p:sp>
    </p:spTree>
    <p:extLst>
      <p:ext uri="{BB962C8B-B14F-4D97-AF65-F5344CB8AC3E}">
        <p14:creationId xmlns:p14="http://schemas.microsoft.com/office/powerpoint/2010/main" val="1283125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Autofit/>
          </a:bodyPr>
          <a:lstStyle/>
          <a:p>
            <a:pPr algn="l"/>
            <a:r>
              <a:rPr lang="ru-RU" sz="3200" b="1" dirty="0">
                <a:solidFill>
                  <a:srgbClr val="C00000"/>
                </a:solidFill>
              </a:rPr>
              <a:t>В соответствии со статьей 12 ФЗ «Об охране окружающей природной среды» установлены следующие права граждан:</a:t>
            </a:r>
            <a:r>
              <a:rPr lang="ru-RU" sz="3200" dirty="0">
                <a:solidFill>
                  <a:srgbClr val="C00000"/>
                </a:solidFill>
              </a:rPr>
              <a:t/>
            </a:r>
            <a:br>
              <a:rPr lang="ru-RU" sz="3200" dirty="0">
                <a:solidFill>
                  <a:srgbClr val="C00000"/>
                </a:solidFill>
              </a:rPr>
            </a:br>
            <a:endParaRPr lang="ru-RU" sz="3200" dirty="0">
              <a:solidFill>
                <a:srgbClr val="C00000"/>
              </a:solidFill>
            </a:endParaRPr>
          </a:p>
        </p:txBody>
      </p:sp>
      <p:sp>
        <p:nvSpPr>
          <p:cNvPr id="3" name="Объект 2"/>
          <p:cNvSpPr>
            <a:spLocks noGrp="1"/>
          </p:cNvSpPr>
          <p:nvPr>
            <p:ph idx="1"/>
          </p:nvPr>
        </p:nvSpPr>
        <p:spPr/>
        <p:txBody>
          <a:bodyPr>
            <a:normAutofit/>
          </a:bodyPr>
          <a:lstStyle/>
          <a:p>
            <a:r>
              <a:rPr lang="ru-RU" sz="2800" b="1" u="sng" dirty="0" smtClean="0">
                <a:solidFill>
                  <a:srgbClr val="002060"/>
                </a:solidFill>
              </a:rPr>
              <a:t>право </a:t>
            </a:r>
            <a:r>
              <a:rPr lang="ru-RU" sz="2800" b="1" u="sng" dirty="0">
                <a:solidFill>
                  <a:srgbClr val="002060"/>
                </a:solidFill>
              </a:rPr>
              <a:t>на предъявление исков в суд</a:t>
            </a:r>
            <a:r>
              <a:rPr lang="ru-RU" sz="2800" b="1" dirty="0">
                <a:solidFill>
                  <a:srgbClr val="002060"/>
                </a:solidFill>
              </a:rPr>
              <a:t> </a:t>
            </a:r>
            <a:r>
              <a:rPr lang="ru-RU" sz="2800" b="1" dirty="0"/>
              <a:t>о возмещении нанесенного окружающей среде </a:t>
            </a:r>
            <a:r>
              <a:rPr lang="ru-RU" sz="2800" b="1" u="sng" dirty="0">
                <a:solidFill>
                  <a:srgbClr val="002060"/>
                </a:solidFill>
              </a:rPr>
              <a:t>вреда;</a:t>
            </a:r>
            <a:endParaRPr lang="ru-RU" sz="2800" u="sng" dirty="0">
              <a:solidFill>
                <a:srgbClr val="002060"/>
              </a:solidFill>
            </a:endParaRPr>
          </a:p>
          <a:p>
            <a:r>
              <a:rPr lang="ru-RU" sz="2800" b="1" dirty="0" smtClean="0"/>
              <a:t>право </a:t>
            </a:r>
            <a:r>
              <a:rPr lang="ru-RU" sz="2800" b="1" dirty="0"/>
              <a:t>на осуществление иных, предусмотренные законом </a:t>
            </a:r>
            <a:r>
              <a:rPr lang="ru-RU" sz="2800" b="1" dirty="0" smtClean="0"/>
              <a:t>прав</a:t>
            </a:r>
            <a:endParaRPr lang="ru-RU" sz="2800" dirty="0"/>
          </a:p>
          <a:p>
            <a:endParaRPr lang="ru-RU" sz="2800" dirty="0"/>
          </a:p>
        </p:txBody>
      </p:sp>
    </p:spTree>
    <p:extLst>
      <p:ext uri="{BB962C8B-B14F-4D97-AF65-F5344CB8AC3E}">
        <p14:creationId xmlns:p14="http://schemas.microsoft.com/office/powerpoint/2010/main" val="3780218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768477" y="203324"/>
            <a:ext cx="7772400" cy="1470025"/>
          </a:xfrm>
        </p:spPr>
        <p:txBody>
          <a:bodyPr>
            <a:normAutofit/>
          </a:bodyPr>
          <a:lstStyle/>
          <a:p>
            <a:r>
              <a:rPr lang="ru-RU" sz="3600" b="1" dirty="0" smtClean="0">
                <a:solidFill>
                  <a:schemeClr val="accent6">
                    <a:lumMod val="50000"/>
                  </a:schemeClr>
                </a:solidFill>
              </a:rPr>
              <a:t>Иные </a:t>
            </a:r>
            <a:r>
              <a:rPr lang="ru-RU" sz="3600" b="1" dirty="0">
                <a:solidFill>
                  <a:schemeClr val="accent6">
                    <a:lumMod val="50000"/>
                  </a:schemeClr>
                </a:solidFill>
              </a:rPr>
              <a:t>экологические </a:t>
            </a:r>
            <a:r>
              <a:rPr lang="ru-RU" sz="3600" b="1" dirty="0" smtClean="0">
                <a:solidFill>
                  <a:schemeClr val="accent6">
                    <a:lumMod val="50000"/>
                  </a:schemeClr>
                </a:solidFill>
              </a:rPr>
              <a:t>права человека</a:t>
            </a:r>
            <a:endParaRPr lang="ru-RU" sz="3600" dirty="0">
              <a:solidFill>
                <a:schemeClr val="accent6">
                  <a:lumMod val="50000"/>
                </a:schemeClr>
              </a:solidFill>
            </a:endParaRPr>
          </a:p>
        </p:txBody>
      </p:sp>
      <p:sp>
        <p:nvSpPr>
          <p:cNvPr id="9" name="Подзаголовок 8"/>
          <p:cNvSpPr>
            <a:spLocks noGrp="1"/>
          </p:cNvSpPr>
          <p:nvPr>
            <p:ph type="subTitle" idx="1"/>
          </p:nvPr>
        </p:nvSpPr>
        <p:spPr>
          <a:xfrm>
            <a:off x="721443" y="1412776"/>
            <a:ext cx="7776864" cy="1968624"/>
          </a:xfrm>
        </p:spPr>
        <p:txBody>
          <a:bodyPr>
            <a:noAutofit/>
          </a:bodyPr>
          <a:lstStyle/>
          <a:p>
            <a:pPr algn="l"/>
            <a:r>
              <a:rPr lang="ru-RU" sz="2800" b="1" u="sng" dirty="0">
                <a:solidFill>
                  <a:srgbClr val="C00000"/>
                </a:solidFill>
              </a:rPr>
              <a:t>Нормативно-правовые акты</a:t>
            </a:r>
            <a:r>
              <a:rPr lang="ru-RU" sz="2800" b="1" dirty="0">
                <a:solidFill>
                  <a:srgbClr val="C00000"/>
                </a:solidFill>
              </a:rPr>
              <a:t> Российской Федерации и субъектами Российской Федерации:</a:t>
            </a:r>
          </a:p>
          <a:p>
            <a:pPr marL="342900" indent="-342900" algn="l">
              <a:buFont typeface="Arial" pitchFamily="34" charset="0"/>
              <a:buChar char="•"/>
            </a:pPr>
            <a:r>
              <a:rPr lang="ru-RU" sz="2800" b="1" dirty="0">
                <a:solidFill>
                  <a:srgbClr val="002060"/>
                </a:solidFill>
              </a:rPr>
              <a:t>статья 11 ФЗ «Об охране окружающей природной среды</a:t>
            </a:r>
            <a:r>
              <a:rPr lang="ru-RU" sz="2800" b="1" dirty="0" smtClean="0">
                <a:solidFill>
                  <a:srgbClr val="002060"/>
                </a:solidFill>
              </a:rPr>
              <a:t>»; </a:t>
            </a:r>
            <a:endParaRPr lang="ru-RU" sz="2800" b="1" dirty="0">
              <a:solidFill>
                <a:srgbClr val="002060"/>
              </a:solidFill>
            </a:endParaRPr>
          </a:p>
          <a:p>
            <a:pPr marL="342900" indent="-342900" algn="l">
              <a:buFont typeface="Arial" pitchFamily="34" charset="0"/>
              <a:buChar char="•"/>
            </a:pPr>
            <a:r>
              <a:rPr lang="ru-RU" sz="2800" b="1" dirty="0">
                <a:solidFill>
                  <a:srgbClr val="002060"/>
                </a:solidFill>
              </a:rPr>
              <a:t>статья 22 Федерального закона «О радиационной безопасности </a:t>
            </a:r>
            <a:r>
              <a:rPr lang="ru-RU" sz="2800" b="1" dirty="0" smtClean="0">
                <a:solidFill>
                  <a:srgbClr val="002060"/>
                </a:solidFill>
              </a:rPr>
              <a:t>населения»;</a:t>
            </a:r>
            <a:endParaRPr lang="ru-RU" sz="2800" b="1" dirty="0">
              <a:solidFill>
                <a:srgbClr val="002060"/>
              </a:solidFill>
            </a:endParaRPr>
          </a:p>
          <a:p>
            <a:pPr marL="342900" indent="-342900" algn="l">
              <a:buFont typeface="Arial" pitchFamily="34" charset="0"/>
              <a:buChar char="•"/>
            </a:pPr>
            <a:r>
              <a:rPr lang="ru-RU" sz="2800" b="1" dirty="0">
                <a:solidFill>
                  <a:srgbClr val="002060"/>
                </a:solidFill>
              </a:rPr>
              <a:t>статья 65 Лесного кодекса Российской Федерации право граждан на пребывание в </a:t>
            </a:r>
            <a:r>
              <a:rPr lang="ru-RU" sz="2800" b="1" dirty="0" smtClean="0">
                <a:solidFill>
                  <a:srgbClr val="002060"/>
                </a:solidFill>
              </a:rPr>
              <a:t>лесах</a:t>
            </a:r>
            <a:endParaRPr lang="ru-RU" sz="2800" dirty="0">
              <a:solidFill>
                <a:srgbClr val="002060"/>
              </a:solidFill>
            </a:endParaRPr>
          </a:p>
          <a:p>
            <a:pPr algn="l"/>
            <a:endParaRPr lang="ru-RU" sz="2800" dirty="0">
              <a:solidFill>
                <a:srgbClr val="002060"/>
              </a:solidFill>
            </a:endParaRPr>
          </a:p>
        </p:txBody>
      </p:sp>
      <p:sp>
        <p:nvSpPr>
          <p:cNvPr id="7" name="Прямоугольник 6"/>
          <p:cNvSpPr/>
          <p:nvPr/>
        </p:nvSpPr>
        <p:spPr>
          <a:xfrm>
            <a:off x="721443" y="476672"/>
            <a:ext cx="7776864" cy="461665"/>
          </a:xfrm>
          <a:prstGeom prst="rect">
            <a:avLst/>
          </a:prstGeom>
        </p:spPr>
        <p:txBody>
          <a:bodyPr wrap="square">
            <a:spAutoFit/>
          </a:bodyPr>
          <a:lstStyle/>
          <a:p>
            <a:r>
              <a:rPr lang="ru-RU" sz="2400" b="1" dirty="0"/>
              <a:t> </a:t>
            </a:r>
            <a:endParaRPr lang="ru-RU" sz="2400" dirty="0"/>
          </a:p>
        </p:txBody>
      </p:sp>
    </p:spTree>
    <p:extLst>
      <p:ext uri="{BB962C8B-B14F-4D97-AF65-F5344CB8AC3E}">
        <p14:creationId xmlns:p14="http://schemas.microsoft.com/office/powerpoint/2010/main" val="24200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504" y="188640"/>
            <a:ext cx="8280920" cy="5026025"/>
          </a:xfrm>
        </p:spPr>
        <p:txBody>
          <a:bodyPr>
            <a:normAutofit/>
          </a:bodyPr>
          <a:lstStyle/>
          <a:p>
            <a:pPr marL="342900" indent="-342900" algn="l"/>
            <a:r>
              <a:rPr lang="ru-RU" sz="3600" b="1" dirty="0" smtClean="0">
                <a:solidFill>
                  <a:srgbClr val="C00000"/>
                </a:solidFill>
              </a:rPr>
              <a:t>                                2. Задание</a:t>
            </a:r>
            <a:br>
              <a:rPr lang="ru-RU" sz="3600" b="1" dirty="0" smtClean="0">
                <a:solidFill>
                  <a:srgbClr val="C00000"/>
                </a:solidFill>
              </a:rPr>
            </a:br>
            <a:r>
              <a:rPr lang="ru-RU" sz="3600" b="1" dirty="0" smtClean="0">
                <a:solidFill>
                  <a:srgbClr val="C00000"/>
                </a:solidFill>
              </a:rPr>
              <a:t> </a:t>
            </a:r>
            <a:r>
              <a:rPr lang="ru-RU" b="1" dirty="0">
                <a:solidFill>
                  <a:srgbClr val="C00000"/>
                </a:solidFill>
              </a:rPr>
              <a:t/>
            </a:r>
            <a:br>
              <a:rPr lang="ru-RU" b="1" dirty="0">
                <a:solidFill>
                  <a:srgbClr val="C00000"/>
                </a:solidFill>
              </a:rPr>
            </a:br>
            <a:r>
              <a:rPr lang="ru-RU" sz="3200" b="1" dirty="0">
                <a:solidFill>
                  <a:srgbClr val="C00000"/>
                </a:solidFill>
              </a:rPr>
              <a:t>П</a:t>
            </a:r>
            <a:r>
              <a:rPr lang="ru-RU" sz="3200" b="1" dirty="0" smtClean="0">
                <a:solidFill>
                  <a:srgbClr val="C00000"/>
                </a:solidFill>
              </a:rPr>
              <a:t>раво </a:t>
            </a:r>
            <a:r>
              <a:rPr lang="ru-RU" sz="3200" b="1" dirty="0">
                <a:solidFill>
                  <a:srgbClr val="C00000"/>
                </a:solidFill>
              </a:rPr>
              <a:t>граждан на пребывание в </a:t>
            </a:r>
            <a:r>
              <a:rPr lang="ru-RU" sz="3200" b="1" dirty="0" smtClean="0">
                <a:solidFill>
                  <a:srgbClr val="C00000"/>
                </a:solidFill>
              </a:rPr>
              <a:t>лесах</a:t>
            </a:r>
            <a:br>
              <a:rPr lang="ru-RU" sz="3200" b="1" dirty="0" smtClean="0">
                <a:solidFill>
                  <a:srgbClr val="C00000"/>
                </a:solidFill>
              </a:rPr>
            </a:br>
            <a:r>
              <a:rPr lang="ru-RU" sz="3200" dirty="0"/>
              <a:t/>
            </a:r>
            <a:br>
              <a:rPr lang="ru-RU" sz="3200" dirty="0"/>
            </a:br>
            <a:r>
              <a:rPr lang="ru-RU" sz="3600" b="1" dirty="0" smtClean="0"/>
              <a:t>А</a:t>
            </a:r>
            <a:r>
              <a:rPr lang="ru-RU" sz="3600" b="1" dirty="0"/>
              <a:t>) </a:t>
            </a:r>
            <a:r>
              <a:rPr lang="ru-RU" sz="3600" b="1" dirty="0" smtClean="0"/>
              <a:t>Основные  </a:t>
            </a:r>
            <a:r>
              <a:rPr lang="ru-RU" sz="3600" b="1" dirty="0"/>
              <a:t>экологические </a:t>
            </a:r>
            <a:r>
              <a:rPr lang="ru-RU" sz="3600" b="1" dirty="0" smtClean="0"/>
              <a:t>правами</a:t>
            </a:r>
            <a:br>
              <a:rPr lang="ru-RU" sz="3600" b="1" dirty="0" smtClean="0"/>
            </a:br>
            <a:r>
              <a:rPr lang="ru-RU" sz="3600" b="1" dirty="0"/>
              <a:t/>
            </a:r>
            <a:br>
              <a:rPr lang="ru-RU" sz="3600" b="1" dirty="0"/>
            </a:br>
            <a:r>
              <a:rPr lang="ru-RU" sz="3600" b="1" dirty="0"/>
              <a:t>Б</a:t>
            </a:r>
            <a:r>
              <a:rPr lang="ru-RU" sz="3600" b="1" dirty="0" smtClean="0"/>
              <a:t>)</a:t>
            </a:r>
            <a:r>
              <a:rPr lang="ru-RU" sz="3600" b="1" dirty="0"/>
              <a:t> </a:t>
            </a:r>
            <a:r>
              <a:rPr lang="ru-RU" sz="3600" b="1" dirty="0" smtClean="0"/>
              <a:t>Иные </a:t>
            </a:r>
            <a:r>
              <a:rPr lang="ru-RU" sz="3600" b="1" dirty="0"/>
              <a:t>экологические права </a:t>
            </a:r>
            <a:br>
              <a:rPr lang="ru-RU" sz="3600" b="1" dirty="0"/>
            </a:br>
            <a:endParaRPr lang="ru-RU" sz="3600" dirty="0"/>
          </a:p>
        </p:txBody>
      </p:sp>
    </p:spTree>
    <p:extLst>
      <p:ext uri="{BB962C8B-B14F-4D97-AF65-F5344CB8AC3E}">
        <p14:creationId xmlns:p14="http://schemas.microsoft.com/office/powerpoint/2010/main" val="3552793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solidFill>
                  <a:srgbClr val="C00000"/>
                </a:solidFill>
              </a:rPr>
              <a:t>П</a:t>
            </a:r>
            <a:r>
              <a:rPr lang="ru-RU" sz="3600" b="1" dirty="0" smtClean="0">
                <a:solidFill>
                  <a:srgbClr val="C00000"/>
                </a:solidFill>
              </a:rPr>
              <a:t>онятие </a:t>
            </a:r>
            <a:r>
              <a:rPr lang="ru-RU" sz="3600" b="1" dirty="0">
                <a:solidFill>
                  <a:srgbClr val="C00000"/>
                </a:solidFill>
              </a:rPr>
              <a:t>благоприятной окружающей </a:t>
            </a:r>
            <a:r>
              <a:rPr lang="ru-RU" sz="3600" b="1" dirty="0" smtClean="0">
                <a:solidFill>
                  <a:srgbClr val="C00000"/>
                </a:solidFill>
              </a:rPr>
              <a:t>среды:</a:t>
            </a:r>
            <a:endParaRPr lang="ru-RU" sz="3600" b="1" dirty="0">
              <a:solidFill>
                <a:srgbClr val="C00000"/>
              </a:solidFill>
            </a:endParaRPr>
          </a:p>
        </p:txBody>
      </p:sp>
      <p:sp>
        <p:nvSpPr>
          <p:cNvPr id="3" name="Объект 2"/>
          <p:cNvSpPr>
            <a:spLocks noGrp="1"/>
          </p:cNvSpPr>
          <p:nvPr>
            <p:ph idx="1"/>
          </p:nvPr>
        </p:nvSpPr>
        <p:spPr/>
        <p:txBody>
          <a:bodyPr>
            <a:normAutofit fontScale="85000" lnSpcReduction="10000"/>
          </a:bodyPr>
          <a:lstStyle/>
          <a:p>
            <a:pPr marL="400050" lvl="1" indent="0">
              <a:buNone/>
            </a:pPr>
            <a:r>
              <a:rPr lang="ru-RU" dirty="0" smtClean="0"/>
              <a:t>- такое </a:t>
            </a:r>
            <a:r>
              <a:rPr lang="ru-RU" dirty="0"/>
              <a:t>состояние окружающей среды, соответствующее критериям, стандартам и нормам, которые установлены в экологическом законодательстве касающихся чистоты, ресурсоемкости (неистощимости), экологической устойчивости, видового разнообразия и эстетического богатства окружающей </a:t>
            </a:r>
            <a:r>
              <a:rPr lang="ru-RU" dirty="0" smtClean="0"/>
              <a:t>среды</a:t>
            </a:r>
          </a:p>
          <a:p>
            <a:pPr marL="0" indent="0">
              <a:buNone/>
            </a:pPr>
            <a:r>
              <a:rPr lang="ru-RU" sz="2400" dirty="0"/>
              <a:t> </a:t>
            </a:r>
            <a:r>
              <a:rPr lang="ru-RU" sz="2400" dirty="0" smtClean="0"/>
              <a:t>                                                                              </a:t>
            </a:r>
            <a:r>
              <a:rPr lang="ru-RU" sz="2400" i="1" dirty="0" smtClean="0"/>
              <a:t>( </a:t>
            </a:r>
            <a:r>
              <a:rPr lang="ru-RU" sz="2400" i="1" dirty="0"/>
              <a:t>Михаил Михайлович </a:t>
            </a:r>
            <a:r>
              <a:rPr lang="ru-RU" sz="2400" i="1" dirty="0" err="1" smtClean="0"/>
              <a:t>Бринчук</a:t>
            </a:r>
            <a:r>
              <a:rPr lang="ru-RU" sz="2400" i="1" dirty="0" smtClean="0"/>
              <a:t>) </a:t>
            </a:r>
            <a:endParaRPr lang="ru-RU" sz="2400" i="1" dirty="0"/>
          </a:p>
          <a:p>
            <a:pPr marL="400050" lvl="1" indent="0">
              <a:buNone/>
            </a:pPr>
            <a:r>
              <a:rPr lang="ru-RU" dirty="0" smtClean="0"/>
              <a:t>- нормативы </a:t>
            </a:r>
            <a:r>
              <a:rPr lang="ru-RU" dirty="0"/>
              <a:t>которой имеют соответствие с установленными законом стандартами, обеспечивающими охрану жизни и здоровья человека, растительного и животного мира, сохранение генетического </a:t>
            </a:r>
            <a:r>
              <a:rPr lang="ru-RU" dirty="0" smtClean="0"/>
              <a:t>фонда</a:t>
            </a:r>
          </a:p>
          <a:p>
            <a:pPr marL="400050" lvl="1" indent="0">
              <a:buNone/>
            </a:pPr>
            <a:r>
              <a:rPr lang="ru-RU" sz="2400" i="1" dirty="0"/>
              <a:t> </a:t>
            </a:r>
            <a:r>
              <a:rPr lang="ru-RU" sz="2400" i="1" dirty="0" smtClean="0"/>
              <a:t>                                                                             ( </a:t>
            </a:r>
            <a:r>
              <a:rPr lang="ru-RU" sz="2400" i="1" dirty="0"/>
              <a:t>Борис Васильевич </a:t>
            </a:r>
            <a:r>
              <a:rPr lang="ru-RU" sz="2400" i="1" dirty="0" smtClean="0"/>
              <a:t>Ерофеев) </a:t>
            </a:r>
            <a:endParaRPr lang="ru-RU" sz="2400" i="1" dirty="0"/>
          </a:p>
          <a:p>
            <a:endParaRPr lang="ru-RU" dirty="0"/>
          </a:p>
        </p:txBody>
      </p:sp>
    </p:spTree>
    <p:extLst>
      <p:ext uri="{BB962C8B-B14F-4D97-AF65-F5344CB8AC3E}">
        <p14:creationId xmlns:p14="http://schemas.microsoft.com/office/powerpoint/2010/main" val="863510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20688"/>
            <a:ext cx="7920880" cy="5693866"/>
          </a:xfrm>
          <a:prstGeom prst="rect">
            <a:avLst/>
          </a:prstGeom>
          <a:noFill/>
        </p:spPr>
        <p:txBody>
          <a:bodyPr wrap="square" rtlCol="0">
            <a:spAutoFit/>
          </a:bodyPr>
          <a:lstStyle/>
          <a:p>
            <a:pPr algn="ctr"/>
            <a:r>
              <a:rPr lang="ru-RU" sz="2800" b="1" dirty="0" smtClean="0">
                <a:solidFill>
                  <a:srgbClr val="C00000"/>
                </a:solidFill>
              </a:rPr>
              <a:t>План классного часа</a:t>
            </a:r>
          </a:p>
          <a:p>
            <a:pPr marL="514350" indent="-514350">
              <a:buAutoNum type="arabicPeriod"/>
            </a:pPr>
            <a:r>
              <a:rPr lang="ru-RU" sz="2800" b="1" dirty="0" smtClean="0"/>
              <a:t>Экологическая оценка состояния </a:t>
            </a:r>
            <a:r>
              <a:rPr lang="ru-RU" sz="2800" b="1" dirty="0"/>
              <a:t>окружающей </a:t>
            </a:r>
            <a:r>
              <a:rPr lang="ru-RU" sz="2800" b="1" dirty="0" smtClean="0"/>
              <a:t>среды в России, на территории </a:t>
            </a:r>
            <a:r>
              <a:rPr lang="ru-RU" sz="2800" b="1" dirty="0" err="1" smtClean="0"/>
              <a:t>Варненского</a:t>
            </a:r>
            <a:r>
              <a:rPr lang="ru-RU" sz="2800" b="1" dirty="0" smtClean="0"/>
              <a:t> района</a:t>
            </a:r>
          </a:p>
          <a:p>
            <a:pPr marL="514350" indent="-514350">
              <a:buAutoNum type="arabicPeriod"/>
            </a:pPr>
            <a:r>
              <a:rPr lang="ru-RU" sz="2800" b="1" dirty="0"/>
              <a:t>Понятие и виды экологических прав </a:t>
            </a:r>
            <a:r>
              <a:rPr lang="ru-RU" sz="2800" b="1" dirty="0" smtClean="0"/>
              <a:t>человека</a:t>
            </a:r>
          </a:p>
          <a:p>
            <a:pPr marL="514350" indent="-514350">
              <a:buAutoNum type="arabicPeriod"/>
            </a:pPr>
            <a:r>
              <a:rPr lang="ru-RU" sz="2800" b="1" dirty="0" smtClean="0"/>
              <a:t>Понятие благоприятной </a:t>
            </a:r>
            <a:r>
              <a:rPr lang="ru-RU" sz="2800" b="1" dirty="0"/>
              <a:t>окружающей </a:t>
            </a:r>
            <a:r>
              <a:rPr lang="ru-RU" sz="2800" b="1" dirty="0" smtClean="0"/>
              <a:t>среды </a:t>
            </a:r>
          </a:p>
          <a:p>
            <a:pPr marL="514350" indent="-514350">
              <a:buAutoNum type="arabicPeriod"/>
            </a:pPr>
            <a:r>
              <a:rPr lang="ru-RU" sz="2800" b="1" dirty="0" smtClean="0"/>
              <a:t>Правовое </a:t>
            </a:r>
            <a:r>
              <a:rPr lang="ru-RU" sz="2800" b="1" dirty="0"/>
              <a:t>регулирование экологических прав </a:t>
            </a:r>
            <a:r>
              <a:rPr lang="ru-RU" sz="2800" b="1" dirty="0" smtClean="0"/>
              <a:t>человека</a:t>
            </a:r>
          </a:p>
          <a:p>
            <a:pPr marL="514350" indent="-514350">
              <a:buFontTx/>
              <a:buAutoNum type="arabicPeriod"/>
            </a:pPr>
            <a:r>
              <a:rPr lang="ru-RU" sz="2800" b="1" dirty="0"/>
              <a:t>Гарантии и защита экологических прав </a:t>
            </a:r>
            <a:r>
              <a:rPr lang="ru-RU" sz="2800" b="1" dirty="0" smtClean="0"/>
              <a:t>граждан</a:t>
            </a:r>
          </a:p>
          <a:p>
            <a:pPr marL="514350" indent="-514350">
              <a:buFontTx/>
              <a:buAutoNum type="arabicPeriod"/>
            </a:pPr>
            <a:r>
              <a:rPr lang="ru-RU" sz="2800" b="1" dirty="0" smtClean="0"/>
              <a:t>Михеевский ГОК.  Экологический проект «Рекультивация Михеевского ГОКа»</a:t>
            </a:r>
            <a:endParaRPr lang="ru-RU" sz="2800" dirty="0"/>
          </a:p>
          <a:p>
            <a:pPr marL="514350" indent="-514350">
              <a:buAutoNum type="arabicPeriod"/>
            </a:pPr>
            <a:endParaRPr lang="ru-RU" sz="2800" b="1" dirty="0"/>
          </a:p>
        </p:txBody>
      </p:sp>
    </p:spTree>
    <p:extLst>
      <p:ext uri="{BB962C8B-B14F-4D97-AF65-F5344CB8AC3E}">
        <p14:creationId xmlns:p14="http://schemas.microsoft.com/office/powerpoint/2010/main" val="204699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187624" y="274638"/>
            <a:ext cx="7041976" cy="1143000"/>
          </a:xfrm>
        </p:spPr>
        <p:txBody>
          <a:bodyPr>
            <a:noAutofit/>
          </a:bodyPr>
          <a:lstStyle/>
          <a:p>
            <a:pPr algn="l"/>
            <a:r>
              <a:rPr lang="ru-RU" sz="3200" b="1" dirty="0" smtClean="0">
                <a:solidFill>
                  <a:srgbClr val="C00000"/>
                </a:solidFill>
              </a:rPr>
              <a:t/>
            </a:r>
            <a:br>
              <a:rPr lang="ru-RU" sz="3200" b="1" dirty="0" smtClean="0">
                <a:solidFill>
                  <a:srgbClr val="C00000"/>
                </a:solidFill>
              </a:rPr>
            </a:br>
            <a:r>
              <a:rPr lang="ru-RU" sz="3200" b="1" dirty="0">
                <a:solidFill>
                  <a:srgbClr val="C00000"/>
                </a:solidFill>
              </a:rPr>
              <a:t/>
            </a:r>
            <a:br>
              <a:rPr lang="ru-RU" sz="3200" b="1" dirty="0">
                <a:solidFill>
                  <a:srgbClr val="C00000"/>
                </a:solidFill>
              </a:rPr>
            </a:br>
            <a:r>
              <a:rPr lang="ru-RU" sz="3200" b="1" dirty="0" smtClean="0">
                <a:solidFill>
                  <a:srgbClr val="C00000"/>
                </a:solidFill>
              </a:rPr>
              <a:t/>
            </a:r>
            <a:br>
              <a:rPr lang="ru-RU" sz="3200" b="1" dirty="0" smtClean="0">
                <a:solidFill>
                  <a:srgbClr val="C00000"/>
                </a:solidFill>
              </a:rPr>
            </a:br>
            <a:r>
              <a:rPr lang="ru-RU" sz="3200" b="1" dirty="0">
                <a:solidFill>
                  <a:srgbClr val="C00000"/>
                </a:solidFill>
              </a:rPr>
              <a:t/>
            </a:r>
            <a:br>
              <a:rPr lang="ru-RU" sz="3200" b="1" dirty="0">
                <a:solidFill>
                  <a:srgbClr val="C00000"/>
                </a:solidFill>
              </a:rPr>
            </a:br>
            <a:r>
              <a:rPr lang="ru-RU" sz="3200" b="1" dirty="0" smtClean="0">
                <a:solidFill>
                  <a:srgbClr val="C00000"/>
                </a:solidFill>
              </a:rPr>
              <a:t/>
            </a:r>
            <a:br>
              <a:rPr lang="ru-RU" sz="3200" b="1" dirty="0" smtClean="0">
                <a:solidFill>
                  <a:srgbClr val="C00000"/>
                </a:solidFill>
              </a:rPr>
            </a:br>
            <a:r>
              <a:rPr lang="ru-RU" sz="3200" b="1" dirty="0">
                <a:solidFill>
                  <a:srgbClr val="C00000"/>
                </a:solidFill>
              </a:rPr>
              <a:t/>
            </a:r>
            <a:br>
              <a:rPr lang="ru-RU" sz="3200" b="1" dirty="0">
                <a:solidFill>
                  <a:srgbClr val="C00000"/>
                </a:solidFill>
              </a:rPr>
            </a:br>
            <a:r>
              <a:rPr lang="ru-RU" sz="3200" b="1" dirty="0" smtClean="0">
                <a:solidFill>
                  <a:srgbClr val="C00000"/>
                </a:solidFill>
              </a:rPr>
              <a:t/>
            </a:r>
            <a:br>
              <a:rPr lang="ru-RU" sz="3200" b="1" dirty="0" smtClean="0">
                <a:solidFill>
                  <a:srgbClr val="C00000"/>
                </a:solidFill>
              </a:rPr>
            </a:br>
            <a:r>
              <a:rPr lang="ru-RU" sz="3200" b="1" dirty="0" smtClean="0">
                <a:solidFill>
                  <a:srgbClr val="C00000"/>
                </a:solidFill>
              </a:rPr>
              <a:t>1 Федеральный закон </a:t>
            </a:r>
            <a:r>
              <a:rPr lang="ru-RU" sz="3200" b="1" dirty="0">
                <a:solidFill>
                  <a:srgbClr val="C00000"/>
                </a:solidFill>
              </a:rPr>
              <a:t>«Об охране окружающей среды</a:t>
            </a:r>
            <a:r>
              <a:rPr lang="ru-RU" sz="3200" b="1" dirty="0" smtClean="0">
                <a:solidFill>
                  <a:srgbClr val="C00000"/>
                </a:solidFill>
              </a:rPr>
              <a:t>»</a:t>
            </a:r>
            <a:br>
              <a:rPr lang="ru-RU" sz="3200" b="1" dirty="0" smtClean="0">
                <a:solidFill>
                  <a:srgbClr val="C00000"/>
                </a:solidFill>
              </a:rPr>
            </a:br>
            <a:r>
              <a:rPr lang="ru-RU" sz="3200" b="1" dirty="0">
                <a:solidFill>
                  <a:srgbClr val="C00000"/>
                </a:solidFill>
              </a:rPr>
              <a:t/>
            </a:r>
            <a:br>
              <a:rPr lang="ru-RU" sz="3200" b="1" dirty="0">
                <a:solidFill>
                  <a:srgbClr val="C00000"/>
                </a:solidFill>
              </a:rPr>
            </a:br>
            <a:r>
              <a:rPr lang="ru-RU" sz="3200" b="1" dirty="0" smtClean="0">
                <a:solidFill>
                  <a:srgbClr val="002060"/>
                </a:solidFill>
              </a:rPr>
              <a:t> Благоприятной </a:t>
            </a:r>
            <a:r>
              <a:rPr lang="ru-RU" sz="3200" b="1" dirty="0">
                <a:solidFill>
                  <a:srgbClr val="002060"/>
                </a:solidFill>
              </a:rPr>
              <a:t>окружающей средой является такая окружающая среда, качество которой обеспечивает устойчивое функционирование естественных экологических систем, природных и природно-антропогенных </a:t>
            </a:r>
            <a:r>
              <a:rPr lang="ru-RU" sz="3200" b="1" dirty="0" smtClean="0">
                <a:solidFill>
                  <a:srgbClr val="002060"/>
                </a:solidFill>
              </a:rPr>
              <a:t>объектов</a:t>
            </a:r>
            <a:endParaRPr lang="ru-RU" sz="3200" u="sng" dirty="0">
              <a:solidFill>
                <a:srgbClr val="002060"/>
              </a:solidFill>
            </a:endParaRPr>
          </a:p>
        </p:txBody>
      </p:sp>
    </p:spTree>
    <p:extLst>
      <p:ext uri="{BB962C8B-B14F-4D97-AF65-F5344CB8AC3E}">
        <p14:creationId xmlns:p14="http://schemas.microsoft.com/office/powerpoint/2010/main" val="1562167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79512" y="274638"/>
            <a:ext cx="8712968" cy="1498600"/>
          </a:xfrm>
        </p:spPr>
        <p:txBody>
          <a:bodyPr>
            <a:normAutofit fontScale="90000"/>
          </a:bodyPr>
          <a:lstStyle/>
          <a:p>
            <a:r>
              <a:rPr lang="ru-RU" sz="3600" b="1" dirty="0" smtClean="0">
                <a:solidFill>
                  <a:srgbClr val="C00000"/>
                </a:solidFill>
              </a:rPr>
              <a:t> </a:t>
            </a:r>
            <a:r>
              <a:rPr lang="ru-RU" sz="3600" b="1" dirty="0">
                <a:solidFill>
                  <a:srgbClr val="C00000"/>
                </a:solidFill>
              </a:rPr>
              <a:t>Правовое регулирование экологических прав человека</a:t>
            </a:r>
            <a:r>
              <a:rPr lang="ru-RU" sz="3600" dirty="0">
                <a:solidFill>
                  <a:srgbClr val="C00000"/>
                </a:solidFill>
              </a:rPr>
              <a:t/>
            </a:r>
            <a:br>
              <a:rPr lang="ru-RU" sz="3600" dirty="0">
                <a:solidFill>
                  <a:srgbClr val="C00000"/>
                </a:solidFill>
              </a:rPr>
            </a:br>
            <a:endParaRPr lang="ru-RU" sz="3600" dirty="0">
              <a:solidFill>
                <a:srgbClr val="C00000"/>
              </a:solidFill>
            </a:endParaRPr>
          </a:p>
        </p:txBody>
      </p:sp>
      <p:sp>
        <p:nvSpPr>
          <p:cNvPr id="4" name="Прямоугольник 3"/>
          <p:cNvSpPr/>
          <p:nvPr/>
        </p:nvSpPr>
        <p:spPr>
          <a:xfrm>
            <a:off x="611560" y="-24821"/>
            <a:ext cx="8280920" cy="6278642"/>
          </a:xfrm>
          <a:prstGeom prst="rect">
            <a:avLst/>
          </a:prstGeom>
        </p:spPr>
        <p:txBody>
          <a:bodyPr wrap="square">
            <a:spAutoFit/>
          </a:bodyPr>
          <a:lstStyle/>
          <a:p>
            <a:endParaRPr lang="ru-RU" dirty="0" smtClean="0"/>
          </a:p>
          <a:p>
            <a:endParaRPr lang="ru-RU" dirty="0"/>
          </a:p>
          <a:p>
            <a:endParaRPr lang="ru-RU" dirty="0" smtClean="0"/>
          </a:p>
          <a:p>
            <a:endParaRPr lang="ru-RU" sz="2400" b="1" dirty="0" smtClean="0"/>
          </a:p>
          <a:p>
            <a:r>
              <a:rPr lang="ru-RU" sz="2400" b="1" dirty="0" smtClean="0"/>
              <a:t>Конституционные права</a:t>
            </a:r>
            <a:r>
              <a:rPr lang="ru-RU" sz="2400" dirty="0" smtClean="0"/>
              <a:t>:</a:t>
            </a:r>
            <a:endParaRPr lang="ru-RU" sz="2400" dirty="0"/>
          </a:p>
          <a:p>
            <a:pPr marL="285750" indent="-285750">
              <a:buFont typeface="Arial" pitchFamily="34" charset="0"/>
              <a:buChar char="•"/>
            </a:pPr>
            <a:r>
              <a:rPr lang="ru-RU" sz="2000" dirty="0" smtClean="0"/>
              <a:t> </a:t>
            </a:r>
            <a:r>
              <a:rPr lang="ru-RU" sz="2000" b="1" dirty="0"/>
              <a:t>(статья </a:t>
            </a:r>
            <a:r>
              <a:rPr lang="ru-RU" sz="2000" b="1" dirty="0" smtClean="0"/>
              <a:t>29) право </a:t>
            </a:r>
            <a:r>
              <a:rPr lang="ru-RU" sz="2000" b="1" dirty="0"/>
              <a:t>на свободный поиск, получение, передачу, воспроизводство и распространение информации любым, не противоречащим закону </a:t>
            </a:r>
            <a:r>
              <a:rPr lang="ru-RU" sz="2000" b="1" dirty="0" smtClean="0"/>
              <a:t>способом;</a:t>
            </a:r>
          </a:p>
          <a:p>
            <a:endParaRPr lang="ru-RU" sz="2000" b="1" dirty="0"/>
          </a:p>
          <a:p>
            <a:pPr marL="285750" indent="-285750">
              <a:buFont typeface="Arial" pitchFamily="34" charset="0"/>
              <a:buChar char="•"/>
            </a:pPr>
            <a:r>
              <a:rPr lang="ru-RU" sz="2000" b="1" dirty="0" smtClean="0"/>
              <a:t> </a:t>
            </a:r>
            <a:r>
              <a:rPr lang="ru-RU" sz="2000" b="1" dirty="0"/>
              <a:t>(статья </a:t>
            </a:r>
            <a:r>
              <a:rPr lang="ru-RU" sz="2000" b="1" dirty="0" smtClean="0"/>
              <a:t>30) право </a:t>
            </a:r>
            <a:r>
              <a:rPr lang="ru-RU" sz="2000" b="1" dirty="0"/>
              <a:t>на объединение для защиты своих </a:t>
            </a:r>
            <a:r>
              <a:rPr lang="ru-RU" sz="2000" b="1" dirty="0" smtClean="0"/>
              <a:t>интересов;</a:t>
            </a:r>
          </a:p>
          <a:p>
            <a:endParaRPr lang="ru-RU" sz="2000" b="1" dirty="0"/>
          </a:p>
          <a:p>
            <a:pPr marL="285750" indent="-285750">
              <a:buFont typeface="Arial" pitchFamily="34" charset="0"/>
              <a:buChar char="•"/>
            </a:pPr>
            <a:r>
              <a:rPr lang="ru-RU" sz="2000" b="1" dirty="0" smtClean="0"/>
              <a:t> </a:t>
            </a:r>
            <a:r>
              <a:rPr lang="ru-RU" sz="2000" b="1" dirty="0"/>
              <a:t>(статья </a:t>
            </a:r>
            <a:r>
              <a:rPr lang="ru-RU" sz="2000" b="1" dirty="0" smtClean="0"/>
              <a:t>31) право на мирные собрания, без оружия, проведение собраний, митингов и демонстраций, шествий и пикетирований);</a:t>
            </a:r>
          </a:p>
          <a:p>
            <a:endParaRPr lang="ru-RU" sz="2000" b="1" dirty="0" smtClean="0"/>
          </a:p>
          <a:p>
            <a:pPr marL="285750" indent="-285750">
              <a:buFont typeface="Arial" pitchFamily="34" charset="0"/>
              <a:buChar char="•"/>
            </a:pPr>
            <a:r>
              <a:rPr lang="ru-RU" sz="2000" b="1" dirty="0" smtClean="0"/>
              <a:t> </a:t>
            </a:r>
            <a:r>
              <a:rPr lang="ru-RU" sz="2000" b="1" dirty="0"/>
              <a:t>(статья </a:t>
            </a:r>
            <a:r>
              <a:rPr lang="ru-RU" sz="2000" b="1" dirty="0" smtClean="0"/>
              <a:t>33) право на личное обращение, а также направление индивидуальных и коллективных обращений в государственные органы и органы местного самоуправления;</a:t>
            </a:r>
          </a:p>
          <a:p>
            <a:endParaRPr lang="ru-RU" sz="2000" b="1" dirty="0" smtClean="0"/>
          </a:p>
          <a:p>
            <a:pPr marL="285750" indent="-285750">
              <a:buFont typeface="Arial" pitchFamily="34" charset="0"/>
              <a:buChar char="•"/>
            </a:pPr>
            <a:r>
              <a:rPr lang="ru-RU" sz="2000" b="1" dirty="0" smtClean="0"/>
              <a:t>(статья 45)  каждый </a:t>
            </a:r>
            <a:r>
              <a:rPr lang="ru-RU" sz="2000" b="1" dirty="0"/>
              <a:t>вправе защищать свои права и свободы всеми способами, не запрещенными законом </a:t>
            </a:r>
          </a:p>
        </p:txBody>
      </p:sp>
    </p:spTree>
    <p:extLst>
      <p:ext uri="{BB962C8B-B14F-4D97-AF65-F5344CB8AC3E}">
        <p14:creationId xmlns:p14="http://schemas.microsoft.com/office/powerpoint/2010/main" val="3616585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8352928" cy="6124754"/>
          </a:xfrm>
          <a:prstGeom prst="rect">
            <a:avLst/>
          </a:prstGeom>
        </p:spPr>
        <p:txBody>
          <a:bodyPr wrap="square">
            <a:spAutoFit/>
          </a:bodyPr>
          <a:lstStyle/>
          <a:p>
            <a:pPr algn="ctr"/>
            <a:r>
              <a:rPr lang="ru-RU" sz="3200" b="1" dirty="0" smtClean="0">
                <a:solidFill>
                  <a:srgbClr val="C00000"/>
                </a:solidFill>
              </a:rPr>
              <a:t> </a:t>
            </a:r>
            <a:r>
              <a:rPr lang="ru-RU" sz="3200" b="1" dirty="0">
                <a:solidFill>
                  <a:srgbClr val="C00000"/>
                </a:solidFill>
              </a:rPr>
              <a:t>Гарантии и защита экологических прав </a:t>
            </a:r>
            <a:r>
              <a:rPr lang="ru-RU" sz="3200" b="1" dirty="0" smtClean="0">
                <a:solidFill>
                  <a:srgbClr val="C00000"/>
                </a:solidFill>
              </a:rPr>
              <a:t>граждан</a:t>
            </a:r>
          </a:p>
          <a:p>
            <a:pPr algn="ctr"/>
            <a:endParaRPr lang="ru-RU" sz="3200" dirty="0">
              <a:solidFill>
                <a:srgbClr val="002060"/>
              </a:solidFill>
            </a:endParaRPr>
          </a:p>
          <a:p>
            <a:pPr lvl="2"/>
            <a:r>
              <a:rPr lang="ru-RU" sz="3200" b="1" dirty="0" smtClean="0">
                <a:solidFill>
                  <a:srgbClr val="002060"/>
                </a:solidFill>
              </a:rPr>
              <a:t>Согласно </a:t>
            </a:r>
            <a:r>
              <a:rPr lang="ru-RU" sz="3200" b="1" u="sng" dirty="0">
                <a:solidFill>
                  <a:srgbClr val="C00000"/>
                </a:solidFill>
              </a:rPr>
              <a:t>статье 80 </a:t>
            </a:r>
            <a:r>
              <a:rPr lang="ru-RU" sz="3200" b="1" dirty="0">
                <a:solidFill>
                  <a:srgbClr val="002060"/>
                </a:solidFill>
              </a:rPr>
              <a:t>Конституции Российской Федерации </a:t>
            </a:r>
            <a:r>
              <a:rPr lang="ru-RU" sz="3200" b="1" u="sng" dirty="0">
                <a:solidFill>
                  <a:srgbClr val="C00000"/>
                </a:solidFill>
              </a:rPr>
              <a:t>Президент </a:t>
            </a:r>
            <a:r>
              <a:rPr lang="ru-RU" sz="3200" b="1" dirty="0">
                <a:solidFill>
                  <a:srgbClr val="002060"/>
                </a:solidFill>
              </a:rPr>
              <a:t>России является гарантом прав и свобод человека и гражданина. </a:t>
            </a:r>
            <a:endParaRPr lang="ru-RU" sz="2400" b="1" dirty="0" smtClean="0">
              <a:solidFill>
                <a:schemeClr val="tx1">
                  <a:lumMod val="85000"/>
                  <a:lumOff val="15000"/>
                </a:schemeClr>
              </a:solidFill>
            </a:endParaRPr>
          </a:p>
          <a:p>
            <a:pPr lvl="2"/>
            <a:r>
              <a:rPr lang="ru-RU" sz="2400" b="1" dirty="0" smtClean="0">
                <a:solidFill>
                  <a:schemeClr val="accent1">
                    <a:lumMod val="50000"/>
                  </a:schemeClr>
                </a:solidFill>
              </a:rPr>
              <a:t>Как </a:t>
            </a:r>
            <a:r>
              <a:rPr lang="ru-RU" sz="2400" b="1" dirty="0">
                <a:solidFill>
                  <a:schemeClr val="accent1">
                    <a:lumMod val="50000"/>
                  </a:schemeClr>
                </a:solidFill>
              </a:rPr>
              <a:t>совещательный и консультативный орган при Президенте </a:t>
            </a:r>
            <a:r>
              <a:rPr lang="ru-RU" sz="2400" b="1" u="sng" dirty="0">
                <a:solidFill>
                  <a:schemeClr val="accent1">
                    <a:lumMod val="50000"/>
                  </a:schemeClr>
                </a:solidFill>
              </a:rPr>
              <a:t>Комиссия</a:t>
            </a:r>
            <a:r>
              <a:rPr lang="ru-RU" sz="2400" b="1" dirty="0">
                <a:solidFill>
                  <a:schemeClr val="accent1">
                    <a:lumMod val="50000"/>
                  </a:schemeClr>
                </a:solidFill>
              </a:rPr>
              <a:t> осуществляет свою деятельность на основании Положения, утвержденного Указом Президента РФ от 18 октября 1996 году</a:t>
            </a:r>
            <a:r>
              <a:rPr lang="ru-RU" sz="2400" b="1" dirty="0" smtClean="0">
                <a:solidFill>
                  <a:schemeClr val="accent1">
                    <a:lumMod val="50000"/>
                  </a:schemeClr>
                </a:solidFill>
              </a:rPr>
              <a:t>.</a:t>
            </a:r>
          </a:p>
          <a:p>
            <a:pPr lvl="2"/>
            <a:r>
              <a:rPr lang="ru-RU" sz="2400" b="1" u="sng" dirty="0">
                <a:solidFill>
                  <a:schemeClr val="accent1">
                    <a:lumMod val="50000"/>
                  </a:schemeClr>
                </a:solidFill>
              </a:rPr>
              <a:t>Конституционный Суд Российской Федерации</a:t>
            </a:r>
            <a:r>
              <a:rPr lang="ru-RU" sz="2400" dirty="0">
                <a:solidFill>
                  <a:schemeClr val="accent1">
                    <a:lumMod val="50000"/>
                  </a:schemeClr>
                </a:solidFill>
              </a:rPr>
              <a:t>. </a:t>
            </a:r>
            <a:endParaRPr lang="ru-RU" sz="2400" b="1" dirty="0">
              <a:solidFill>
                <a:schemeClr val="accent1">
                  <a:lumMod val="50000"/>
                </a:schemeClr>
              </a:solidFill>
            </a:endParaRPr>
          </a:p>
          <a:p>
            <a:pPr lvl="2"/>
            <a:endParaRPr lang="ru-RU" sz="2400" b="1" dirty="0">
              <a:solidFill>
                <a:schemeClr val="tx1">
                  <a:lumMod val="85000"/>
                  <a:lumOff val="15000"/>
                </a:schemeClr>
              </a:solidFill>
            </a:endParaRPr>
          </a:p>
        </p:txBody>
      </p:sp>
    </p:spTree>
    <p:extLst>
      <p:ext uri="{BB962C8B-B14F-4D97-AF65-F5344CB8AC3E}">
        <p14:creationId xmlns:p14="http://schemas.microsoft.com/office/powerpoint/2010/main" val="8353424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97346"/>
            <a:ext cx="7776864" cy="5509200"/>
          </a:xfrm>
          <a:prstGeom prst="rect">
            <a:avLst/>
          </a:prstGeom>
        </p:spPr>
        <p:txBody>
          <a:bodyPr wrap="square">
            <a:spAutoFit/>
          </a:bodyPr>
          <a:lstStyle/>
          <a:p>
            <a:r>
              <a:rPr lang="ru-RU" sz="2800" b="1" smtClean="0">
                <a:solidFill>
                  <a:srgbClr val="C00000"/>
                </a:solidFill>
              </a:rPr>
              <a:t>Государственные </a:t>
            </a:r>
            <a:r>
              <a:rPr lang="ru-RU" sz="2800" b="1" dirty="0" smtClean="0">
                <a:solidFill>
                  <a:srgbClr val="C00000"/>
                </a:solidFill>
              </a:rPr>
              <a:t>органы:</a:t>
            </a:r>
            <a:endParaRPr lang="ru-RU" sz="2800" b="1" dirty="0">
              <a:solidFill>
                <a:srgbClr val="C00000"/>
              </a:solidFill>
            </a:endParaRPr>
          </a:p>
          <a:p>
            <a:r>
              <a:rPr lang="ru-RU" sz="2400" dirty="0"/>
              <a:t>· организация приема и рассмотрения обращений (заявлений и жалоб) в </a:t>
            </a:r>
            <a:r>
              <a:rPr lang="ru-RU" sz="2400" b="1" u="sng" dirty="0"/>
              <a:t>органы исполнительной власти</a:t>
            </a:r>
            <a:r>
              <a:rPr lang="ru-RU" sz="2400" dirty="0"/>
              <a:t>;</a:t>
            </a:r>
          </a:p>
          <a:p>
            <a:r>
              <a:rPr lang="ru-RU" sz="2400" dirty="0"/>
              <a:t>· </a:t>
            </a:r>
            <a:r>
              <a:rPr lang="ru-RU" sz="2400" b="1" u="sng" dirty="0"/>
              <a:t>прокурорский надзор </a:t>
            </a:r>
            <a:r>
              <a:rPr lang="ru-RU" sz="2400" dirty="0"/>
              <a:t>(общий надзор прокуратуры) за законностью деятельности отдельных структур исполнительной власти (министерств и ведомств), а также за </a:t>
            </a:r>
            <a:r>
              <a:rPr lang="ru-RU" sz="2400" b="1" u="sng" dirty="0"/>
              <a:t>органами местного самоуправления</a:t>
            </a:r>
            <a:r>
              <a:rPr lang="ru-RU" sz="2400" dirty="0"/>
              <a:t>;</a:t>
            </a:r>
          </a:p>
          <a:p>
            <a:r>
              <a:rPr lang="ru-RU" sz="2400" dirty="0" smtClean="0"/>
              <a:t>Административный </a:t>
            </a:r>
            <a:r>
              <a:rPr lang="ru-RU" sz="2400" dirty="0"/>
              <a:t>способ обжалования решений и действий, нарушающих экологические права граждан, </a:t>
            </a:r>
            <a:r>
              <a:rPr lang="ru-RU" sz="2400" b="1" dirty="0">
                <a:solidFill>
                  <a:srgbClr val="C00000"/>
                </a:solidFill>
              </a:rPr>
              <a:t>регулируется Законом РФ «Об обжаловании в суд действий и решений, нарушающих права и свободы граждан» (в редакции Федерального закона от 14 декабря 1995 года</a:t>
            </a:r>
            <a:r>
              <a:rPr lang="ru-RU" sz="2400" b="1" dirty="0" smtClean="0">
                <a:solidFill>
                  <a:srgbClr val="C00000"/>
                </a:solidFill>
              </a:rPr>
              <a:t>).</a:t>
            </a:r>
          </a:p>
          <a:p>
            <a:endParaRPr lang="ru-RU" dirty="0" smtClean="0"/>
          </a:p>
          <a:p>
            <a:endParaRPr lang="ru-RU" dirty="0"/>
          </a:p>
        </p:txBody>
      </p:sp>
    </p:spTree>
    <p:extLst>
      <p:ext uri="{BB962C8B-B14F-4D97-AF65-F5344CB8AC3E}">
        <p14:creationId xmlns:p14="http://schemas.microsoft.com/office/powerpoint/2010/main" val="347756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67544" y="1196752"/>
            <a:ext cx="7920880" cy="4308872"/>
          </a:xfrm>
          <a:prstGeom prst="rect">
            <a:avLst/>
          </a:prstGeom>
        </p:spPr>
        <p:txBody>
          <a:bodyPr wrap="square">
            <a:spAutoFit/>
          </a:bodyPr>
          <a:lstStyle/>
          <a:p>
            <a:pPr algn="ctr"/>
            <a:r>
              <a:rPr lang="ru-RU" sz="3200" b="1" dirty="0">
                <a:solidFill>
                  <a:srgbClr val="C00000"/>
                </a:solidFill>
              </a:rPr>
              <a:t> </a:t>
            </a:r>
            <a:r>
              <a:rPr lang="ru-RU" sz="3200" b="1" dirty="0" smtClean="0">
                <a:solidFill>
                  <a:srgbClr val="C00000"/>
                </a:solidFill>
              </a:rPr>
              <a:t>3. Задание</a:t>
            </a:r>
          </a:p>
          <a:p>
            <a:r>
              <a:rPr lang="ru-RU" sz="3200" b="1" dirty="0">
                <a:solidFill>
                  <a:srgbClr val="C00000"/>
                </a:solidFill>
              </a:rPr>
              <a:t>Согласно статье 80 Конституции Российской Федерации </a:t>
            </a:r>
            <a:r>
              <a:rPr lang="ru-RU" sz="3200" b="1" dirty="0" smtClean="0">
                <a:solidFill>
                  <a:srgbClr val="C00000"/>
                </a:solidFill>
              </a:rPr>
              <a:t>гарантом </a:t>
            </a:r>
            <a:r>
              <a:rPr lang="ru-RU" sz="3200" b="1" dirty="0">
                <a:solidFill>
                  <a:srgbClr val="C00000"/>
                </a:solidFill>
              </a:rPr>
              <a:t>прав и свобод человека и </a:t>
            </a:r>
            <a:r>
              <a:rPr lang="ru-RU" sz="3200" b="1" dirty="0" smtClean="0">
                <a:solidFill>
                  <a:srgbClr val="C00000"/>
                </a:solidFill>
              </a:rPr>
              <a:t>гражданина является                                                  </a:t>
            </a:r>
          </a:p>
          <a:p>
            <a:r>
              <a:rPr lang="ru-RU" sz="3600" b="1" dirty="0" smtClean="0"/>
              <a:t>А) Президент России                                          Б) Комиссия </a:t>
            </a:r>
            <a:r>
              <a:rPr lang="ru-RU" sz="3600" b="1" dirty="0"/>
              <a:t>по правам человека</a:t>
            </a:r>
            <a:r>
              <a:rPr lang="ru-RU" sz="3600" b="1" dirty="0" smtClean="0"/>
              <a:t> </a:t>
            </a:r>
            <a:endParaRPr lang="ru-RU" sz="3600" b="1" dirty="0" smtClean="0">
              <a:solidFill>
                <a:srgbClr val="C00000"/>
              </a:solidFill>
            </a:endParaRPr>
          </a:p>
          <a:p>
            <a:pPr algn="ctr"/>
            <a:r>
              <a:rPr lang="ru-RU" sz="3600" b="1" dirty="0">
                <a:solidFill>
                  <a:srgbClr val="C00000"/>
                </a:solidFill>
              </a:rPr>
              <a:t/>
            </a:r>
            <a:br>
              <a:rPr lang="ru-RU" sz="3600" b="1" dirty="0">
                <a:solidFill>
                  <a:srgbClr val="C00000"/>
                </a:solidFill>
              </a:rPr>
            </a:br>
            <a:r>
              <a:rPr lang="ru-RU" sz="2000" b="1" dirty="0">
                <a:solidFill>
                  <a:srgbClr val="C00000"/>
                </a:solidFill>
              </a:rPr>
              <a:t> </a:t>
            </a:r>
            <a:r>
              <a:rPr lang="ru-RU" b="1" dirty="0">
                <a:solidFill>
                  <a:srgbClr val="C00000"/>
                </a:solidFill>
              </a:rPr>
              <a:t/>
            </a:r>
            <a:br>
              <a:rPr lang="ru-RU" b="1" dirty="0">
                <a:solidFill>
                  <a:srgbClr val="C00000"/>
                </a:solidFill>
              </a:rPr>
            </a:br>
            <a:endParaRPr lang="ru-RU" dirty="0"/>
          </a:p>
        </p:txBody>
      </p:sp>
    </p:spTree>
    <p:extLst>
      <p:ext uri="{BB962C8B-B14F-4D97-AF65-F5344CB8AC3E}">
        <p14:creationId xmlns:p14="http://schemas.microsoft.com/office/powerpoint/2010/main" val="2258079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dostup1.ru/netcat_files/Image/2013/08/23/RMK_logo150.jpg"/>
          <p:cNvPicPr/>
          <p:nvPr/>
        </p:nvPicPr>
        <p:blipFill>
          <a:blip r:embed="rId3">
            <a:extLst>
              <a:ext uri="{28A0092B-C50C-407E-A947-70E740481C1C}">
                <a14:useLocalDpi xmlns:a14="http://schemas.microsoft.com/office/drawing/2010/main" val="0"/>
              </a:ext>
            </a:extLst>
          </a:blip>
          <a:srcRect/>
          <a:stretch>
            <a:fillRect/>
          </a:stretch>
        </p:blipFill>
        <p:spPr bwMode="auto">
          <a:xfrm>
            <a:off x="7020272" y="0"/>
            <a:ext cx="1979712" cy="1440160"/>
          </a:xfrm>
          <a:prstGeom prst="rect">
            <a:avLst/>
          </a:prstGeom>
          <a:noFill/>
          <a:ln>
            <a:noFill/>
          </a:ln>
        </p:spPr>
      </p:pic>
      <p:pic>
        <p:nvPicPr>
          <p:cNvPr id="3" name="Рисунок 2" descr="Михеевский горно-обогатительный комбинат (карта рудника)">
            <a:hlinkClick r:id="rId4" tgtFrame="&quot;_blank&quo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5485332" cy="6723500"/>
          </a:xfrm>
          <a:prstGeom prst="rect">
            <a:avLst/>
          </a:prstGeom>
          <a:ln>
            <a:noFill/>
          </a:ln>
          <a:effectLst>
            <a:softEdge rad="112500"/>
          </a:effectLst>
        </p:spPr>
      </p:pic>
      <p:sp>
        <p:nvSpPr>
          <p:cNvPr id="4" name="7-конечная звезда 3"/>
          <p:cNvSpPr/>
          <p:nvPr/>
        </p:nvSpPr>
        <p:spPr>
          <a:xfrm>
            <a:off x="3143240" y="4500570"/>
            <a:ext cx="457200" cy="538158"/>
          </a:xfrm>
          <a:prstGeom prst="star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5" name="7-конечная звезда 4"/>
          <p:cNvSpPr/>
          <p:nvPr/>
        </p:nvSpPr>
        <p:spPr>
          <a:xfrm>
            <a:off x="2765438" y="1211560"/>
            <a:ext cx="457200" cy="457200"/>
          </a:xfrm>
          <a:prstGeom prst="star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pic>
        <p:nvPicPr>
          <p:cNvPr id="6" name="Рисунок 5" descr="Михеевский горно-обогатительный комбинат">
            <a:hlinkClick r:id="rId6" tgtFrame="&quot;_blank&quo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1347" y="1279299"/>
            <a:ext cx="2857500" cy="2143125"/>
          </a:xfrm>
          <a:prstGeom prst="rect">
            <a:avLst/>
          </a:prstGeom>
          <a:ln>
            <a:noFill/>
          </a:ln>
          <a:effectLst>
            <a:softEdge rad="112500"/>
          </a:effectLst>
        </p:spPr>
      </p:pic>
      <p:pic>
        <p:nvPicPr>
          <p:cNvPr id="7" name="Рисунок 6" descr="Михеевский горно-обогатительный комбинат">
            <a:hlinkClick r:id="rId8" tgtFrame="&quot;_blank&quo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0978" y="3861048"/>
            <a:ext cx="2857500" cy="2143125"/>
          </a:xfrm>
          <a:prstGeom prst="rect">
            <a:avLst/>
          </a:prstGeom>
          <a:ln>
            <a:noFill/>
          </a:ln>
          <a:effectLst>
            <a:softEdge rad="112500"/>
          </a:effectLst>
        </p:spPr>
      </p:pic>
      <p:sp>
        <p:nvSpPr>
          <p:cNvPr id="8" name="Стрелка вправо 7"/>
          <p:cNvSpPr/>
          <p:nvPr/>
        </p:nvSpPr>
        <p:spPr>
          <a:xfrm rot="15761854">
            <a:off x="1880652" y="3005110"/>
            <a:ext cx="2575580" cy="296941"/>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9" name="7-конечная звезда 8"/>
          <p:cNvSpPr/>
          <p:nvPr/>
        </p:nvSpPr>
        <p:spPr>
          <a:xfrm>
            <a:off x="3071802" y="857232"/>
            <a:ext cx="457200" cy="457200"/>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0" name="Развернутая стрелка 9"/>
          <p:cNvSpPr/>
          <p:nvPr/>
        </p:nvSpPr>
        <p:spPr>
          <a:xfrm>
            <a:off x="2786050" y="285728"/>
            <a:ext cx="571504" cy="857256"/>
          </a:xfrm>
          <a:prstGeom prst="uturnArrow">
            <a:avLst>
              <a:gd name="adj1" fmla="val 17980"/>
              <a:gd name="adj2" fmla="val 21490"/>
              <a:gd name="adj3" fmla="val 25000"/>
              <a:gd name="adj4" fmla="val 43750"/>
              <a:gd name="adj5" fmla="val 6859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solidFill>
                <a:schemeClr val="tx1"/>
              </a:solidFill>
            </a:endParaRPr>
          </a:p>
        </p:txBody>
      </p:sp>
      <p:sp>
        <p:nvSpPr>
          <p:cNvPr id="11" name="Прямоугольник 10"/>
          <p:cNvSpPr/>
          <p:nvPr/>
        </p:nvSpPr>
        <p:spPr>
          <a:xfrm>
            <a:off x="3571868" y="571480"/>
            <a:ext cx="1643074" cy="4286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ru-RU" sz="1050" b="1" dirty="0" smtClean="0">
                <a:solidFill>
                  <a:srgbClr val="C00000"/>
                </a:solidFill>
              </a:rPr>
              <a:t>Кыштым. Производство медного проката</a:t>
            </a:r>
            <a:endParaRPr lang="ru-RU" sz="1050" b="1" dirty="0">
              <a:solidFill>
                <a:srgbClr val="C00000"/>
              </a:solidFill>
            </a:endParaRPr>
          </a:p>
        </p:txBody>
      </p:sp>
    </p:spTree>
    <p:extLst>
      <p:ext uri="{BB962C8B-B14F-4D97-AF65-F5344CB8AC3E}">
        <p14:creationId xmlns:p14="http://schemas.microsoft.com/office/powerpoint/2010/main" val="321093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2000"/>
                                        <p:tgtEl>
                                          <p:spTgt spid="9"/>
                                        </p:tgtEl>
                                      </p:cBhvr>
                                    </p:animEffect>
                                    <p:anim calcmode="lin" valueType="num">
                                      <p:cBhvr>
                                        <p:cTn id="32" dur="2000" fill="hold"/>
                                        <p:tgtEl>
                                          <p:spTgt spid="9"/>
                                        </p:tgtEl>
                                        <p:attrNameLst>
                                          <p:attrName>ppt_w</p:attrName>
                                        </p:attrNameLst>
                                      </p:cBhvr>
                                      <p:tavLst>
                                        <p:tav tm="0" fmla="#ppt_w*sin(2.5*pi*$)">
                                          <p:val>
                                            <p:fltVal val="0"/>
                                          </p:val>
                                        </p:tav>
                                        <p:tav tm="100000">
                                          <p:val>
                                            <p:fltVal val="1"/>
                                          </p:val>
                                        </p:tav>
                                      </p:tavLst>
                                    </p:anim>
                                    <p:anim calcmode="lin" valueType="num">
                                      <p:cBhvr>
                                        <p:cTn id="3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хеевский горно-обогатительный комбинат">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053" y="672092"/>
            <a:ext cx="9083947" cy="6165304"/>
          </a:xfrm>
          <a:prstGeom prst="rect">
            <a:avLst/>
          </a:prstGeom>
          <a:ln>
            <a:noFill/>
          </a:ln>
          <a:effectLst>
            <a:softEdge rad="112500"/>
          </a:effectLst>
        </p:spPr>
      </p:pic>
      <p:sp>
        <p:nvSpPr>
          <p:cNvPr id="3" name="Стрелка вниз 2"/>
          <p:cNvSpPr/>
          <p:nvPr/>
        </p:nvSpPr>
        <p:spPr>
          <a:xfrm>
            <a:off x="6254476" y="2967335"/>
            <a:ext cx="484632" cy="978408"/>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a:p>
        </p:txBody>
      </p:sp>
      <p:sp>
        <p:nvSpPr>
          <p:cNvPr id="4" name="TextBox 3"/>
          <p:cNvSpPr txBox="1"/>
          <p:nvPr/>
        </p:nvSpPr>
        <p:spPr>
          <a:xfrm>
            <a:off x="5961228" y="2444115"/>
            <a:ext cx="1071127"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800" b="1" dirty="0" smtClean="0">
                <a:solidFill>
                  <a:srgbClr val="C00000"/>
                </a:solidFill>
              </a:rPr>
              <a:t>340 м</a:t>
            </a:r>
            <a:endParaRPr lang="ru-RU" sz="2800" b="1" dirty="0">
              <a:solidFill>
                <a:srgbClr val="C00000"/>
              </a:solidFill>
            </a:endParaRPr>
          </a:p>
        </p:txBody>
      </p:sp>
      <p:sp>
        <p:nvSpPr>
          <p:cNvPr id="5" name="Стрелка вправо 4"/>
          <p:cNvSpPr/>
          <p:nvPr/>
        </p:nvSpPr>
        <p:spPr>
          <a:xfrm rot="16200000">
            <a:off x="6611043" y="2455225"/>
            <a:ext cx="2425513" cy="484632"/>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ru-RU" dirty="0"/>
          </a:p>
        </p:txBody>
      </p:sp>
      <p:sp>
        <p:nvSpPr>
          <p:cNvPr id="6" name="TextBox 5"/>
          <p:cNvSpPr txBox="1"/>
          <p:nvPr/>
        </p:nvSpPr>
        <p:spPr>
          <a:xfrm>
            <a:off x="7276213" y="1023119"/>
            <a:ext cx="1095172"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ru-RU" sz="2400" b="1" dirty="0" smtClean="0">
                <a:solidFill>
                  <a:srgbClr val="C00000"/>
                </a:solidFill>
              </a:rPr>
              <a:t>4000 м</a:t>
            </a:r>
            <a:endParaRPr lang="ru-RU" sz="2400" b="1" dirty="0">
              <a:solidFill>
                <a:srgbClr val="C00000"/>
              </a:solidFill>
            </a:endParaRPr>
          </a:p>
        </p:txBody>
      </p:sp>
      <p:sp>
        <p:nvSpPr>
          <p:cNvPr id="7" name="Прямоугольник 6"/>
          <p:cNvSpPr/>
          <p:nvPr/>
        </p:nvSpPr>
        <p:spPr>
          <a:xfrm>
            <a:off x="827584" y="0"/>
            <a:ext cx="8316416" cy="523220"/>
          </a:xfrm>
          <a:prstGeom prst="rect">
            <a:avLst/>
          </a:prstGeom>
        </p:spPr>
        <p:txBody>
          <a:bodyPr wrap="square">
            <a:spAutoFit/>
          </a:bodyPr>
          <a:lstStyle/>
          <a:p>
            <a:pPr algn="ctr"/>
            <a:r>
              <a:rPr lang="ru-RU" sz="2800" b="1" dirty="0">
                <a:solidFill>
                  <a:srgbClr val="C00000"/>
                </a:solidFill>
              </a:rPr>
              <a:t>«Михеевский Горно-обогатительный комбинат</a:t>
            </a:r>
            <a:r>
              <a:rPr lang="ru-RU" sz="2800" b="1" dirty="0" smtClean="0">
                <a:solidFill>
                  <a:srgbClr val="C00000"/>
                </a:solidFill>
              </a:rPr>
              <a:t>»</a:t>
            </a:r>
            <a:endParaRPr lang="ru-RU" sz="2800" b="1" dirty="0">
              <a:solidFill>
                <a:srgbClr val="C00000"/>
              </a:solidFill>
            </a:endParaRPr>
          </a:p>
        </p:txBody>
      </p:sp>
      <p:sp>
        <p:nvSpPr>
          <p:cNvPr id="8" name="Двенадцатиугольник 7"/>
          <p:cNvSpPr/>
          <p:nvPr/>
        </p:nvSpPr>
        <p:spPr>
          <a:xfrm>
            <a:off x="6496791" y="1616224"/>
            <a:ext cx="457200" cy="457200"/>
          </a:xfrm>
          <a:prstGeom prst="dodec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smtClean="0"/>
              <a:t>1</a:t>
            </a:r>
            <a:endParaRPr lang="ru-RU" sz="3200" b="1" dirty="0"/>
          </a:p>
        </p:txBody>
      </p:sp>
      <p:sp>
        <p:nvSpPr>
          <p:cNvPr id="9" name="Двенадцатиугольник 8"/>
          <p:cNvSpPr/>
          <p:nvPr/>
        </p:nvSpPr>
        <p:spPr>
          <a:xfrm>
            <a:off x="2627784" y="4221088"/>
            <a:ext cx="457200" cy="457200"/>
          </a:xfrm>
          <a:prstGeom prst="dodec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a:t>2</a:t>
            </a:r>
          </a:p>
        </p:txBody>
      </p:sp>
      <p:sp>
        <p:nvSpPr>
          <p:cNvPr id="10" name="Двенадцатиугольник 9"/>
          <p:cNvSpPr/>
          <p:nvPr/>
        </p:nvSpPr>
        <p:spPr>
          <a:xfrm>
            <a:off x="8066116" y="5805264"/>
            <a:ext cx="457200" cy="457200"/>
          </a:xfrm>
          <a:prstGeom prst="dodec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smtClean="0"/>
              <a:t>5</a:t>
            </a:r>
            <a:endParaRPr lang="ru-RU" sz="3200" b="1" dirty="0"/>
          </a:p>
        </p:txBody>
      </p:sp>
      <p:sp>
        <p:nvSpPr>
          <p:cNvPr id="11" name="Двенадцатиугольник 10"/>
          <p:cNvSpPr/>
          <p:nvPr/>
        </p:nvSpPr>
        <p:spPr>
          <a:xfrm>
            <a:off x="3347864" y="5784692"/>
            <a:ext cx="457200" cy="457200"/>
          </a:xfrm>
          <a:prstGeom prst="dodec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smtClean="0"/>
              <a:t>3</a:t>
            </a:r>
            <a:endParaRPr lang="ru-RU" sz="3200" b="1" dirty="0"/>
          </a:p>
        </p:txBody>
      </p:sp>
      <p:sp>
        <p:nvSpPr>
          <p:cNvPr id="12" name="Двенадцатиугольник 11"/>
          <p:cNvSpPr/>
          <p:nvPr/>
        </p:nvSpPr>
        <p:spPr>
          <a:xfrm>
            <a:off x="7404006" y="5708701"/>
            <a:ext cx="457200" cy="457200"/>
          </a:xfrm>
          <a:prstGeom prst="dodec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a:t>4</a:t>
            </a:r>
          </a:p>
        </p:txBody>
      </p:sp>
      <p:sp>
        <p:nvSpPr>
          <p:cNvPr id="13" name="Двенадцатиугольник 12"/>
          <p:cNvSpPr/>
          <p:nvPr/>
        </p:nvSpPr>
        <p:spPr>
          <a:xfrm>
            <a:off x="179512" y="4228225"/>
            <a:ext cx="457200" cy="457200"/>
          </a:xfrm>
          <a:prstGeom prst="dodecagon">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3200" b="1" dirty="0"/>
              <a:t>6</a:t>
            </a:r>
          </a:p>
        </p:txBody>
      </p:sp>
    </p:spTree>
    <p:extLst>
      <p:ext uri="{BB962C8B-B14F-4D97-AF65-F5344CB8AC3E}">
        <p14:creationId xmlns:p14="http://schemas.microsoft.com/office/powerpoint/2010/main" val="72165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500"/>
                                        <p:tgtEl>
                                          <p:spTgt spid="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9" grpId="0" animBg="1"/>
      <p:bldP spid="10" grpId="0" animBg="1"/>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хеевский горно-обогатительный комбинат">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053" y="672092"/>
            <a:ext cx="9083947" cy="6165304"/>
          </a:xfrm>
          <a:prstGeom prst="rect">
            <a:avLst/>
          </a:prstGeom>
          <a:ln>
            <a:noFill/>
          </a:ln>
          <a:effectLst>
            <a:softEdge rad="112500"/>
          </a:effectLst>
        </p:spPr>
      </p:pic>
      <p:sp>
        <p:nvSpPr>
          <p:cNvPr id="7" name="Прямоугольник 6"/>
          <p:cNvSpPr/>
          <p:nvPr/>
        </p:nvSpPr>
        <p:spPr>
          <a:xfrm>
            <a:off x="827584" y="0"/>
            <a:ext cx="8316416" cy="954107"/>
          </a:xfrm>
          <a:prstGeom prst="rect">
            <a:avLst/>
          </a:prstGeom>
        </p:spPr>
        <p:txBody>
          <a:bodyPr wrap="square">
            <a:spAutoFit/>
          </a:bodyPr>
          <a:lstStyle/>
          <a:p>
            <a:pPr algn="ctr"/>
            <a:r>
              <a:rPr lang="ru-RU" sz="2800" b="1" dirty="0" smtClean="0">
                <a:solidFill>
                  <a:srgbClr val="C00000"/>
                </a:solidFill>
              </a:rPr>
              <a:t>«Рекультивация </a:t>
            </a:r>
            <a:r>
              <a:rPr lang="ru-RU" sz="2800" b="1" smtClean="0">
                <a:solidFill>
                  <a:srgbClr val="C00000"/>
                </a:solidFill>
              </a:rPr>
              <a:t>Михеевского Горно-обогатительного комбината»</a:t>
            </a:r>
            <a:endParaRPr lang="ru-RU" sz="2800" b="1" dirty="0">
              <a:solidFill>
                <a:srgbClr val="C00000"/>
              </a:solidFill>
            </a:endParaRPr>
          </a:p>
        </p:txBody>
      </p:sp>
    </p:spTree>
    <p:extLst>
      <p:ext uri="{BB962C8B-B14F-4D97-AF65-F5344CB8AC3E}">
        <p14:creationId xmlns:p14="http://schemas.microsoft.com/office/powerpoint/2010/main" val="7216531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ихеевский горно-обогатительный комбинат">
            <a:hlinkClick r:id="rId3" tgtFrame="&quot;_blank&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053" y="672092"/>
            <a:ext cx="9083947" cy="6165304"/>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7" name="Прямоугольник 6"/>
          <p:cNvSpPr/>
          <p:nvPr/>
        </p:nvSpPr>
        <p:spPr>
          <a:xfrm>
            <a:off x="0" y="0"/>
            <a:ext cx="9144000" cy="461665"/>
          </a:xfrm>
          <a:prstGeom prst="rect">
            <a:avLst/>
          </a:prstGeom>
        </p:spPr>
        <p:txBody>
          <a:bodyPr wrap="square">
            <a:spAutoFit/>
          </a:bodyPr>
          <a:lstStyle/>
          <a:p>
            <a:pPr algn="ctr"/>
            <a:r>
              <a:rPr lang="ru-RU" sz="2400" b="1" dirty="0" smtClean="0">
                <a:solidFill>
                  <a:srgbClr val="C00000"/>
                </a:solidFill>
              </a:rPr>
              <a:t>«Рекультивация Михеевского Горно-обогатительного  комбината»</a:t>
            </a:r>
            <a:endParaRPr lang="ru-RU" sz="2400" b="1" dirty="0">
              <a:solidFill>
                <a:srgbClr val="C00000"/>
              </a:solidFill>
            </a:endParaRPr>
          </a:p>
        </p:txBody>
      </p:sp>
      <p:sp>
        <p:nvSpPr>
          <p:cNvPr id="15" name="Полилиния 14"/>
          <p:cNvSpPr/>
          <p:nvPr/>
        </p:nvSpPr>
        <p:spPr>
          <a:xfrm>
            <a:off x="5985164" y="1496291"/>
            <a:ext cx="2142405" cy="2398212"/>
          </a:xfrm>
          <a:custGeom>
            <a:avLst/>
            <a:gdLst>
              <a:gd name="connsiteX0" fmla="*/ 1939636 w 2142405"/>
              <a:gd name="connsiteY0" fmla="*/ 0 h 2398212"/>
              <a:gd name="connsiteX1" fmla="*/ 1787236 w 2142405"/>
              <a:gd name="connsiteY1" fmla="*/ 13854 h 2398212"/>
              <a:gd name="connsiteX2" fmla="*/ 1551709 w 2142405"/>
              <a:gd name="connsiteY2" fmla="*/ 41564 h 2398212"/>
              <a:gd name="connsiteX3" fmla="*/ 1454727 w 2142405"/>
              <a:gd name="connsiteY3" fmla="*/ 55418 h 2398212"/>
              <a:gd name="connsiteX4" fmla="*/ 1343891 w 2142405"/>
              <a:gd name="connsiteY4" fmla="*/ 83127 h 2398212"/>
              <a:gd name="connsiteX5" fmla="*/ 1260763 w 2142405"/>
              <a:gd name="connsiteY5" fmla="*/ 96982 h 2398212"/>
              <a:gd name="connsiteX6" fmla="*/ 1219200 w 2142405"/>
              <a:gd name="connsiteY6" fmla="*/ 124691 h 2398212"/>
              <a:gd name="connsiteX7" fmla="*/ 1039091 w 2142405"/>
              <a:gd name="connsiteY7" fmla="*/ 152400 h 2398212"/>
              <a:gd name="connsiteX8" fmla="*/ 969818 w 2142405"/>
              <a:gd name="connsiteY8" fmla="*/ 193964 h 2398212"/>
              <a:gd name="connsiteX9" fmla="*/ 928254 w 2142405"/>
              <a:gd name="connsiteY9" fmla="*/ 207818 h 2398212"/>
              <a:gd name="connsiteX10" fmla="*/ 886691 w 2142405"/>
              <a:gd name="connsiteY10" fmla="*/ 235527 h 2398212"/>
              <a:gd name="connsiteX11" fmla="*/ 748145 w 2142405"/>
              <a:gd name="connsiteY11" fmla="*/ 277091 h 2398212"/>
              <a:gd name="connsiteX12" fmla="*/ 540327 w 2142405"/>
              <a:gd name="connsiteY12" fmla="*/ 290945 h 2398212"/>
              <a:gd name="connsiteX13" fmla="*/ 498763 w 2142405"/>
              <a:gd name="connsiteY13" fmla="*/ 304800 h 2398212"/>
              <a:gd name="connsiteX14" fmla="*/ 304800 w 2142405"/>
              <a:gd name="connsiteY14" fmla="*/ 332509 h 2398212"/>
              <a:gd name="connsiteX15" fmla="*/ 263236 w 2142405"/>
              <a:gd name="connsiteY15" fmla="*/ 360218 h 2398212"/>
              <a:gd name="connsiteX16" fmla="*/ 221672 w 2142405"/>
              <a:gd name="connsiteY16" fmla="*/ 374073 h 2398212"/>
              <a:gd name="connsiteX17" fmla="*/ 207818 w 2142405"/>
              <a:gd name="connsiteY17" fmla="*/ 415636 h 2398212"/>
              <a:gd name="connsiteX18" fmla="*/ 221672 w 2142405"/>
              <a:gd name="connsiteY18" fmla="*/ 457200 h 2398212"/>
              <a:gd name="connsiteX19" fmla="*/ 277091 w 2142405"/>
              <a:gd name="connsiteY19" fmla="*/ 526473 h 2398212"/>
              <a:gd name="connsiteX20" fmla="*/ 318654 w 2142405"/>
              <a:gd name="connsiteY20" fmla="*/ 609600 h 2398212"/>
              <a:gd name="connsiteX21" fmla="*/ 346363 w 2142405"/>
              <a:gd name="connsiteY21" fmla="*/ 692727 h 2398212"/>
              <a:gd name="connsiteX22" fmla="*/ 360218 w 2142405"/>
              <a:gd name="connsiteY22" fmla="*/ 748145 h 2398212"/>
              <a:gd name="connsiteX23" fmla="*/ 387927 w 2142405"/>
              <a:gd name="connsiteY23" fmla="*/ 789709 h 2398212"/>
              <a:gd name="connsiteX24" fmla="*/ 387927 w 2142405"/>
              <a:gd name="connsiteY24" fmla="*/ 1039091 h 2398212"/>
              <a:gd name="connsiteX25" fmla="*/ 360218 w 2142405"/>
              <a:gd name="connsiteY25" fmla="*/ 1080654 h 2398212"/>
              <a:gd name="connsiteX26" fmla="*/ 346363 w 2142405"/>
              <a:gd name="connsiteY26" fmla="*/ 1122218 h 2398212"/>
              <a:gd name="connsiteX27" fmla="*/ 290945 w 2142405"/>
              <a:gd name="connsiteY27" fmla="*/ 1205345 h 2398212"/>
              <a:gd name="connsiteX28" fmla="*/ 263236 w 2142405"/>
              <a:gd name="connsiteY28" fmla="*/ 1288473 h 2398212"/>
              <a:gd name="connsiteX29" fmla="*/ 249381 w 2142405"/>
              <a:gd name="connsiteY29" fmla="*/ 1330036 h 2398212"/>
              <a:gd name="connsiteX30" fmla="*/ 207818 w 2142405"/>
              <a:gd name="connsiteY30" fmla="*/ 1357745 h 2398212"/>
              <a:gd name="connsiteX31" fmla="*/ 180109 w 2142405"/>
              <a:gd name="connsiteY31" fmla="*/ 1440873 h 2398212"/>
              <a:gd name="connsiteX32" fmla="*/ 166254 w 2142405"/>
              <a:gd name="connsiteY32" fmla="*/ 1482436 h 2398212"/>
              <a:gd name="connsiteX33" fmla="*/ 124691 w 2142405"/>
              <a:gd name="connsiteY33" fmla="*/ 1510145 h 2398212"/>
              <a:gd name="connsiteX34" fmla="*/ 96981 w 2142405"/>
              <a:gd name="connsiteY34" fmla="*/ 1551709 h 2398212"/>
              <a:gd name="connsiteX35" fmla="*/ 83127 w 2142405"/>
              <a:gd name="connsiteY35" fmla="*/ 1593273 h 2398212"/>
              <a:gd name="connsiteX36" fmla="*/ 41563 w 2142405"/>
              <a:gd name="connsiteY36" fmla="*/ 1620982 h 2398212"/>
              <a:gd name="connsiteX37" fmla="*/ 0 w 2142405"/>
              <a:gd name="connsiteY37" fmla="*/ 1787236 h 2398212"/>
              <a:gd name="connsiteX38" fmla="*/ 13854 w 2142405"/>
              <a:gd name="connsiteY38" fmla="*/ 1967345 h 2398212"/>
              <a:gd name="connsiteX39" fmla="*/ 27709 w 2142405"/>
              <a:gd name="connsiteY39" fmla="*/ 2008909 h 2398212"/>
              <a:gd name="connsiteX40" fmla="*/ 55418 w 2142405"/>
              <a:gd name="connsiteY40" fmla="*/ 2133600 h 2398212"/>
              <a:gd name="connsiteX41" fmla="*/ 96981 w 2142405"/>
              <a:gd name="connsiteY41" fmla="*/ 2216727 h 2398212"/>
              <a:gd name="connsiteX42" fmla="*/ 138545 w 2142405"/>
              <a:gd name="connsiteY42" fmla="*/ 2244436 h 2398212"/>
              <a:gd name="connsiteX43" fmla="*/ 166254 w 2142405"/>
              <a:gd name="connsiteY43" fmla="*/ 2286000 h 2398212"/>
              <a:gd name="connsiteX44" fmla="*/ 249381 w 2142405"/>
              <a:gd name="connsiteY44" fmla="*/ 2327564 h 2398212"/>
              <a:gd name="connsiteX45" fmla="*/ 748145 w 2142405"/>
              <a:gd name="connsiteY45" fmla="*/ 2341418 h 2398212"/>
              <a:gd name="connsiteX46" fmla="*/ 914400 w 2142405"/>
              <a:gd name="connsiteY46" fmla="*/ 2327564 h 2398212"/>
              <a:gd name="connsiteX47" fmla="*/ 997527 w 2142405"/>
              <a:gd name="connsiteY47" fmla="*/ 2313709 h 2398212"/>
              <a:gd name="connsiteX48" fmla="*/ 1039091 w 2142405"/>
              <a:gd name="connsiteY48" fmla="*/ 2272145 h 2398212"/>
              <a:gd name="connsiteX49" fmla="*/ 1122218 w 2142405"/>
              <a:gd name="connsiteY49" fmla="*/ 2230582 h 2398212"/>
              <a:gd name="connsiteX50" fmla="*/ 1219200 w 2142405"/>
              <a:gd name="connsiteY50" fmla="*/ 2189018 h 2398212"/>
              <a:gd name="connsiteX51" fmla="*/ 1343891 w 2142405"/>
              <a:gd name="connsiteY51" fmla="*/ 2147454 h 2398212"/>
              <a:gd name="connsiteX52" fmla="*/ 1385454 w 2142405"/>
              <a:gd name="connsiteY52" fmla="*/ 2133600 h 2398212"/>
              <a:gd name="connsiteX53" fmla="*/ 1510145 w 2142405"/>
              <a:gd name="connsiteY53" fmla="*/ 2105891 h 2398212"/>
              <a:gd name="connsiteX54" fmla="*/ 1537854 w 2142405"/>
              <a:gd name="connsiteY54" fmla="*/ 2064327 h 2398212"/>
              <a:gd name="connsiteX55" fmla="*/ 1551709 w 2142405"/>
              <a:gd name="connsiteY55" fmla="*/ 2022764 h 2398212"/>
              <a:gd name="connsiteX56" fmla="*/ 1524000 w 2142405"/>
              <a:gd name="connsiteY56" fmla="*/ 1801091 h 2398212"/>
              <a:gd name="connsiteX57" fmla="*/ 1482436 w 2142405"/>
              <a:gd name="connsiteY57" fmla="*/ 1565564 h 2398212"/>
              <a:gd name="connsiteX58" fmla="*/ 1468581 w 2142405"/>
              <a:gd name="connsiteY58" fmla="*/ 1524000 h 2398212"/>
              <a:gd name="connsiteX59" fmla="*/ 1427018 w 2142405"/>
              <a:gd name="connsiteY59" fmla="*/ 1482436 h 2398212"/>
              <a:gd name="connsiteX60" fmla="*/ 1371600 w 2142405"/>
              <a:gd name="connsiteY60" fmla="*/ 1413164 h 2398212"/>
              <a:gd name="connsiteX61" fmla="*/ 1343891 w 2142405"/>
              <a:gd name="connsiteY61" fmla="*/ 1371600 h 2398212"/>
              <a:gd name="connsiteX62" fmla="*/ 1274618 w 2142405"/>
              <a:gd name="connsiteY62" fmla="*/ 1316182 h 2398212"/>
              <a:gd name="connsiteX63" fmla="*/ 1205345 w 2142405"/>
              <a:gd name="connsiteY63" fmla="*/ 1246909 h 2398212"/>
              <a:gd name="connsiteX64" fmla="*/ 1136072 w 2142405"/>
              <a:gd name="connsiteY64" fmla="*/ 1177636 h 2398212"/>
              <a:gd name="connsiteX65" fmla="*/ 1108363 w 2142405"/>
              <a:gd name="connsiteY65" fmla="*/ 1136073 h 2398212"/>
              <a:gd name="connsiteX66" fmla="*/ 1080654 w 2142405"/>
              <a:gd name="connsiteY66" fmla="*/ 1052945 h 2398212"/>
              <a:gd name="connsiteX67" fmla="*/ 1108363 w 2142405"/>
              <a:gd name="connsiteY67" fmla="*/ 845127 h 2398212"/>
              <a:gd name="connsiteX68" fmla="*/ 1136072 w 2142405"/>
              <a:gd name="connsiteY68" fmla="*/ 803564 h 2398212"/>
              <a:gd name="connsiteX69" fmla="*/ 1163781 w 2142405"/>
              <a:gd name="connsiteY69" fmla="*/ 775854 h 2398212"/>
              <a:gd name="connsiteX70" fmla="*/ 1205345 w 2142405"/>
              <a:gd name="connsiteY70" fmla="*/ 762000 h 2398212"/>
              <a:gd name="connsiteX71" fmla="*/ 1260763 w 2142405"/>
              <a:gd name="connsiteY71" fmla="*/ 678873 h 2398212"/>
              <a:gd name="connsiteX72" fmla="*/ 1343891 w 2142405"/>
              <a:gd name="connsiteY72" fmla="*/ 623454 h 2398212"/>
              <a:gd name="connsiteX73" fmla="*/ 1371600 w 2142405"/>
              <a:gd name="connsiteY73" fmla="*/ 581891 h 2398212"/>
              <a:gd name="connsiteX74" fmla="*/ 1413163 w 2142405"/>
              <a:gd name="connsiteY74" fmla="*/ 568036 h 2398212"/>
              <a:gd name="connsiteX75" fmla="*/ 1468581 w 2142405"/>
              <a:gd name="connsiteY75" fmla="*/ 512618 h 2398212"/>
              <a:gd name="connsiteX76" fmla="*/ 1496291 w 2142405"/>
              <a:gd name="connsiteY76" fmla="*/ 484909 h 2398212"/>
              <a:gd name="connsiteX77" fmla="*/ 1537854 w 2142405"/>
              <a:gd name="connsiteY77" fmla="*/ 471054 h 2398212"/>
              <a:gd name="connsiteX78" fmla="*/ 1565563 w 2142405"/>
              <a:gd name="connsiteY78" fmla="*/ 429491 h 2398212"/>
              <a:gd name="connsiteX79" fmla="*/ 1607127 w 2142405"/>
              <a:gd name="connsiteY79" fmla="*/ 415636 h 2398212"/>
              <a:gd name="connsiteX80" fmla="*/ 1690254 w 2142405"/>
              <a:gd name="connsiteY80" fmla="*/ 360218 h 2398212"/>
              <a:gd name="connsiteX81" fmla="*/ 2092036 w 2142405"/>
              <a:gd name="connsiteY81" fmla="*/ 304800 h 2398212"/>
              <a:gd name="connsiteX82" fmla="*/ 2133600 w 2142405"/>
              <a:gd name="connsiteY82" fmla="*/ 277091 h 2398212"/>
              <a:gd name="connsiteX83" fmla="*/ 2092036 w 2142405"/>
              <a:gd name="connsiteY83" fmla="*/ 13854 h 2398212"/>
              <a:gd name="connsiteX84" fmla="*/ 2050472 w 2142405"/>
              <a:gd name="connsiteY84" fmla="*/ 0 h 2398212"/>
              <a:gd name="connsiteX85" fmla="*/ 1939636 w 2142405"/>
              <a:gd name="connsiteY85" fmla="*/ 0 h 239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42405" h="2398212">
                <a:moveTo>
                  <a:pt x="1939636" y="0"/>
                </a:moveTo>
                <a:lnTo>
                  <a:pt x="1787236" y="13854"/>
                </a:lnTo>
                <a:cubicBezTo>
                  <a:pt x="1722207" y="20357"/>
                  <a:pt x="1617976" y="32728"/>
                  <a:pt x="1551709" y="41564"/>
                </a:cubicBezTo>
                <a:cubicBezTo>
                  <a:pt x="1519340" y="45880"/>
                  <a:pt x="1486938" y="50049"/>
                  <a:pt x="1454727" y="55418"/>
                </a:cubicBezTo>
                <a:cubicBezTo>
                  <a:pt x="1215228" y="95334"/>
                  <a:pt x="1504480" y="47441"/>
                  <a:pt x="1343891" y="83127"/>
                </a:cubicBezTo>
                <a:cubicBezTo>
                  <a:pt x="1316468" y="89221"/>
                  <a:pt x="1288472" y="92364"/>
                  <a:pt x="1260763" y="96982"/>
                </a:cubicBezTo>
                <a:cubicBezTo>
                  <a:pt x="1246909" y="106218"/>
                  <a:pt x="1234093" y="117245"/>
                  <a:pt x="1219200" y="124691"/>
                </a:cubicBezTo>
                <a:cubicBezTo>
                  <a:pt x="1169273" y="149654"/>
                  <a:pt x="1078816" y="148427"/>
                  <a:pt x="1039091" y="152400"/>
                </a:cubicBezTo>
                <a:cubicBezTo>
                  <a:pt x="921347" y="191646"/>
                  <a:pt x="1064907" y="136910"/>
                  <a:pt x="969818" y="193964"/>
                </a:cubicBezTo>
                <a:cubicBezTo>
                  <a:pt x="957295" y="201478"/>
                  <a:pt x="942109" y="203200"/>
                  <a:pt x="928254" y="207818"/>
                </a:cubicBezTo>
                <a:cubicBezTo>
                  <a:pt x="914400" y="217054"/>
                  <a:pt x="901907" y="228764"/>
                  <a:pt x="886691" y="235527"/>
                </a:cubicBezTo>
                <a:cubicBezTo>
                  <a:pt x="873476" y="241401"/>
                  <a:pt x="774546" y="274312"/>
                  <a:pt x="748145" y="277091"/>
                </a:cubicBezTo>
                <a:cubicBezTo>
                  <a:pt x="679100" y="284359"/>
                  <a:pt x="609600" y="286327"/>
                  <a:pt x="540327" y="290945"/>
                </a:cubicBezTo>
                <a:cubicBezTo>
                  <a:pt x="526472" y="295563"/>
                  <a:pt x="513145" y="302262"/>
                  <a:pt x="498763" y="304800"/>
                </a:cubicBezTo>
                <a:cubicBezTo>
                  <a:pt x="434446" y="316150"/>
                  <a:pt x="304800" y="332509"/>
                  <a:pt x="304800" y="332509"/>
                </a:cubicBezTo>
                <a:cubicBezTo>
                  <a:pt x="290945" y="341745"/>
                  <a:pt x="278129" y="352771"/>
                  <a:pt x="263236" y="360218"/>
                </a:cubicBezTo>
                <a:cubicBezTo>
                  <a:pt x="250174" y="366749"/>
                  <a:pt x="231999" y="363746"/>
                  <a:pt x="221672" y="374073"/>
                </a:cubicBezTo>
                <a:cubicBezTo>
                  <a:pt x="211346" y="384399"/>
                  <a:pt x="212436" y="401782"/>
                  <a:pt x="207818" y="415636"/>
                </a:cubicBezTo>
                <a:cubicBezTo>
                  <a:pt x="212436" y="429491"/>
                  <a:pt x="215141" y="444138"/>
                  <a:pt x="221672" y="457200"/>
                </a:cubicBezTo>
                <a:cubicBezTo>
                  <a:pt x="239150" y="492156"/>
                  <a:pt x="251317" y="500700"/>
                  <a:pt x="277091" y="526473"/>
                </a:cubicBezTo>
                <a:cubicBezTo>
                  <a:pt x="327614" y="678045"/>
                  <a:pt x="247038" y="448464"/>
                  <a:pt x="318654" y="609600"/>
                </a:cubicBezTo>
                <a:cubicBezTo>
                  <a:pt x="330516" y="636290"/>
                  <a:pt x="339279" y="664391"/>
                  <a:pt x="346363" y="692727"/>
                </a:cubicBezTo>
                <a:cubicBezTo>
                  <a:pt x="350981" y="711200"/>
                  <a:pt x="352717" y="730643"/>
                  <a:pt x="360218" y="748145"/>
                </a:cubicBezTo>
                <a:cubicBezTo>
                  <a:pt x="366777" y="763450"/>
                  <a:pt x="378691" y="775854"/>
                  <a:pt x="387927" y="789709"/>
                </a:cubicBezTo>
                <a:cubicBezTo>
                  <a:pt x="405719" y="896468"/>
                  <a:pt x="414415" y="906650"/>
                  <a:pt x="387927" y="1039091"/>
                </a:cubicBezTo>
                <a:cubicBezTo>
                  <a:pt x="384662" y="1055419"/>
                  <a:pt x="367665" y="1065761"/>
                  <a:pt x="360218" y="1080654"/>
                </a:cubicBezTo>
                <a:cubicBezTo>
                  <a:pt x="353687" y="1093716"/>
                  <a:pt x="353455" y="1109452"/>
                  <a:pt x="346363" y="1122218"/>
                </a:cubicBezTo>
                <a:cubicBezTo>
                  <a:pt x="330190" y="1151329"/>
                  <a:pt x="290945" y="1205345"/>
                  <a:pt x="290945" y="1205345"/>
                </a:cubicBezTo>
                <a:lnTo>
                  <a:pt x="263236" y="1288473"/>
                </a:lnTo>
                <a:cubicBezTo>
                  <a:pt x="258618" y="1302327"/>
                  <a:pt x="261532" y="1321935"/>
                  <a:pt x="249381" y="1330036"/>
                </a:cubicBezTo>
                <a:lnTo>
                  <a:pt x="207818" y="1357745"/>
                </a:lnTo>
                <a:lnTo>
                  <a:pt x="180109" y="1440873"/>
                </a:lnTo>
                <a:cubicBezTo>
                  <a:pt x="175491" y="1454727"/>
                  <a:pt x="178405" y="1474335"/>
                  <a:pt x="166254" y="1482436"/>
                </a:cubicBezTo>
                <a:lnTo>
                  <a:pt x="124691" y="1510145"/>
                </a:lnTo>
                <a:cubicBezTo>
                  <a:pt x="115454" y="1524000"/>
                  <a:pt x="104428" y="1536816"/>
                  <a:pt x="96981" y="1551709"/>
                </a:cubicBezTo>
                <a:cubicBezTo>
                  <a:pt x="90450" y="1564771"/>
                  <a:pt x="92250" y="1581869"/>
                  <a:pt x="83127" y="1593273"/>
                </a:cubicBezTo>
                <a:cubicBezTo>
                  <a:pt x="72725" y="1606275"/>
                  <a:pt x="55418" y="1611746"/>
                  <a:pt x="41563" y="1620982"/>
                </a:cubicBezTo>
                <a:cubicBezTo>
                  <a:pt x="4971" y="1730759"/>
                  <a:pt x="18656" y="1675299"/>
                  <a:pt x="0" y="1787236"/>
                </a:cubicBezTo>
                <a:cubicBezTo>
                  <a:pt x="4618" y="1847272"/>
                  <a:pt x="6385" y="1907596"/>
                  <a:pt x="13854" y="1967345"/>
                </a:cubicBezTo>
                <a:cubicBezTo>
                  <a:pt x="15665" y="1981836"/>
                  <a:pt x="24167" y="1994741"/>
                  <a:pt x="27709" y="2008909"/>
                </a:cubicBezTo>
                <a:cubicBezTo>
                  <a:pt x="56289" y="2123232"/>
                  <a:pt x="26963" y="2034007"/>
                  <a:pt x="55418" y="2133600"/>
                </a:cubicBezTo>
                <a:cubicBezTo>
                  <a:pt x="64433" y="2165153"/>
                  <a:pt x="72692" y="2192438"/>
                  <a:pt x="96981" y="2216727"/>
                </a:cubicBezTo>
                <a:cubicBezTo>
                  <a:pt x="108755" y="2228501"/>
                  <a:pt x="124690" y="2235200"/>
                  <a:pt x="138545" y="2244436"/>
                </a:cubicBezTo>
                <a:cubicBezTo>
                  <a:pt x="147781" y="2258291"/>
                  <a:pt x="154480" y="2274226"/>
                  <a:pt x="166254" y="2286000"/>
                </a:cubicBezTo>
                <a:cubicBezTo>
                  <a:pt x="193110" y="2312856"/>
                  <a:pt x="215578" y="2316296"/>
                  <a:pt x="249381" y="2327564"/>
                </a:cubicBezTo>
                <a:cubicBezTo>
                  <a:pt x="387627" y="2465805"/>
                  <a:pt x="270560" y="2362183"/>
                  <a:pt x="748145" y="2341418"/>
                </a:cubicBezTo>
                <a:cubicBezTo>
                  <a:pt x="803703" y="2339002"/>
                  <a:pt x="858982" y="2332182"/>
                  <a:pt x="914400" y="2327564"/>
                </a:cubicBezTo>
                <a:cubicBezTo>
                  <a:pt x="942109" y="2322946"/>
                  <a:pt x="971857" y="2325118"/>
                  <a:pt x="997527" y="2313709"/>
                </a:cubicBezTo>
                <a:cubicBezTo>
                  <a:pt x="1015432" y="2305751"/>
                  <a:pt x="1024039" y="2284688"/>
                  <a:pt x="1039091" y="2272145"/>
                </a:cubicBezTo>
                <a:cubicBezTo>
                  <a:pt x="1074902" y="2242303"/>
                  <a:pt x="1080560" y="2244467"/>
                  <a:pt x="1122218" y="2230582"/>
                </a:cubicBezTo>
                <a:cubicBezTo>
                  <a:pt x="1188158" y="2186621"/>
                  <a:pt x="1137868" y="2213418"/>
                  <a:pt x="1219200" y="2189018"/>
                </a:cubicBezTo>
                <a:cubicBezTo>
                  <a:pt x="1219233" y="2189008"/>
                  <a:pt x="1323093" y="2154387"/>
                  <a:pt x="1343891" y="2147454"/>
                </a:cubicBezTo>
                <a:cubicBezTo>
                  <a:pt x="1357745" y="2142836"/>
                  <a:pt x="1371049" y="2136001"/>
                  <a:pt x="1385454" y="2133600"/>
                </a:cubicBezTo>
                <a:cubicBezTo>
                  <a:pt x="1482986" y="2117344"/>
                  <a:pt x="1441931" y="2128628"/>
                  <a:pt x="1510145" y="2105891"/>
                </a:cubicBezTo>
                <a:cubicBezTo>
                  <a:pt x="1519381" y="2092036"/>
                  <a:pt x="1530407" y="2079220"/>
                  <a:pt x="1537854" y="2064327"/>
                </a:cubicBezTo>
                <a:cubicBezTo>
                  <a:pt x="1544385" y="2051265"/>
                  <a:pt x="1551709" y="2037368"/>
                  <a:pt x="1551709" y="2022764"/>
                </a:cubicBezTo>
                <a:cubicBezTo>
                  <a:pt x="1551709" y="1873020"/>
                  <a:pt x="1553263" y="1888882"/>
                  <a:pt x="1524000" y="1801091"/>
                </a:cubicBezTo>
                <a:cubicBezTo>
                  <a:pt x="1507501" y="1619606"/>
                  <a:pt x="1526275" y="1697081"/>
                  <a:pt x="1482436" y="1565564"/>
                </a:cubicBezTo>
                <a:cubicBezTo>
                  <a:pt x="1477818" y="1551709"/>
                  <a:pt x="1478908" y="1534327"/>
                  <a:pt x="1468581" y="1524000"/>
                </a:cubicBezTo>
                <a:lnTo>
                  <a:pt x="1427018" y="1482436"/>
                </a:lnTo>
                <a:cubicBezTo>
                  <a:pt x="1400045" y="1401520"/>
                  <a:pt x="1434267" y="1475832"/>
                  <a:pt x="1371600" y="1413164"/>
                </a:cubicBezTo>
                <a:cubicBezTo>
                  <a:pt x="1359826" y="1401390"/>
                  <a:pt x="1354293" y="1384602"/>
                  <a:pt x="1343891" y="1371600"/>
                </a:cubicBezTo>
                <a:cubicBezTo>
                  <a:pt x="1321331" y="1343400"/>
                  <a:pt x="1305476" y="1336754"/>
                  <a:pt x="1274618" y="1316182"/>
                </a:cubicBezTo>
                <a:cubicBezTo>
                  <a:pt x="1200727" y="1205345"/>
                  <a:pt x="1297709" y="1339273"/>
                  <a:pt x="1205345" y="1246909"/>
                </a:cubicBezTo>
                <a:cubicBezTo>
                  <a:pt x="1112981" y="1154545"/>
                  <a:pt x="1246909" y="1251527"/>
                  <a:pt x="1136072" y="1177636"/>
                </a:cubicBezTo>
                <a:cubicBezTo>
                  <a:pt x="1126836" y="1163782"/>
                  <a:pt x="1115126" y="1151289"/>
                  <a:pt x="1108363" y="1136073"/>
                </a:cubicBezTo>
                <a:cubicBezTo>
                  <a:pt x="1096500" y="1109382"/>
                  <a:pt x="1080654" y="1052945"/>
                  <a:pt x="1080654" y="1052945"/>
                </a:cubicBezTo>
                <a:cubicBezTo>
                  <a:pt x="1083748" y="1015813"/>
                  <a:pt x="1080069" y="901716"/>
                  <a:pt x="1108363" y="845127"/>
                </a:cubicBezTo>
                <a:cubicBezTo>
                  <a:pt x="1115809" y="830234"/>
                  <a:pt x="1125670" y="816566"/>
                  <a:pt x="1136072" y="803564"/>
                </a:cubicBezTo>
                <a:cubicBezTo>
                  <a:pt x="1144232" y="793364"/>
                  <a:pt x="1152580" y="782575"/>
                  <a:pt x="1163781" y="775854"/>
                </a:cubicBezTo>
                <a:cubicBezTo>
                  <a:pt x="1176304" y="768340"/>
                  <a:pt x="1191490" y="766618"/>
                  <a:pt x="1205345" y="762000"/>
                </a:cubicBezTo>
                <a:cubicBezTo>
                  <a:pt x="1223818" y="734291"/>
                  <a:pt x="1233054" y="697346"/>
                  <a:pt x="1260763" y="678873"/>
                </a:cubicBezTo>
                <a:lnTo>
                  <a:pt x="1343891" y="623454"/>
                </a:lnTo>
                <a:cubicBezTo>
                  <a:pt x="1353127" y="609600"/>
                  <a:pt x="1358598" y="592293"/>
                  <a:pt x="1371600" y="581891"/>
                </a:cubicBezTo>
                <a:cubicBezTo>
                  <a:pt x="1383004" y="572768"/>
                  <a:pt x="1402837" y="578362"/>
                  <a:pt x="1413163" y="568036"/>
                </a:cubicBezTo>
                <a:cubicBezTo>
                  <a:pt x="1487054" y="494145"/>
                  <a:pt x="1357746" y="549565"/>
                  <a:pt x="1468581" y="512618"/>
                </a:cubicBezTo>
                <a:cubicBezTo>
                  <a:pt x="1477818" y="503382"/>
                  <a:pt x="1485090" y="491630"/>
                  <a:pt x="1496291" y="484909"/>
                </a:cubicBezTo>
                <a:cubicBezTo>
                  <a:pt x="1508814" y="477395"/>
                  <a:pt x="1526450" y="480177"/>
                  <a:pt x="1537854" y="471054"/>
                </a:cubicBezTo>
                <a:cubicBezTo>
                  <a:pt x="1550856" y="460652"/>
                  <a:pt x="1552561" y="439893"/>
                  <a:pt x="1565563" y="429491"/>
                </a:cubicBezTo>
                <a:cubicBezTo>
                  <a:pt x="1576967" y="420368"/>
                  <a:pt x="1594361" y="422728"/>
                  <a:pt x="1607127" y="415636"/>
                </a:cubicBezTo>
                <a:cubicBezTo>
                  <a:pt x="1636238" y="399463"/>
                  <a:pt x="1690254" y="360218"/>
                  <a:pt x="1690254" y="360218"/>
                </a:cubicBezTo>
                <a:cubicBezTo>
                  <a:pt x="1745983" y="193036"/>
                  <a:pt x="1681048" y="344572"/>
                  <a:pt x="2092036" y="304800"/>
                </a:cubicBezTo>
                <a:cubicBezTo>
                  <a:pt x="2108610" y="303196"/>
                  <a:pt x="2119745" y="286327"/>
                  <a:pt x="2133600" y="277091"/>
                </a:cubicBezTo>
                <a:cubicBezTo>
                  <a:pt x="2131214" y="236536"/>
                  <a:pt x="2173322" y="62626"/>
                  <a:pt x="2092036" y="13854"/>
                </a:cubicBezTo>
                <a:cubicBezTo>
                  <a:pt x="2079513" y="6340"/>
                  <a:pt x="2064327" y="4618"/>
                  <a:pt x="2050472" y="0"/>
                </a:cubicBezTo>
                <a:lnTo>
                  <a:pt x="193963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блако 15"/>
          <p:cNvSpPr/>
          <p:nvPr/>
        </p:nvSpPr>
        <p:spPr>
          <a:xfrm>
            <a:off x="5624805" y="8243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Блок-схема: процесс 16"/>
          <p:cNvSpPr/>
          <p:nvPr/>
        </p:nvSpPr>
        <p:spPr>
          <a:xfrm>
            <a:off x="5894262" y="128154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18" name="Облако 17"/>
          <p:cNvSpPr/>
          <p:nvPr/>
        </p:nvSpPr>
        <p:spPr>
          <a:xfrm>
            <a:off x="8074084" y="644384"/>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9" name="Блок-схема: процесс 18"/>
          <p:cNvSpPr/>
          <p:nvPr/>
        </p:nvSpPr>
        <p:spPr>
          <a:xfrm>
            <a:off x="8343541" y="105294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20" name="Облако 19"/>
          <p:cNvSpPr/>
          <p:nvPr/>
        </p:nvSpPr>
        <p:spPr>
          <a:xfrm>
            <a:off x="7267631" y="692874"/>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1" name="Блок-схема: процесс 20"/>
          <p:cNvSpPr/>
          <p:nvPr/>
        </p:nvSpPr>
        <p:spPr>
          <a:xfrm>
            <a:off x="7620290" y="1101584"/>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22" name="Облако 21"/>
          <p:cNvSpPr/>
          <p:nvPr/>
        </p:nvSpPr>
        <p:spPr>
          <a:xfrm>
            <a:off x="6593211" y="692874"/>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3" name="Блок-схема: процесс 22"/>
          <p:cNvSpPr/>
          <p:nvPr/>
        </p:nvSpPr>
        <p:spPr>
          <a:xfrm>
            <a:off x="6862668" y="1150074"/>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24" name="Облако 23"/>
          <p:cNvSpPr/>
          <p:nvPr/>
        </p:nvSpPr>
        <p:spPr>
          <a:xfrm>
            <a:off x="5494859" y="1511670"/>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5" name="Блок-схема: процесс 24"/>
          <p:cNvSpPr/>
          <p:nvPr/>
        </p:nvSpPr>
        <p:spPr>
          <a:xfrm>
            <a:off x="5727866" y="1955778"/>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26" name="Облако 25"/>
          <p:cNvSpPr/>
          <p:nvPr/>
        </p:nvSpPr>
        <p:spPr>
          <a:xfrm>
            <a:off x="8226484" y="11291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7" name="Блок-схема: процесс 26"/>
          <p:cNvSpPr/>
          <p:nvPr/>
        </p:nvSpPr>
        <p:spPr>
          <a:xfrm>
            <a:off x="8495941" y="158634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28" name="Облако 27"/>
          <p:cNvSpPr/>
          <p:nvPr/>
        </p:nvSpPr>
        <p:spPr>
          <a:xfrm>
            <a:off x="5416705" y="2329851"/>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9" name="Блок-схема: процесс 28"/>
          <p:cNvSpPr/>
          <p:nvPr/>
        </p:nvSpPr>
        <p:spPr>
          <a:xfrm>
            <a:off x="5723860" y="2811570"/>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30" name="Облако 29"/>
          <p:cNvSpPr/>
          <p:nvPr/>
        </p:nvSpPr>
        <p:spPr>
          <a:xfrm>
            <a:off x="8391696" y="1762577"/>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31" name="Блок-схема: процесс 30"/>
          <p:cNvSpPr/>
          <p:nvPr/>
        </p:nvSpPr>
        <p:spPr>
          <a:xfrm>
            <a:off x="8648341" y="2176689"/>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32" name="Облако 31"/>
          <p:cNvSpPr/>
          <p:nvPr/>
        </p:nvSpPr>
        <p:spPr>
          <a:xfrm>
            <a:off x="5363360" y="3156408"/>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33" name="Блок-схема: процесс 32"/>
          <p:cNvSpPr/>
          <p:nvPr/>
        </p:nvSpPr>
        <p:spPr>
          <a:xfrm>
            <a:off x="5645706" y="3613608"/>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34" name="Облако 33"/>
          <p:cNvSpPr/>
          <p:nvPr/>
        </p:nvSpPr>
        <p:spPr>
          <a:xfrm>
            <a:off x="8506680" y="2551069"/>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35" name="Блок-схема: процесс 34"/>
          <p:cNvSpPr/>
          <p:nvPr/>
        </p:nvSpPr>
        <p:spPr>
          <a:xfrm>
            <a:off x="8800741" y="2985817"/>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36" name="Облако 35"/>
          <p:cNvSpPr/>
          <p:nvPr/>
        </p:nvSpPr>
        <p:spPr>
          <a:xfrm>
            <a:off x="6234405" y="3297544"/>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37" name="Блок-схема: процесс 36"/>
          <p:cNvSpPr/>
          <p:nvPr/>
        </p:nvSpPr>
        <p:spPr>
          <a:xfrm>
            <a:off x="6503862" y="3754744"/>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38" name="Облако 37"/>
          <p:cNvSpPr/>
          <p:nvPr/>
        </p:nvSpPr>
        <p:spPr>
          <a:xfrm>
            <a:off x="7939011" y="3068944"/>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39" name="Блок-схема: процесс 38"/>
          <p:cNvSpPr/>
          <p:nvPr/>
        </p:nvSpPr>
        <p:spPr>
          <a:xfrm>
            <a:off x="8182897" y="355987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42" name="Полилиния 41"/>
          <p:cNvSpPr/>
          <p:nvPr/>
        </p:nvSpPr>
        <p:spPr>
          <a:xfrm>
            <a:off x="794509" y="1715838"/>
            <a:ext cx="8383551" cy="2509798"/>
          </a:xfrm>
          <a:custGeom>
            <a:avLst/>
            <a:gdLst>
              <a:gd name="connsiteX0" fmla="*/ 3916036 w 8349491"/>
              <a:gd name="connsiteY0" fmla="*/ 1193617 h 2509798"/>
              <a:gd name="connsiteX1" fmla="*/ 3819055 w 8349491"/>
              <a:gd name="connsiteY1" fmla="*/ 1179762 h 2509798"/>
              <a:gd name="connsiteX2" fmla="*/ 3777491 w 8349491"/>
              <a:gd name="connsiteY2" fmla="*/ 1165907 h 2509798"/>
              <a:gd name="connsiteX3" fmla="*/ 3708218 w 8349491"/>
              <a:gd name="connsiteY3" fmla="*/ 1152053 h 2509798"/>
              <a:gd name="connsiteX4" fmla="*/ 3666655 w 8349491"/>
              <a:gd name="connsiteY4" fmla="*/ 1124344 h 2509798"/>
              <a:gd name="connsiteX5" fmla="*/ 3583527 w 8349491"/>
              <a:gd name="connsiteY5" fmla="*/ 1096635 h 2509798"/>
              <a:gd name="connsiteX6" fmla="*/ 3500400 w 8349491"/>
              <a:gd name="connsiteY6" fmla="*/ 1041217 h 2509798"/>
              <a:gd name="connsiteX7" fmla="*/ 3458836 w 8349491"/>
              <a:gd name="connsiteY7" fmla="*/ 1013507 h 2509798"/>
              <a:gd name="connsiteX8" fmla="*/ 3334146 w 8349491"/>
              <a:gd name="connsiteY8" fmla="*/ 916526 h 2509798"/>
              <a:gd name="connsiteX9" fmla="*/ 3251018 w 8349491"/>
              <a:gd name="connsiteY9" fmla="*/ 874962 h 2509798"/>
              <a:gd name="connsiteX10" fmla="*/ 3209455 w 8349491"/>
              <a:gd name="connsiteY10" fmla="*/ 861107 h 2509798"/>
              <a:gd name="connsiteX11" fmla="*/ 3167891 w 8349491"/>
              <a:gd name="connsiteY11" fmla="*/ 833398 h 2509798"/>
              <a:gd name="connsiteX12" fmla="*/ 2876946 w 8349491"/>
              <a:gd name="connsiteY12" fmla="*/ 805689 h 2509798"/>
              <a:gd name="connsiteX13" fmla="*/ 2793818 w 8349491"/>
              <a:gd name="connsiteY13" fmla="*/ 791835 h 2509798"/>
              <a:gd name="connsiteX14" fmla="*/ 2710691 w 8349491"/>
              <a:gd name="connsiteY14" fmla="*/ 764126 h 2509798"/>
              <a:gd name="connsiteX15" fmla="*/ 2669127 w 8349491"/>
              <a:gd name="connsiteY15" fmla="*/ 736417 h 2509798"/>
              <a:gd name="connsiteX16" fmla="*/ 2475164 w 8349491"/>
              <a:gd name="connsiteY16" fmla="*/ 708707 h 2509798"/>
              <a:gd name="connsiteX17" fmla="*/ 1851709 w 8349491"/>
              <a:gd name="connsiteY17" fmla="*/ 680998 h 2509798"/>
              <a:gd name="connsiteX18" fmla="*/ 1796291 w 8349491"/>
              <a:gd name="connsiteY18" fmla="*/ 667144 h 2509798"/>
              <a:gd name="connsiteX19" fmla="*/ 1754727 w 8349491"/>
              <a:gd name="connsiteY19" fmla="*/ 653289 h 2509798"/>
              <a:gd name="connsiteX20" fmla="*/ 1449927 w 8349491"/>
              <a:gd name="connsiteY20" fmla="*/ 667144 h 2509798"/>
              <a:gd name="connsiteX21" fmla="*/ 1394509 w 8349491"/>
              <a:gd name="connsiteY21" fmla="*/ 694853 h 2509798"/>
              <a:gd name="connsiteX22" fmla="*/ 1311382 w 8349491"/>
              <a:gd name="connsiteY22" fmla="*/ 722562 h 2509798"/>
              <a:gd name="connsiteX23" fmla="*/ 1269818 w 8349491"/>
              <a:gd name="connsiteY23" fmla="*/ 750271 h 2509798"/>
              <a:gd name="connsiteX24" fmla="*/ 1228255 w 8349491"/>
              <a:gd name="connsiteY24" fmla="*/ 791835 h 2509798"/>
              <a:gd name="connsiteX25" fmla="*/ 1103564 w 8349491"/>
              <a:gd name="connsiteY25" fmla="*/ 833398 h 2509798"/>
              <a:gd name="connsiteX26" fmla="*/ 1048146 w 8349491"/>
              <a:gd name="connsiteY26" fmla="*/ 861107 h 2509798"/>
              <a:gd name="connsiteX27" fmla="*/ 1006582 w 8349491"/>
              <a:gd name="connsiteY27" fmla="*/ 888817 h 2509798"/>
              <a:gd name="connsiteX28" fmla="*/ 965018 w 8349491"/>
              <a:gd name="connsiteY28" fmla="*/ 902671 h 2509798"/>
              <a:gd name="connsiteX29" fmla="*/ 812618 w 8349491"/>
              <a:gd name="connsiteY29" fmla="*/ 930380 h 2509798"/>
              <a:gd name="connsiteX30" fmla="*/ 771055 w 8349491"/>
              <a:gd name="connsiteY30" fmla="*/ 944235 h 2509798"/>
              <a:gd name="connsiteX31" fmla="*/ 729491 w 8349491"/>
              <a:gd name="connsiteY31" fmla="*/ 971944 h 2509798"/>
              <a:gd name="connsiteX32" fmla="*/ 646364 w 8349491"/>
              <a:gd name="connsiteY32" fmla="*/ 999653 h 2509798"/>
              <a:gd name="connsiteX33" fmla="*/ 563236 w 8349491"/>
              <a:gd name="connsiteY33" fmla="*/ 1055071 h 2509798"/>
              <a:gd name="connsiteX34" fmla="*/ 480109 w 8349491"/>
              <a:gd name="connsiteY34" fmla="*/ 1110489 h 2509798"/>
              <a:gd name="connsiteX35" fmla="*/ 396982 w 8349491"/>
              <a:gd name="connsiteY35" fmla="*/ 1152053 h 2509798"/>
              <a:gd name="connsiteX36" fmla="*/ 355418 w 8349491"/>
              <a:gd name="connsiteY36" fmla="*/ 1179762 h 2509798"/>
              <a:gd name="connsiteX37" fmla="*/ 272291 w 8349491"/>
              <a:gd name="connsiteY37" fmla="*/ 1207471 h 2509798"/>
              <a:gd name="connsiteX38" fmla="*/ 230727 w 8349491"/>
              <a:gd name="connsiteY38" fmla="*/ 1221326 h 2509798"/>
              <a:gd name="connsiteX39" fmla="*/ 189164 w 8349491"/>
              <a:gd name="connsiteY39" fmla="*/ 1235180 h 2509798"/>
              <a:gd name="connsiteX40" fmla="*/ 106036 w 8349491"/>
              <a:gd name="connsiteY40" fmla="*/ 1290598 h 2509798"/>
              <a:gd name="connsiteX41" fmla="*/ 64473 w 8349491"/>
              <a:gd name="connsiteY41" fmla="*/ 1318307 h 2509798"/>
              <a:gd name="connsiteX42" fmla="*/ 36764 w 8349491"/>
              <a:gd name="connsiteY42" fmla="*/ 1346017 h 2509798"/>
              <a:gd name="connsiteX43" fmla="*/ 22909 w 8349491"/>
              <a:gd name="connsiteY43" fmla="*/ 1720089 h 2509798"/>
              <a:gd name="connsiteX44" fmla="*/ 36764 w 8349491"/>
              <a:gd name="connsiteY44" fmla="*/ 1775507 h 2509798"/>
              <a:gd name="connsiteX45" fmla="*/ 78327 w 8349491"/>
              <a:gd name="connsiteY45" fmla="*/ 1858635 h 2509798"/>
              <a:gd name="connsiteX46" fmla="*/ 119891 w 8349491"/>
              <a:gd name="connsiteY46" fmla="*/ 1900198 h 2509798"/>
              <a:gd name="connsiteX47" fmla="*/ 147600 w 8349491"/>
              <a:gd name="connsiteY47" fmla="*/ 1941762 h 2509798"/>
              <a:gd name="connsiteX48" fmla="*/ 230727 w 8349491"/>
              <a:gd name="connsiteY48" fmla="*/ 2011035 h 2509798"/>
              <a:gd name="connsiteX49" fmla="*/ 313855 w 8349491"/>
              <a:gd name="connsiteY49" fmla="*/ 2038744 h 2509798"/>
              <a:gd name="connsiteX50" fmla="*/ 341564 w 8349491"/>
              <a:gd name="connsiteY50" fmla="*/ 2080307 h 2509798"/>
              <a:gd name="connsiteX51" fmla="*/ 383127 w 8349491"/>
              <a:gd name="connsiteY51" fmla="*/ 2094162 h 2509798"/>
              <a:gd name="connsiteX52" fmla="*/ 424691 w 8349491"/>
              <a:gd name="connsiteY52" fmla="*/ 2121871 h 2509798"/>
              <a:gd name="connsiteX53" fmla="*/ 466255 w 8349491"/>
              <a:gd name="connsiteY53" fmla="*/ 2135726 h 2509798"/>
              <a:gd name="connsiteX54" fmla="*/ 507818 w 8349491"/>
              <a:gd name="connsiteY54" fmla="*/ 2163435 h 2509798"/>
              <a:gd name="connsiteX55" fmla="*/ 563236 w 8349491"/>
              <a:gd name="connsiteY55" fmla="*/ 2177289 h 2509798"/>
              <a:gd name="connsiteX56" fmla="*/ 757200 w 8349491"/>
              <a:gd name="connsiteY56" fmla="*/ 2218853 h 2509798"/>
              <a:gd name="connsiteX57" fmla="*/ 812618 w 8349491"/>
              <a:gd name="connsiteY57" fmla="*/ 2232707 h 2509798"/>
              <a:gd name="connsiteX58" fmla="*/ 895746 w 8349491"/>
              <a:gd name="connsiteY58" fmla="*/ 2246562 h 2509798"/>
              <a:gd name="connsiteX59" fmla="*/ 937309 w 8349491"/>
              <a:gd name="connsiteY59" fmla="*/ 2260417 h 2509798"/>
              <a:gd name="connsiteX60" fmla="*/ 1200546 w 8349491"/>
              <a:gd name="connsiteY60" fmla="*/ 2288126 h 2509798"/>
              <a:gd name="connsiteX61" fmla="*/ 1339091 w 8349491"/>
              <a:gd name="connsiteY61" fmla="*/ 2329689 h 2509798"/>
              <a:gd name="connsiteX62" fmla="*/ 1422218 w 8349491"/>
              <a:gd name="connsiteY62" fmla="*/ 2343544 h 2509798"/>
              <a:gd name="connsiteX63" fmla="*/ 1477636 w 8349491"/>
              <a:gd name="connsiteY63" fmla="*/ 2357398 h 2509798"/>
              <a:gd name="connsiteX64" fmla="*/ 1643891 w 8349491"/>
              <a:gd name="connsiteY64" fmla="*/ 2371253 h 2509798"/>
              <a:gd name="connsiteX65" fmla="*/ 2336618 w 8349491"/>
              <a:gd name="connsiteY65" fmla="*/ 2357398 h 2509798"/>
              <a:gd name="connsiteX66" fmla="*/ 2433600 w 8349491"/>
              <a:gd name="connsiteY66" fmla="*/ 2343544 h 2509798"/>
              <a:gd name="connsiteX67" fmla="*/ 2973927 w 8349491"/>
              <a:gd name="connsiteY67" fmla="*/ 2315835 h 2509798"/>
              <a:gd name="connsiteX68" fmla="*/ 3167891 w 8349491"/>
              <a:gd name="connsiteY68" fmla="*/ 2301980 h 2509798"/>
              <a:gd name="connsiteX69" fmla="*/ 3361855 w 8349491"/>
              <a:gd name="connsiteY69" fmla="*/ 2246562 h 2509798"/>
              <a:gd name="connsiteX70" fmla="*/ 3444982 w 8349491"/>
              <a:gd name="connsiteY70" fmla="*/ 2232707 h 2509798"/>
              <a:gd name="connsiteX71" fmla="*/ 3611236 w 8349491"/>
              <a:gd name="connsiteY71" fmla="*/ 2246562 h 2509798"/>
              <a:gd name="connsiteX72" fmla="*/ 3638946 w 8349491"/>
              <a:gd name="connsiteY72" fmla="*/ 2274271 h 2509798"/>
              <a:gd name="connsiteX73" fmla="*/ 3680509 w 8349491"/>
              <a:gd name="connsiteY73" fmla="*/ 2301980 h 2509798"/>
              <a:gd name="connsiteX74" fmla="*/ 3722073 w 8349491"/>
              <a:gd name="connsiteY74" fmla="*/ 2315835 h 2509798"/>
              <a:gd name="connsiteX75" fmla="*/ 3791346 w 8349491"/>
              <a:gd name="connsiteY75" fmla="*/ 2371253 h 2509798"/>
              <a:gd name="connsiteX76" fmla="*/ 3832909 w 8349491"/>
              <a:gd name="connsiteY76" fmla="*/ 2385107 h 2509798"/>
              <a:gd name="connsiteX77" fmla="*/ 3902182 w 8349491"/>
              <a:gd name="connsiteY77" fmla="*/ 2426671 h 2509798"/>
              <a:gd name="connsiteX78" fmla="*/ 4844291 w 8349491"/>
              <a:gd name="connsiteY78" fmla="*/ 2440526 h 2509798"/>
              <a:gd name="connsiteX79" fmla="*/ 4968982 w 8349491"/>
              <a:gd name="connsiteY79" fmla="*/ 2482089 h 2509798"/>
              <a:gd name="connsiteX80" fmla="*/ 5010546 w 8349491"/>
              <a:gd name="connsiteY80" fmla="*/ 2495944 h 2509798"/>
              <a:gd name="connsiteX81" fmla="*/ 5052109 w 8349491"/>
              <a:gd name="connsiteY81" fmla="*/ 2509798 h 2509798"/>
              <a:gd name="connsiteX82" fmla="*/ 7061018 w 8349491"/>
              <a:gd name="connsiteY82" fmla="*/ 2482089 h 2509798"/>
              <a:gd name="connsiteX83" fmla="*/ 7185709 w 8349491"/>
              <a:gd name="connsiteY83" fmla="*/ 2468235 h 2509798"/>
              <a:gd name="connsiteX84" fmla="*/ 7365818 w 8349491"/>
              <a:gd name="connsiteY84" fmla="*/ 2454380 h 2509798"/>
              <a:gd name="connsiteX85" fmla="*/ 7490509 w 8349491"/>
              <a:gd name="connsiteY85" fmla="*/ 2412817 h 2509798"/>
              <a:gd name="connsiteX86" fmla="*/ 7545927 w 8349491"/>
              <a:gd name="connsiteY86" fmla="*/ 2385107 h 2509798"/>
              <a:gd name="connsiteX87" fmla="*/ 7726036 w 8349491"/>
              <a:gd name="connsiteY87" fmla="*/ 2371253 h 2509798"/>
              <a:gd name="connsiteX88" fmla="*/ 7781455 w 8349491"/>
              <a:gd name="connsiteY88" fmla="*/ 2343544 h 2509798"/>
              <a:gd name="connsiteX89" fmla="*/ 7864582 w 8349491"/>
              <a:gd name="connsiteY89" fmla="*/ 2329689 h 2509798"/>
              <a:gd name="connsiteX90" fmla="*/ 7906146 w 8349491"/>
              <a:gd name="connsiteY90" fmla="*/ 2315835 h 2509798"/>
              <a:gd name="connsiteX91" fmla="*/ 8003127 w 8349491"/>
              <a:gd name="connsiteY91" fmla="*/ 2301980 h 2509798"/>
              <a:gd name="connsiteX92" fmla="*/ 8100109 w 8349491"/>
              <a:gd name="connsiteY92" fmla="*/ 2274271 h 2509798"/>
              <a:gd name="connsiteX93" fmla="*/ 8127818 w 8349491"/>
              <a:gd name="connsiteY93" fmla="*/ 2232707 h 2509798"/>
              <a:gd name="connsiteX94" fmla="*/ 8169382 w 8349491"/>
              <a:gd name="connsiteY94" fmla="*/ 2191144 h 2509798"/>
              <a:gd name="connsiteX95" fmla="*/ 8197091 w 8349491"/>
              <a:gd name="connsiteY95" fmla="*/ 2038744 h 2509798"/>
              <a:gd name="connsiteX96" fmla="*/ 8210946 w 8349491"/>
              <a:gd name="connsiteY96" fmla="*/ 1997180 h 2509798"/>
              <a:gd name="connsiteX97" fmla="*/ 8252509 w 8349491"/>
              <a:gd name="connsiteY97" fmla="*/ 1969471 h 2509798"/>
              <a:gd name="connsiteX98" fmla="*/ 8307927 w 8349491"/>
              <a:gd name="connsiteY98" fmla="*/ 1900198 h 2509798"/>
              <a:gd name="connsiteX99" fmla="*/ 8321782 w 8349491"/>
              <a:gd name="connsiteY99" fmla="*/ 1858635 h 2509798"/>
              <a:gd name="connsiteX100" fmla="*/ 8349491 w 8349491"/>
              <a:gd name="connsiteY100" fmla="*/ 1817071 h 2509798"/>
              <a:gd name="connsiteX101" fmla="*/ 8335636 w 8349491"/>
              <a:gd name="connsiteY101" fmla="*/ 1636962 h 2509798"/>
              <a:gd name="connsiteX102" fmla="*/ 8321782 w 8349491"/>
              <a:gd name="connsiteY102" fmla="*/ 1595398 h 2509798"/>
              <a:gd name="connsiteX103" fmla="*/ 8280218 w 8349491"/>
              <a:gd name="connsiteY103" fmla="*/ 1581544 h 2509798"/>
              <a:gd name="connsiteX104" fmla="*/ 8238655 w 8349491"/>
              <a:gd name="connsiteY104" fmla="*/ 1553835 h 2509798"/>
              <a:gd name="connsiteX105" fmla="*/ 8086255 w 8349491"/>
              <a:gd name="connsiteY105" fmla="*/ 1553835 h 2509798"/>
              <a:gd name="connsiteX106" fmla="*/ 8044691 w 8349491"/>
              <a:gd name="connsiteY106" fmla="*/ 1636962 h 2509798"/>
              <a:gd name="connsiteX107" fmla="*/ 8030836 w 8349491"/>
              <a:gd name="connsiteY107" fmla="*/ 1733944 h 2509798"/>
              <a:gd name="connsiteX108" fmla="*/ 7975418 w 8349491"/>
              <a:gd name="connsiteY108" fmla="*/ 1803217 h 2509798"/>
              <a:gd name="connsiteX109" fmla="*/ 7892291 w 8349491"/>
              <a:gd name="connsiteY109" fmla="*/ 1830926 h 2509798"/>
              <a:gd name="connsiteX110" fmla="*/ 7850727 w 8349491"/>
              <a:gd name="connsiteY110" fmla="*/ 1844780 h 2509798"/>
              <a:gd name="connsiteX111" fmla="*/ 7809164 w 8349491"/>
              <a:gd name="connsiteY111" fmla="*/ 1858635 h 2509798"/>
              <a:gd name="connsiteX112" fmla="*/ 7726036 w 8349491"/>
              <a:gd name="connsiteY112" fmla="*/ 1872489 h 2509798"/>
              <a:gd name="connsiteX113" fmla="*/ 7642909 w 8349491"/>
              <a:gd name="connsiteY113" fmla="*/ 1900198 h 2509798"/>
              <a:gd name="connsiteX114" fmla="*/ 7601346 w 8349491"/>
              <a:gd name="connsiteY114" fmla="*/ 2080307 h 2509798"/>
              <a:gd name="connsiteX115" fmla="*/ 7587491 w 8349491"/>
              <a:gd name="connsiteY115" fmla="*/ 2121871 h 2509798"/>
              <a:gd name="connsiteX116" fmla="*/ 7545927 w 8349491"/>
              <a:gd name="connsiteY116" fmla="*/ 2135726 h 2509798"/>
              <a:gd name="connsiteX117" fmla="*/ 7504364 w 8349491"/>
              <a:gd name="connsiteY117" fmla="*/ 2163435 h 2509798"/>
              <a:gd name="connsiteX118" fmla="*/ 7407382 w 8349491"/>
              <a:gd name="connsiteY118" fmla="*/ 2232707 h 2509798"/>
              <a:gd name="connsiteX119" fmla="*/ 6922473 w 8349491"/>
              <a:gd name="connsiteY119" fmla="*/ 2218853 h 2509798"/>
              <a:gd name="connsiteX120" fmla="*/ 6714655 w 8349491"/>
              <a:gd name="connsiteY120" fmla="*/ 2191144 h 2509798"/>
              <a:gd name="connsiteX121" fmla="*/ 6534546 w 8349491"/>
              <a:gd name="connsiteY121" fmla="*/ 2204998 h 2509798"/>
              <a:gd name="connsiteX122" fmla="*/ 6451418 w 8349491"/>
              <a:gd name="connsiteY122" fmla="*/ 2232707 h 2509798"/>
              <a:gd name="connsiteX123" fmla="*/ 6368291 w 8349491"/>
              <a:gd name="connsiteY123" fmla="*/ 2260417 h 2509798"/>
              <a:gd name="connsiteX124" fmla="*/ 6326727 w 8349491"/>
              <a:gd name="connsiteY124" fmla="*/ 2274271 h 2509798"/>
              <a:gd name="connsiteX125" fmla="*/ 6271309 w 8349491"/>
              <a:gd name="connsiteY125" fmla="*/ 2301980 h 2509798"/>
              <a:gd name="connsiteX126" fmla="*/ 6174327 w 8349491"/>
              <a:gd name="connsiteY126" fmla="*/ 2315835 h 2509798"/>
              <a:gd name="connsiteX127" fmla="*/ 5786400 w 8349491"/>
              <a:gd name="connsiteY127" fmla="*/ 2343544 h 2509798"/>
              <a:gd name="connsiteX128" fmla="*/ 5634000 w 8349491"/>
              <a:gd name="connsiteY128" fmla="*/ 2329689 h 2509798"/>
              <a:gd name="connsiteX129" fmla="*/ 5440036 w 8349491"/>
              <a:gd name="connsiteY129" fmla="*/ 2301980 h 2509798"/>
              <a:gd name="connsiteX130" fmla="*/ 5356909 w 8349491"/>
              <a:gd name="connsiteY130" fmla="*/ 2274271 h 2509798"/>
              <a:gd name="connsiteX131" fmla="*/ 4996691 w 8349491"/>
              <a:gd name="connsiteY131" fmla="*/ 2246562 h 2509798"/>
              <a:gd name="connsiteX132" fmla="*/ 4719600 w 8349491"/>
              <a:gd name="connsiteY132" fmla="*/ 2218853 h 2509798"/>
              <a:gd name="connsiteX133" fmla="*/ 4678036 w 8349491"/>
              <a:gd name="connsiteY133" fmla="*/ 2135726 h 2509798"/>
              <a:gd name="connsiteX134" fmla="*/ 4650327 w 8349491"/>
              <a:gd name="connsiteY134" fmla="*/ 1955617 h 2509798"/>
              <a:gd name="connsiteX135" fmla="*/ 4581055 w 8349491"/>
              <a:gd name="connsiteY135" fmla="*/ 1900198 h 2509798"/>
              <a:gd name="connsiteX136" fmla="*/ 4567200 w 8349491"/>
              <a:gd name="connsiteY136" fmla="*/ 1858635 h 2509798"/>
              <a:gd name="connsiteX137" fmla="*/ 4567200 w 8349491"/>
              <a:gd name="connsiteY137" fmla="*/ 1498417 h 2509798"/>
              <a:gd name="connsiteX138" fmla="*/ 4581055 w 8349491"/>
              <a:gd name="connsiteY138" fmla="*/ 1442998 h 2509798"/>
              <a:gd name="connsiteX139" fmla="*/ 4608764 w 8349491"/>
              <a:gd name="connsiteY139" fmla="*/ 1401435 h 2509798"/>
              <a:gd name="connsiteX140" fmla="*/ 4636473 w 8349491"/>
              <a:gd name="connsiteY140" fmla="*/ 1332162 h 2509798"/>
              <a:gd name="connsiteX141" fmla="*/ 4622618 w 8349491"/>
              <a:gd name="connsiteY141" fmla="*/ 1096635 h 2509798"/>
              <a:gd name="connsiteX142" fmla="*/ 4608764 w 8349491"/>
              <a:gd name="connsiteY142" fmla="*/ 1055071 h 2509798"/>
              <a:gd name="connsiteX143" fmla="*/ 4594909 w 8349491"/>
              <a:gd name="connsiteY143" fmla="*/ 958089 h 2509798"/>
              <a:gd name="connsiteX144" fmla="*/ 4608764 w 8349491"/>
              <a:gd name="connsiteY144" fmla="*/ 570162 h 2509798"/>
              <a:gd name="connsiteX145" fmla="*/ 4650327 w 8349491"/>
              <a:gd name="connsiteY145" fmla="*/ 445471 h 2509798"/>
              <a:gd name="connsiteX146" fmla="*/ 4664182 w 8349491"/>
              <a:gd name="connsiteY146" fmla="*/ 390053 h 2509798"/>
              <a:gd name="connsiteX147" fmla="*/ 4733455 w 8349491"/>
              <a:gd name="connsiteY147" fmla="*/ 306926 h 2509798"/>
              <a:gd name="connsiteX148" fmla="*/ 4747309 w 8349491"/>
              <a:gd name="connsiteY148" fmla="*/ 265362 h 2509798"/>
              <a:gd name="connsiteX149" fmla="*/ 4678036 w 8349491"/>
              <a:gd name="connsiteY149" fmla="*/ 43689 h 2509798"/>
              <a:gd name="connsiteX150" fmla="*/ 4636473 w 8349491"/>
              <a:gd name="connsiteY150" fmla="*/ 29835 h 2509798"/>
              <a:gd name="connsiteX151" fmla="*/ 4594909 w 8349491"/>
              <a:gd name="connsiteY151" fmla="*/ 2126 h 2509798"/>
              <a:gd name="connsiteX152" fmla="*/ 4400946 w 8349491"/>
              <a:gd name="connsiteY152" fmla="*/ 29835 h 2509798"/>
              <a:gd name="connsiteX153" fmla="*/ 4331673 w 8349491"/>
              <a:gd name="connsiteY153" fmla="*/ 99107 h 2509798"/>
              <a:gd name="connsiteX154" fmla="*/ 4262400 w 8349491"/>
              <a:gd name="connsiteY154" fmla="*/ 168380 h 2509798"/>
              <a:gd name="connsiteX155" fmla="*/ 4220836 w 8349491"/>
              <a:gd name="connsiteY155" fmla="*/ 209944 h 2509798"/>
              <a:gd name="connsiteX156" fmla="*/ 4137709 w 8349491"/>
              <a:gd name="connsiteY156" fmla="*/ 279217 h 2509798"/>
              <a:gd name="connsiteX157" fmla="*/ 4096146 w 8349491"/>
              <a:gd name="connsiteY157" fmla="*/ 306926 h 2509798"/>
              <a:gd name="connsiteX158" fmla="*/ 4040727 w 8349491"/>
              <a:gd name="connsiteY158" fmla="*/ 376198 h 2509798"/>
              <a:gd name="connsiteX159" fmla="*/ 3999164 w 8349491"/>
              <a:gd name="connsiteY159" fmla="*/ 459326 h 2509798"/>
              <a:gd name="connsiteX160" fmla="*/ 3957600 w 8349491"/>
              <a:gd name="connsiteY160" fmla="*/ 597871 h 2509798"/>
              <a:gd name="connsiteX161" fmla="*/ 3957600 w 8349491"/>
              <a:gd name="connsiteY161" fmla="*/ 1124344 h 2509798"/>
              <a:gd name="connsiteX162" fmla="*/ 3929891 w 8349491"/>
              <a:gd name="connsiteY162" fmla="*/ 1165907 h 2509798"/>
              <a:gd name="connsiteX163" fmla="*/ 3916036 w 8349491"/>
              <a:gd name="connsiteY163" fmla="*/ 1193617 h 25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8349491" h="2509798">
                <a:moveTo>
                  <a:pt x="3916036" y="1193617"/>
                </a:moveTo>
                <a:cubicBezTo>
                  <a:pt x="3897563" y="1195926"/>
                  <a:pt x="3851076" y="1186166"/>
                  <a:pt x="3819055" y="1179762"/>
                </a:cubicBezTo>
                <a:cubicBezTo>
                  <a:pt x="3804734" y="1176898"/>
                  <a:pt x="3791659" y="1169449"/>
                  <a:pt x="3777491" y="1165907"/>
                </a:cubicBezTo>
                <a:cubicBezTo>
                  <a:pt x="3754646" y="1160196"/>
                  <a:pt x="3731309" y="1156671"/>
                  <a:pt x="3708218" y="1152053"/>
                </a:cubicBezTo>
                <a:cubicBezTo>
                  <a:pt x="3694364" y="1142817"/>
                  <a:pt x="3681871" y="1131107"/>
                  <a:pt x="3666655" y="1124344"/>
                </a:cubicBezTo>
                <a:cubicBezTo>
                  <a:pt x="3639964" y="1112481"/>
                  <a:pt x="3583527" y="1096635"/>
                  <a:pt x="3583527" y="1096635"/>
                </a:cubicBezTo>
                <a:lnTo>
                  <a:pt x="3500400" y="1041217"/>
                </a:lnTo>
                <a:cubicBezTo>
                  <a:pt x="3486545" y="1031980"/>
                  <a:pt x="3470610" y="1025281"/>
                  <a:pt x="3458836" y="1013507"/>
                </a:cubicBezTo>
                <a:cubicBezTo>
                  <a:pt x="3422974" y="977645"/>
                  <a:pt x="3383861" y="933098"/>
                  <a:pt x="3334146" y="916526"/>
                </a:cubicBezTo>
                <a:cubicBezTo>
                  <a:pt x="3229677" y="881702"/>
                  <a:pt x="3358445" y="928676"/>
                  <a:pt x="3251018" y="874962"/>
                </a:cubicBezTo>
                <a:cubicBezTo>
                  <a:pt x="3237956" y="868431"/>
                  <a:pt x="3222517" y="867638"/>
                  <a:pt x="3209455" y="861107"/>
                </a:cubicBezTo>
                <a:cubicBezTo>
                  <a:pt x="3194562" y="853660"/>
                  <a:pt x="3183840" y="838183"/>
                  <a:pt x="3167891" y="833398"/>
                </a:cubicBezTo>
                <a:cubicBezTo>
                  <a:pt x="3117536" y="818292"/>
                  <a:pt x="2883562" y="806162"/>
                  <a:pt x="2876946" y="805689"/>
                </a:cubicBezTo>
                <a:cubicBezTo>
                  <a:pt x="2849237" y="801071"/>
                  <a:pt x="2821071" y="798648"/>
                  <a:pt x="2793818" y="791835"/>
                </a:cubicBezTo>
                <a:cubicBezTo>
                  <a:pt x="2765482" y="784751"/>
                  <a:pt x="2710691" y="764126"/>
                  <a:pt x="2710691" y="764126"/>
                </a:cubicBezTo>
                <a:cubicBezTo>
                  <a:pt x="2696836" y="754890"/>
                  <a:pt x="2684432" y="742976"/>
                  <a:pt x="2669127" y="736417"/>
                </a:cubicBezTo>
                <a:cubicBezTo>
                  <a:pt x="2624489" y="717286"/>
                  <a:pt x="2496632" y="709878"/>
                  <a:pt x="2475164" y="708707"/>
                </a:cubicBezTo>
                <a:cubicBezTo>
                  <a:pt x="2267449" y="697377"/>
                  <a:pt x="2059527" y="690234"/>
                  <a:pt x="1851709" y="680998"/>
                </a:cubicBezTo>
                <a:cubicBezTo>
                  <a:pt x="1833236" y="676380"/>
                  <a:pt x="1814600" y="672375"/>
                  <a:pt x="1796291" y="667144"/>
                </a:cubicBezTo>
                <a:cubicBezTo>
                  <a:pt x="1782249" y="663132"/>
                  <a:pt x="1769331" y="653289"/>
                  <a:pt x="1754727" y="653289"/>
                </a:cubicBezTo>
                <a:cubicBezTo>
                  <a:pt x="1653022" y="653289"/>
                  <a:pt x="1551527" y="662526"/>
                  <a:pt x="1449927" y="667144"/>
                </a:cubicBezTo>
                <a:cubicBezTo>
                  <a:pt x="1431454" y="676380"/>
                  <a:pt x="1413685" y="687183"/>
                  <a:pt x="1394509" y="694853"/>
                </a:cubicBezTo>
                <a:cubicBezTo>
                  <a:pt x="1367390" y="705701"/>
                  <a:pt x="1335684" y="706361"/>
                  <a:pt x="1311382" y="722562"/>
                </a:cubicBezTo>
                <a:cubicBezTo>
                  <a:pt x="1297527" y="731798"/>
                  <a:pt x="1282610" y="739611"/>
                  <a:pt x="1269818" y="750271"/>
                </a:cubicBezTo>
                <a:cubicBezTo>
                  <a:pt x="1254766" y="762814"/>
                  <a:pt x="1245383" y="782320"/>
                  <a:pt x="1228255" y="791835"/>
                </a:cubicBezTo>
                <a:cubicBezTo>
                  <a:pt x="1103548" y="861117"/>
                  <a:pt x="1186698" y="791831"/>
                  <a:pt x="1103564" y="833398"/>
                </a:cubicBezTo>
                <a:cubicBezTo>
                  <a:pt x="1085091" y="842634"/>
                  <a:pt x="1066078" y="850860"/>
                  <a:pt x="1048146" y="861107"/>
                </a:cubicBezTo>
                <a:cubicBezTo>
                  <a:pt x="1033689" y="869368"/>
                  <a:pt x="1021475" y="881370"/>
                  <a:pt x="1006582" y="888817"/>
                </a:cubicBezTo>
                <a:cubicBezTo>
                  <a:pt x="993520" y="895348"/>
                  <a:pt x="979060" y="898659"/>
                  <a:pt x="965018" y="902671"/>
                </a:cubicBezTo>
                <a:cubicBezTo>
                  <a:pt x="899687" y="921337"/>
                  <a:pt x="891119" y="919166"/>
                  <a:pt x="812618" y="930380"/>
                </a:cubicBezTo>
                <a:cubicBezTo>
                  <a:pt x="798764" y="934998"/>
                  <a:pt x="784117" y="937704"/>
                  <a:pt x="771055" y="944235"/>
                </a:cubicBezTo>
                <a:cubicBezTo>
                  <a:pt x="756162" y="951682"/>
                  <a:pt x="744707" y="965181"/>
                  <a:pt x="729491" y="971944"/>
                </a:cubicBezTo>
                <a:cubicBezTo>
                  <a:pt x="702801" y="983806"/>
                  <a:pt x="646364" y="999653"/>
                  <a:pt x="646364" y="999653"/>
                </a:cubicBezTo>
                <a:cubicBezTo>
                  <a:pt x="513767" y="1132250"/>
                  <a:pt x="683543" y="974866"/>
                  <a:pt x="563236" y="1055071"/>
                </a:cubicBezTo>
                <a:cubicBezTo>
                  <a:pt x="459456" y="1124258"/>
                  <a:pt x="578938" y="1077548"/>
                  <a:pt x="480109" y="1110489"/>
                </a:cubicBezTo>
                <a:cubicBezTo>
                  <a:pt x="361002" y="1189895"/>
                  <a:pt x="511697" y="1094695"/>
                  <a:pt x="396982" y="1152053"/>
                </a:cubicBezTo>
                <a:cubicBezTo>
                  <a:pt x="382089" y="1159500"/>
                  <a:pt x="370634" y="1172999"/>
                  <a:pt x="355418" y="1179762"/>
                </a:cubicBezTo>
                <a:cubicBezTo>
                  <a:pt x="328728" y="1191624"/>
                  <a:pt x="300000" y="1198235"/>
                  <a:pt x="272291" y="1207471"/>
                </a:cubicBezTo>
                <a:lnTo>
                  <a:pt x="230727" y="1221326"/>
                </a:lnTo>
                <a:lnTo>
                  <a:pt x="189164" y="1235180"/>
                </a:lnTo>
                <a:lnTo>
                  <a:pt x="106036" y="1290598"/>
                </a:lnTo>
                <a:cubicBezTo>
                  <a:pt x="92182" y="1299834"/>
                  <a:pt x="76247" y="1306533"/>
                  <a:pt x="64473" y="1318307"/>
                </a:cubicBezTo>
                <a:lnTo>
                  <a:pt x="36764" y="1346017"/>
                </a:lnTo>
                <a:cubicBezTo>
                  <a:pt x="-19133" y="1513708"/>
                  <a:pt x="-694" y="1425049"/>
                  <a:pt x="22909" y="1720089"/>
                </a:cubicBezTo>
                <a:cubicBezTo>
                  <a:pt x="24427" y="1739070"/>
                  <a:pt x="31533" y="1757198"/>
                  <a:pt x="36764" y="1775507"/>
                </a:cubicBezTo>
                <a:cubicBezTo>
                  <a:pt x="47631" y="1813542"/>
                  <a:pt x="51926" y="1826954"/>
                  <a:pt x="78327" y="1858635"/>
                </a:cubicBezTo>
                <a:cubicBezTo>
                  <a:pt x="90870" y="1873687"/>
                  <a:pt x="107348" y="1885146"/>
                  <a:pt x="119891" y="1900198"/>
                </a:cubicBezTo>
                <a:cubicBezTo>
                  <a:pt x="130551" y="1912990"/>
                  <a:pt x="136940" y="1928970"/>
                  <a:pt x="147600" y="1941762"/>
                </a:cubicBezTo>
                <a:cubicBezTo>
                  <a:pt x="166791" y="1964791"/>
                  <a:pt x="201880" y="1998214"/>
                  <a:pt x="230727" y="2011035"/>
                </a:cubicBezTo>
                <a:cubicBezTo>
                  <a:pt x="257418" y="2022898"/>
                  <a:pt x="313855" y="2038744"/>
                  <a:pt x="313855" y="2038744"/>
                </a:cubicBezTo>
                <a:cubicBezTo>
                  <a:pt x="323091" y="2052598"/>
                  <a:pt x="328562" y="2069905"/>
                  <a:pt x="341564" y="2080307"/>
                </a:cubicBezTo>
                <a:cubicBezTo>
                  <a:pt x="352968" y="2089430"/>
                  <a:pt x="370065" y="2087631"/>
                  <a:pt x="383127" y="2094162"/>
                </a:cubicBezTo>
                <a:cubicBezTo>
                  <a:pt x="398020" y="2101609"/>
                  <a:pt x="409798" y="2114424"/>
                  <a:pt x="424691" y="2121871"/>
                </a:cubicBezTo>
                <a:cubicBezTo>
                  <a:pt x="437753" y="2128402"/>
                  <a:pt x="453193" y="2129195"/>
                  <a:pt x="466255" y="2135726"/>
                </a:cubicBezTo>
                <a:cubicBezTo>
                  <a:pt x="481148" y="2143173"/>
                  <a:pt x="492513" y="2156876"/>
                  <a:pt x="507818" y="2163435"/>
                </a:cubicBezTo>
                <a:cubicBezTo>
                  <a:pt x="525320" y="2170936"/>
                  <a:pt x="544998" y="2171818"/>
                  <a:pt x="563236" y="2177289"/>
                </a:cubicBezTo>
                <a:cubicBezTo>
                  <a:pt x="745576" y="2231990"/>
                  <a:pt x="535939" y="2181976"/>
                  <a:pt x="757200" y="2218853"/>
                </a:cubicBezTo>
                <a:cubicBezTo>
                  <a:pt x="775982" y="2221983"/>
                  <a:pt x="793947" y="2228973"/>
                  <a:pt x="812618" y="2232707"/>
                </a:cubicBezTo>
                <a:cubicBezTo>
                  <a:pt x="840164" y="2238216"/>
                  <a:pt x="868037" y="2241944"/>
                  <a:pt x="895746" y="2246562"/>
                </a:cubicBezTo>
                <a:cubicBezTo>
                  <a:pt x="909600" y="2251180"/>
                  <a:pt x="923141" y="2256875"/>
                  <a:pt x="937309" y="2260417"/>
                </a:cubicBezTo>
                <a:cubicBezTo>
                  <a:pt x="1032942" y="2284325"/>
                  <a:pt x="1085492" y="2279908"/>
                  <a:pt x="1200546" y="2288126"/>
                </a:cubicBezTo>
                <a:cubicBezTo>
                  <a:pt x="1253568" y="2305800"/>
                  <a:pt x="1286739" y="2319219"/>
                  <a:pt x="1339091" y="2329689"/>
                </a:cubicBezTo>
                <a:cubicBezTo>
                  <a:pt x="1366637" y="2335198"/>
                  <a:pt x="1394672" y="2338035"/>
                  <a:pt x="1422218" y="2343544"/>
                </a:cubicBezTo>
                <a:cubicBezTo>
                  <a:pt x="1440889" y="2347278"/>
                  <a:pt x="1458742" y="2355036"/>
                  <a:pt x="1477636" y="2357398"/>
                </a:cubicBezTo>
                <a:cubicBezTo>
                  <a:pt x="1532817" y="2364296"/>
                  <a:pt x="1588473" y="2366635"/>
                  <a:pt x="1643891" y="2371253"/>
                </a:cubicBezTo>
                <a:lnTo>
                  <a:pt x="2336618" y="2357398"/>
                </a:lnTo>
                <a:cubicBezTo>
                  <a:pt x="2369253" y="2356253"/>
                  <a:pt x="2401014" y="2345669"/>
                  <a:pt x="2433600" y="2343544"/>
                </a:cubicBezTo>
                <a:cubicBezTo>
                  <a:pt x="2613563" y="2331807"/>
                  <a:pt x="2794040" y="2328684"/>
                  <a:pt x="2973927" y="2315835"/>
                </a:cubicBezTo>
                <a:lnTo>
                  <a:pt x="3167891" y="2301980"/>
                </a:lnTo>
                <a:cubicBezTo>
                  <a:pt x="3233780" y="2280017"/>
                  <a:pt x="3292264" y="2258161"/>
                  <a:pt x="3361855" y="2246562"/>
                </a:cubicBezTo>
                <a:lnTo>
                  <a:pt x="3444982" y="2232707"/>
                </a:lnTo>
                <a:cubicBezTo>
                  <a:pt x="3500400" y="2237325"/>
                  <a:pt x="3556860" y="2234910"/>
                  <a:pt x="3611236" y="2246562"/>
                </a:cubicBezTo>
                <a:cubicBezTo>
                  <a:pt x="3624008" y="2249299"/>
                  <a:pt x="3628746" y="2266111"/>
                  <a:pt x="3638946" y="2274271"/>
                </a:cubicBezTo>
                <a:cubicBezTo>
                  <a:pt x="3651948" y="2284673"/>
                  <a:pt x="3665616" y="2294533"/>
                  <a:pt x="3680509" y="2301980"/>
                </a:cubicBezTo>
                <a:cubicBezTo>
                  <a:pt x="3693571" y="2308511"/>
                  <a:pt x="3709011" y="2309304"/>
                  <a:pt x="3722073" y="2315835"/>
                </a:cubicBezTo>
                <a:cubicBezTo>
                  <a:pt x="3888451" y="2399025"/>
                  <a:pt x="3662473" y="2293931"/>
                  <a:pt x="3791346" y="2371253"/>
                </a:cubicBezTo>
                <a:cubicBezTo>
                  <a:pt x="3803869" y="2378766"/>
                  <a:pt x="3819055" y="2380489"/>
                  <a:pt x="3832909" y="2385107"/>
                </a:cubicBezTo>
                <a:cubicBezTo>
                  <a:pt x="3855792" y="2407990"/>
                  <a:pt x="3865167" y="2425628"/>
                  <a:pt x="3902182" y="2426671"/>
                </a:cubicBezTo>
                <a:cubicBezTo>
                  <a:pt x="4216128" y="2435515"/>
                  <a:pt x="4530255" y="2435908"/>
                  <a:pt x="4844291" y="2440526"/>
                </a:cubicBezTo>
                <a:lnTo>
                  <a:pt x="4968982" y="2482089"/>
                </a:lnTo>
                <a:lnTo>
                  <a:pt x="5010546" y="2495944"/>
                </a:lnTo>
                <a:lnTo>
                  <a:pt x="5052109" y="2509798"/>
                </a:lnTo>
                <a:cubicBezTo>
                  <a:pt x="5270323" y="2507867"/>
                  <a:pt x="6519661" y="2508497"/>
                  <a:pt x="7061018" y="2482089"/>
                </a:cubicBezTo>
                <a:cubicBezTo>
                  <a:pt x="7102788" y="2480051"/>
                  <a:pt x="7144061" y="2472021"/>
                  <a:pt x="7185709" y="2468235"/>
                </a:cubicBezTo>
                <a:cubicBezTo>
                  <a:pt x="7245675" y="2462784"/>
                  <a:pt x="7305782" y="2458998"/>
                  <a:pt x="7365818" y="2454380"/>
                </a:cubicBezTo>
                <a:cubicBezTo>
                  <a:pt x="7452216" y="2396782"/>
                  <a:pt x="7354753" y="2453544"/>
                  <a:pt x="7490509" y="2412817"/>
                </a:cubicBezTo>
                <a:cubicBezTo>
                  <a:pt x="7510291" y="2406882"/>
                  <a:pt x="7525588" y="2388696"/>
                  <a:pt x="7545927" y="2385107"/>
                </a:cubicBezTo>
                <a:cubicBezTo>
                  <a:pt x="7605224" y="2374643"/>
                  <a:pt x="7666000" y="2375871"/>
                  <a:pt x="7726036" y="2371253"/>
                </a:cubicBezTo>
                <a:cubicBezTo>
                  <a:pt x="7744509" y="2362017"/>
                  <a:pt x="7761673" y="2349479"/>
                  <a:pt x="7781455" y="2343544"/>
                </a:cubicBezTo>
                <a:cubicBezTo>
                  <a:pt x="7808362" y="2335472"/>
                  <a:pt x="7837160" y="2335783"/>
                  <a:pt x="7864582" y="2329689"/>
                </a:cubicBezTo>
                <a:cubicBezTo>
                  <a:pt x="7878838" y="2326521"/>
                  <a:pt x="7891826" y="2318699"/>
                  <a:pt x="7906146" y="2315835"/>
                </a:cubicBezTo>
                <a:cubicBezTo>
                  <a:pt x="7938167" y="2309431"/>
                  <a:pt x="7970999" y="2307822"/>
                  <a:pt x="8003127" y="2301980"/>
                </a:cubicBezTo>
                <a:cubicBezTo>
                  <a:pt x="8041409" y="2295020"/>
                  <a:pt x="8064491" y="2286144"/>
                  <a:pt x="8100109" y="2274271"/>
                </a:cubicBezTo>
                <a:cubicBezTo>
                  <a:pt x="8109345" y="2260416"/>
                  <a:pt x="8117158" y="2245499"/>
                  <a:pt x="8127818" y="2232707"/>
                </a:cubicBezTo>
                <a:cubicBezTo>
                  <a:pt x="8140361" y="2217655"/>
                  <a:pt x="8162792" y="2209596"/>
                  <a:pt x="8169382" y="2191144"/>
                </a:cubicBezTo>
                <a:cubicBezTo>
                  <a:pt x="8186748" y="2142519"/>
                  <a:pt x="8186272" y="2089231"/>
                  <a:pt x="8197091" y="2038744"/>
                </a:cubicBezTo>
                <a:cubicBezTo>
                  <a:pt x="8200151" y="2024464"/>
                  <a:pt x="8201823" y="2008584"/>
                  <a:pt x="8210946" y="1997180"/>
                </a:cubicBezTo>
                <a:cubicBezTo>
                  <a:pt x="8221348" y="1984178"/>
                  <a:pt x="8238655" y="1978707"/>
                  <a:pt x="8252509" y="1969471"/>
                </a:cubicBezTo>
                <a:cubicBezTo>
                  <a:pt x="8287334" y="1865000"/>
                  <a:pt x="8236308" y="1989721"/>
                  <a:pt x="8307927" y="1900198"/>
                </a:cubicBezTo>
                <a:cubicBezTo>
                  <a:pt x="8317050" y="1888794"/>
                  <a:pt x="8315251" y="1871697"/>
                  <a:pt x="8321782" y="1858635"/>
                </a:cubicBezTo>
                <a:cubicBezTo>
                  <a:pt x="8329229" y="1843742"/>
                  <a:pt x="8340255" y="1830926"/>
                  <a:pt x="8349491" y="1817071"/>
                </a:cubicBezTo>
                <a:cubicBezTo>
                  <a:pt x="8344873" y="1757035"/>
                  <a:pt x="8343105" y="1696711"/>
                  <a:pt x="8335636" y="1636962"/>
                </a:cubicBezTo>
                <a:cubicBezTo>
                  <a:pt x="8333825" y="1622471"/>
                  <a:pt x="8332109" y="1605725"/>
                  <a:pt x="8321782" y="1595398"/>
                </a:cubicBezTo>
                <a:cubicBezTo>
                  <a:pt x="8311455" y="1585071"/>
                  <a:pt x="8294073" y="1586162"/>
                  <a:pt x="8280218" y="1581544"/>
                </a:cubicBezTo>
                <a:cubicBezTo>
                  <a:pt x="8266364" y="1572308"/>
                  <a:pt x="8253548" y="1561282"/>
                  <a:pt x="8238655" y="1553835"/>
                </a:cubicBezTo>
                <a:cubicBezTo>
                  <a:pt x="8182271" y="1525643"/>
                  <a:pt x="8159312" y="1544703"/>
                  <a:pt x="8086255" y="1553835"/>
                </a:cubicBezTo>
                <a:cubicBezTo>
                  <a:pt x="8062902" y="1588864"/>
                  <a:pt x="8052886" y="1595990"/>
                  <a:pt x="8044691" y="1636962"/>
                </a:cubicBezTo>
                <a:cubicBezTo>
                  <a:pt x="8038287" y="1668983"/>
                  <a:pt x="8040220" y="1702666"/>
                  <a:pt x="8030836" y="1733944"/>
                </a:cubicBezTo>
                <a:cubicBezTo>
                  <a:pt x="8027381" y="1745459"/>
                  <a:pt x="7990189" y="1795831"/>
                  <a:pt x="7975418" y="1803217"/>
                </a:cubicBezTo>
                <a:cubicBezTo>
                  <a:pt x="7949294" y="1816279"/>
                  <a:pt x="7920000" y="1821690"/>
                  <a:pt x="7892291" y="1830926"/>
                </a:cubicBezTo>
                <a:lnTo>
                  <a:pt x="7850727" y="1844780"/>
                </a:lnTo>
                <a:cubicBezTo>
                  <a:pt x="7836873" y="1849398"/>
                  <a:pt x="7823569" y="1856234"/>
                  <a:pt x="7809164" y="1858635"/>
                </a:cubicBezTo>
                <a:lnTo>
                  <a:pt x="7726036" y="1872489"/>
                </a:lnTo>
                <a:cubicBezTo>
                  <a:pt x="7698327" y="1881725"/>
                  <a:pt x="7645815" y="1871135"/>
                  <a:pt x="7642909" y="1900198"/>
                </a:cubicBezTo>
                <a:cubicBezTo>
                  <a:pt x="7618087" y="2148433"/>
                  <a:pt x="7658141" y="1966719"/>
                  <a:pt x="7601346" y="2080307"/>
                </a:cubicBezTo>
                <a:cubicBezTo>
                  <a:pt x="7594815" y="2093369"/>
                  <a:pt x="7597818" y="2111544"/>
                  <a:pt x="7587491" y="2121871"/>
                </a:cubicBezTo>
                <a:cubicBezTo>
                  <a:pt x="7577164" y="2132198"/>
                  <a:pt x="7558989" y="2129195"/>
                  <a:pt x="7545927" y="2135726"/>
                </a:cubicBezTo>
                <a:cubicBezTo>
                  <a:pt x="7531034" y="2143173"/>
                  <a:pt x="7517913" y="2153757"/>
                  <a:pt x="7504364" y="2163435"/>
                </a:cubicBezTo>
                <a:cubicBezTo>
                  <a:pt x="7384089" y="2249346"/>
                  <a:pt x="7505323" y="2167414"/>
                  <a:pt x="7407382" y="2232707"/>
                </a:cubicBezTo>
                <a:lnTo>
                  <a:pt x="6922473" y="2218853"/>
                </a:lnTo>
                <a:cubicBezTo>
                  <a:pt x="6895935" y="2217619"/>
                  <a:pt x="6746142" y="2195642"/>
                  <a:pt x="6714655" y="2191144"/>
                </a:cubicBezTo>
                <a:cubicBezTo>
                  <a:pt x="6654619" y="2195762"/>
                  <a:pt x="6594023" y="2195607"/>
                  <a:pt x="6534546" y="2204998"/>
                </a:cubicBezTo>
                <a:cubicBezTo>
                  <a:pt x="6505695" y="2209553"/>
                  <a:pt x="6479127" y="2223470"/>
                  <a:pt x="6451418" y="2232707"/>
                </a:cubicBezTo>
                <a:lnTo>
                  <a:pt x="6368291" y="2260417"/>
                </a:lnTo>
                <a:cubicBezTo>
                  <a:pt x="6354436" y="2265035"/>
                  <a:pt x="6339789" y="2267740"/>
                  <a:pt x="6326727" y="2274271"/>
                </a:cubicBezTo>
                <a:cubicBezTo>
                  <a:pt x="6308254" y="2283507"/>
                  <a:pt x="6291234" y="2296546"/>
                  <a:pt x="6271309" y="2301980"/>
                </a:cubicBezTo>
                <a:cubicBezTo>
                  <a:pt x="6239804" y="2310572"/>
                  <a:pt x="6206759" y="2312019"/>
                  <a:pt x="6174327" y="2315835"/>
                </a:cubicBezTo>
                <a:cubicBezTo>
                  <a:pt x="6015874" y="2334476"/>
                  <a:pt x="5969228" y="2333387"/>
                  <a:pt x="5786400" y="2343544"/>
                </a:cubicBezTo>
                <a:cubicBezTo>
                  <a:pt x="5735600" y="2338926"/>
                  <a:pt x="5684646" y="2335767"/>
                  <a:pt x="5634000" y="2329689"/>
                </a:cubicBezTo>
                <a:cubicBezTo>
                  <a:pt x="5569154" y="2321907"/>
                  <a:pt x="5440036" y="2301980"/>
                  <a:pt x="5440036" y="2301980"/>
                </a:cubicBezTo>
                <a:cubicBezTo>
                  <a:pt x="5412327" y="2292744"/>
                  <a:pt x="5385891" y="2277894"/>
                  <a:pt x="5356909" y="2274271"/>
                </a:cubicBezTo>
                <a:cubicBezTo>
                  <a:pt x="5132787" y="2246257"/>
                  <a:pt x="5351837" y="2271056"/>
                  <a:pt x="4996691" y="2246562"/>
                </a:cubicBezTo>
                <a:cubicBezTo>
                  <a:pt x="4903696" y="2240148"/>
                  <a:pt x="4812142" y="2229135"/>
                  <a:pt x="4719600" y="2218853"/>
                </a:cubicBezTo>
                <a:cubicBezTo>
                  <a:pt x="4699052" y="2188031"/>
                  <a:pt x="4683772" y="2173008"/>
                  <a:pt x="4678036" y="2135726"/>
                </a:cubicBezTo>
                <a:cubicBezTo>
                  <a:pt x="4676655" y="2126752"/>
                  <a:pt x="4674477" y="1995868"/>
                  <a:pt x="4650327" y="1955617"/>
                </a:cubicBezTo>
                <a:cubicBezTo>
                  <a:pt x="4637165" y="1933680"/>
                  <a:pt x="4599935" y="1912785"/>
                  <a:pt x="4581055" y="1900198"/>
                </a:cubicBezTo>
                <a:cubicBezTo>
                  <a:pt x="4576437" y="1886344"/>
                  <a:pt x="4571212" y="1872677"/>
                  <a:pt x="4567200" y="1858635"/>
                </a:cubicBezTo>
                <a:cubicBezTo>
                  <a:pt x="4529015" y="1724989"/>
                  <a:pt x="4550689" y="1713058"/>
                  <a:pt x="4567200" y="1498417"/>
                </a:cubicBezTo>
                <a:cubicBezTo>
                  <a:pt x="4568660" y="1479432"/>
                  <a:pt x="4573554" y="1460500"/>
                  <a:pt x="4581055" y="1442998"/>
                </a:cubicBezTo>
                <a:cubicBezTo>
                  <a:pt x="4587614" y="1427693"/>
                  <a:pt x="4601317" y="1416328"/>
                  <a:pt x="4608764" y="1401435"/>
                </a:cubicBezTo>
                <a:cubicBezTo>
                  <a:pt x="4619886" y="1379191"/>
                  <a:pt x="4627237" y="1355253"/>
                  <a:pt x="4636473" y="1332162"/>
                </a:cubicBezTo>
                <a:cubicBezTo>
                  <a:pt x="4631855" y="1253653"/>
                  <a:pt x="4630443" y="1174889"/>
                  <a:pt x="4622618" y="1096635"/>
                </a:cubicBezTo>
                <a:cubicBezTo>
                  <a:pt x="4621165" y="1082103"/>
                  <a:pt x="4611628" y="1069391"/>
                  <a:pt x="4608764" y="1055071"/>
                </a:cubicBezTo>
                <a:cubicBezTo>
                  <a:pt x="4602360" y="1023050"/>
                  <a:pt x="4599527" y="990416"/>
                  <a:pt x="4594909" y="958089"/>
                </a:cubicBezTo>
                <a:cubicBezTo>
                  <a:pt x="4599527" y="828780"/>
                  <a:pt x="4594857" y="698804"/>
                  <a:pt x="4608764" y="570162"/>
                </a:cubicBezTo>
                <a:cubicBezTo>
                  <a:pt x="4613473" y="526604"/>
                  <a:pt x="4639701" y="487975"/>
                  <a:pt x="4650327" y="445471"/>
                </a:cubicBezTo>
                <a:cubicBezTo>
                  <a:pt x="4654945" y="426998"/>
                  <a:pt x="4656681" y="407555"/>
                  <a:pt x="4664182" y="390053"/>
                </a:cubicBezTo>
                <a:cubicBezTo>
                  <a:pt x="4678650" y="356295"/>
                  <a:pt x="4708486" y="331894"/>
                  <a:pt x="4733455" y="306926"/>
                </a:cubicBezTo>
                <a:cubicBezTo>
                  <a:pt x="4738073" y="293071"/>
                  <a:pt x="4748220" y="279938"/>
                  <a:pt x="4747309" y="265362"/>
                </a:cubicBezTo>
                <a:cubicBezTo>
                  <a:pt x="4741330" y="169697"/>
                  <a:pt x="4754581" y="94719"/>
                  <a:pt x="4678036" y="43689"/>
                </a:cubicBezTo>
                <a:cubicBezTo>
                  <a:pt x="4665885" y="35588"/>
                  <a:pt x="4650327" y="34453"/>
                  <a:pt x="4636473" y="29835"/>
                </a:cubicBezTo>
                <a:cubicBezTo>
                  <a:pt x="4622618" y="20599"/>
                  <a:pt x="4611518" y="3312"/>
                  <a:pt x="4594909" y="2126"/>
                </a:cubicBezTo>
                <a:cubicBezTo>
                  <a:pt x="4494918" y="-5016"/>
                  <a:pt x="4471732" y="6238"/>
                  <a:pt x="4400946" y="29835"/>
                </a:cubicBezTo>
                <a:cubicBezTo>
                  <a:pt x="4345525" y="112963"/>
                  <a:pt x="4405565" y="34451"/>
                  <a:pt x="4331673" y="99107"/>
                </a:cubicBezTo>
                <a:cubicBezTo>
                  <a:pt x="4307097" y="120611"/>
                  <a:pt x="4285491" y="145289"/>
                  <a:pt x="4262400" y="168380"/>
                </a:cubicBezTo>
                <a:cubicBezTo>
                  <a:pt x="4248545" y="182235"/>
                  <a:pt x="4237139" y="199075"/>
                  <a:pt x="4220836" y="209944"/>
                </a:cubicBezTo>
                <a:cubicBezTo>
                  <a:pt x="4117644" y="278740"/>
                  <a:pt x="4244384" y="190321"/>
                  <a:pt x="4137709" y="279217"/>
                </a:cubicBezTo>
                <a:cubicBezTo>
                  <a:pt x="4124917" y="289877"/>
                  <a:pt x="4109148" y="296524"/>
                  <a:pt x="4096146" y="306926"/>
                </a:cubicBezTo>
                <a:cubicBezTo>
                  <a:pt x="4067942" y="329489"/>
                  <a:pt x="4061303" y="345334"/>
                  <a:pt x="4040727" y="376198"/>
                </a:cubicBezTo>
                <a:cubicBezTo>
                  <a:pt x="3990206" y="527767"/>
                  <a:pt x="4070777" y="298197"/>
                  <a:pt x="3999164" y="459326"/>
                </a:cubicBezTo>
                <a:cubicBezTo>
                  <a:pt x="3979891" y="502691"/>
                  <a:pt x="3969114" y="551815"/>
                  <a:pt x="3957600" y="597871"/>
                </a:cubicBezTo>
                <a:cubicBezTo>
                  <a:pt x="3967889" y="793358"/>
                  <a:pt x="3984258" y="928857"/>
                  <a:pt x="3957600" y="1124344"/>
                </a:cubicBezTo>
                <a:cubicBezTo>
                  <a:pt x="3955350" y="1140842"/>
                  <a:pt x="3940293" y="1152905"/>
                  <a:pt x="3929891" y="1165907"/>
                </a:cubicBezTo>
                <a:cubicBezTo>
                  <a:pt x="3921731" y="1176107"/>
                  <a:pt x="3934509" y="1191308"/>
                  <a:pt x="3916036" y="1193617"/>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sz="3600" dirty="0">
              <a:solidFill>
                <a:schemeClr val="bg1"/>
              </a:solidFill>
            </a:endParaRPr>
          </a:p>
        </p:txBody>
      </p:sp>
      <p:sp>
        <p:nvSpPr>
          <p:cNvPr id="46" name="Облако 45"/>
          <p:cNvSpPr/>
          <p:nvPr/>
        </p:nvSpPr>
        <p:spPr>
          <a:xfrm>
            <a:off x="1691680" y="7481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47" name="Блок-схема: процесс 46"/>
          <p:cNvSpPr/>
          <p:nvPr/>
        </p:nvSpPr>
        <p:spPr>
          <a:xfrm>
            <a:off x="1961137" y="120534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48" name="Облако 47"/>
          <p:cNvSpPr/>
          <p:nvPr/>
        </p:nvSpPr>
        <p:spPr>
          <a:xfrm>
            <a:off x="1844080" y="9005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49" name="Блок-схема: процесс 48"/>
          <p:cNvSpPr/>
          <p:nvPr/>
        </p:nvSpPr>
        <p:spPr>
          <a:xfrm>
            <a:off x="2113537" y="135774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50" name="Облако 49"/>
          <p:cNvSpPr/>
          <p:nvPr/>
        </p:nvSpPr>
        <p:spPr>
          <a:xfrm>
            <a:off x="1996480" y="10529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51" name="Блок-схема: процесс 50"/>
          <p:cNvSpPr/>
          <p:nvPr/>
        </p:nvSpPr>
        <p:spPr>
          <a:xfrm>
            <a:off x="2265937" y="151014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52" name="Облако 51"/>
          <p:cNvSpPr/>
          <p:nvPr/>
        </p:nvSpPr>
        <p:spPr>
          <a:xfrm>
            <a:off x="2148880" y="12053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53" name="Блок-схема: процесс 52"/>
          <p:cNvSpPr/>
          <p:nvPr/>
        </p:nvSpPr>
        <p:spPr>
          <a:xfrm>
            <a:off x="2418337" y="166254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54" name="Облако 53"/>
          <p:cNvSpPr/>
          <p:nvPr/>
        </p:nvSpPr>
        <p:spPr>
          <a:xfrm>
            <a:off x="2301280" y="13577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55" name="Блок-схема: процесс 54"/>
          <p:cNvSpPr/>
          <p:nvPr/>
        </p:nvSpPr>
        <p:spPr>
          <a:xfrm>
            <a:off x="2570737" y="1814946"/>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56" name="Облако 55"/>
          <p:cNvSpPr/>
          <p:nvPr/>
        </p:nvSpPr>
        <p:spPr>
          <a:xfrm>
            <a:off x="3718094" y="1383249"/>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57" name="Блок-схема: процесс 56"/>
          <p:cNvSpPr/>
          <p:nvPr/>
        </p:nvSpPr>
        <p:spPr>
          <a:xfrm>
            <a:off x="4053784" y="1841212"/>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58" name="Облако 57"/>
          <p:cNvSpPr/>
          <p:nvPr/>
        </p:nvSpPr>
        <p:spPr>
          <a:xfrm>
            <a:off x="4208613" y="1179308"/>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59" name="Блок-схема: процесс 58"/>
          <p:cNvSpPr/>
          <p:nvPr/>
        </p:nvSpPr>
        <p:spPr>
          <a:xfrm>
            <a:off x="4555130" y="1609415"/>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60" name="Облако 59"/>
          <p:cNvSpPr/>
          <p:nvPr/>
        </p:nvSpPr>
        <p:spPr>
          <a:xfrm>
            <a:off x="4745325" y="10529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61" name="Блок-схема: процесс 60"/>
          <p:cNvSpPr/>
          <p:nvPr/>
        </p:nvSpPr>
        <p:spPr>
          <a:xfrm>
            <a:off x="5027670" y="1554759"/>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62" name="Облако 61"/>
          <p:cNvSpPr/>
          <p:nvPr/>
        </p:nvSpPr>
        <p:spPr>
          <a:xfrm>
            <a:off x="2637899" y="824346"/>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63" name="Блок-схема: процесс 62"/>
          <p:cNvSpPr/>
          <p:nvPr/>
        </p:nvSpPr>
        <p:spPr>
          <a:xfrm>
            <a:off x="2989021" y="1203822"/>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64" name="Облако 63"/>
          <p:cNvSpPr/>
          <p:nvPr/>
        </p:nvSpPr>
        <p:spPr>
          <a:xfrm>
            <a:off x="3900620" y="1861083"/>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65" name="Блок-схема: процесс 64"/>
          <p:cNvSpPr/>
          <p:nvPr/>
        </p:nvSpPr>
        <p:spPr>
          <a:xfrm>
            <a:off x="4170077" y="2318283"/>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66" name="Облако 65"/>
          <p:cNvSpPr/>
          <p:nvPr/>
        </p:nvSpPr>
        <p:spPr>
          <a:xfrm>
            <a:off x="4297874" y="1632483"/>
            <a:ext cx="671380" cy="457200"/>
          </a:xfrm>
          <a:prstGeom prst="clou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67" name="Блок-схема: процесс 66"/>
          <p:cNvSpPr/>
          <p:nvPr/>
        </p:nvSpPr>
        <p:spPr>
          <a:xfrm>
            <a:off x="4567331" y="2089683"/>
            <a:ext cx="106689" cy="306324"/>
          </a:xfrm>
          <a:prstGeom prst="flowChartProcess">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50000"/>
                </a:schemeClr>
              </a:solidFill>
            </a:endParaRPr>
          </a:p>
        </p:txBody>
      </p:sp>
      <p:sp>
        <p:nvSpPr>
          <p:cNvPr id="3" name="Блок-схема: перфолента 2"/>
          <p:cNvSpPr/>
          <p:nvPr/>
        </p:nvSpPr>
        <p:spPr>
          <a:xfrm rot="7782224">
            <a:off x="1748911" y="2436196"/>
            <a:ext cx="2291487"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2833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500"/>
                                        <p:tgtEl>
                                          <p:spTgt spid="3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1"/>
                                        </p:tgtEl>
                                        <p:attrNameLst>
                                          <p:attrName>style.visibility</p:attrName>
                                        </p:attrNameLst>
                                      </p:cBhvr>
                                      <p:to>
                                        <p:strVal val="visible"/>
                                      </p:to>
                                    </p:set>
                                    <p:animEffect transition="in" filter="fade">
                                      <p:cBhvr>
                                        <p:cTn id="86" dur="500"/>
                                        <p:tgtEl>
                                          <p:spTgt spid="61"/>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fade">
                                      <p:cBhvr>
                                        <p:cTn id="89" dur="500"/>
                                        <p:tgtEl>
                                          <p:spTgt spid="5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fade">
                                      <p:cBhvr>
                                        <p:cTn id="92" dur="500"/>
                                        <p:tgtEl>
                                          <p:spTgt spid="6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Effect transition="in" filter="fade">
                                      <p:cBhvr>
                                        <p:cTn id="95" dur="500"/>
                                        <p:tgtEl>
                                          <p:spTgt spid="6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500"/>
                                        <p:tgtEl>
                                          <p:spTgt spid="64"/>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500"/>
                                        <p:tgtEl>
                                          <p:spTgt spid="56"/>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fade">
                                      <p:cBhvr>
                                        <p:cTn id="107" dur="500"/>
                                        <p:tgtEl>
                                          <p:spTgt spid="62"/>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fade">
                                      <p:cBhvr>
                                        <p:cTn id="110" dur="500"/>
                                        <p:tgtEl>
                                          <p:spTgt spid="6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5"/>
                                        </p:tgtEl>
                                        <p:attrNameLst>
                                          <p:attrName>style.visibility</p:attrName>
                                        </p:attrNameLst>
                                      </p:cBhvr>
                                      <p:to>
                                        <p:strVal val="visible"/>
                                      </p:to>
                                    </p:set>
                                    <p:animEffect transition="in" filter="fade">
                                      <p:cBhvr>
                                        <p:cTn id="113" dur="500"/>
                                        <p:tgtEl>
                                          <p:spTgt spid="55"/>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6"/>
                                        </p:tgtEl>
                                        <p:attrNameLst>
                                          <p:attrName>style.visibility</p:attrName>
                                        </p:attrNameLst>
                                      </p:cBhvr>
                                      <p:to>
                                        <p:strVal val="visible"/>
                                      </p:to>
                                    </p:set>
                                    <p:animEffect transition="in" filter="fade">
                                      <p:cBhvr>
                                        <p:cTn id="116" dur="500"/>
                                        <p:tgtEl>
                                          <p:spTgt spid="46"/>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500"/>
                                        <p:tgtEl>
                                          <p:spTgt spid="5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fade">
                                      <p:cBhvr>
                                        <p:cTn id="122" dur="500"/>
                                        <p:tgtEl>
                                          <p:spTgt spid="5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3"/>
                                        </p:tgtEl>
                                        <p:attrNameLst>
                                          <p:attrName>style.visibility</p:attrName>
                                        </p:attrNameLst>
                                      </p:cBhvr>
                                      <p:to>
                                        <p:strVal val="visible"/>
                                      </p:to>
                                    </p:set>
                                    <p:animEffect transition="in" filter="wipe(down)">
                                      <p:cBhvr>
                                        <p:cTn id="1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P spid="21" grpId="0" animBg="1"/>
      <p:bldP spid="22" grpId="0" animBg="1"/>
      <p:bldP spid="23" grpId="0" animBg="1"/>
      <p:bldP spid="24" grpId="0" animBg="1"/>
      <p:bldP spid="25"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2" grpId="0" animBg="1"/>
      <p:bldP spid="46" grpId="0" animBg="1"/>
      <p:bldP spid="50" grpId="0" animBg="1"/>
      <p:bldP spid="54" grpId="0" animBg="1"/>
      <p:bldP spid="55" grpId="0" animBg="1"/>
      <p:bldP spid="56" grpId="0" animBg="1"/>
      <p:bldP spid="58" grpId="0" animBg="1"/>
      <p:bldP spid="60" grpId="0" animBg="1"/>
      <p:bldP spid="61" grpId="0" animBg="1"/>
      <p:bldP spid="62" grpId="0" animBg="1"/>
      <p:bldP spid="63" grpId="0" animBg="1"/>
      <p:bldP spid="64" grpId="0" animBg="1"/>
      <p:bldP spid="65" grpId="0" animBg="1"/>
      <p:bldP spid="66" grpId="0" animBg="1"/>
      <p:bldP spid="67"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Картинка 4 из 26611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142852"/>
            <a:ext cx="5077728" cy="3384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4" y="3429000"/>
            <a:ext cx="3886200" cy="3257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Картинка 16 из 1367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44" y="3632550"/>
            <a:ext cx="4789696" cy="32254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95866" y="2967335"/>
            <a:ext cx="8552278"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Государство, человек, экология</a:t>
            </a:r>
            <a:endParaRPr lang="ru-RU"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Рисунок 7" descr="F:\Конкурс\khp_0.jpg"/>
          <p:cNvPicPr/>
          <p:nvPr/>
        </p:nvPicPr>
        <p:blipFill>
          <a:blip r:embed="rId8" cstate="print"/>
          <a:srcRect/>
          <a:stretch>
            <a:fillRect/>
          </a:stretch>
        </p:blipFill>
        <p:spPr bwMode="auto">
          <a:xfrm>
            <a:off x="5429256" y="285728"/>
            <a:ext cx="3357586" cy="2928958"/>
          </a:xfrm>
          <a:prstGeom prst="rect">
            <a:avLst/>
          </a:prstGeom>
          <a:ln>
            <a:noFill/>
          </a:ln>
          <a:effectLst>
            <a:softEdge rad="112500"/>
          </a:effectLst>
        </p:spPr>
      </p:pic>
    </p:spTree>
    <p:extLst>
      <p:ext uri="{BB962C8B-B14F-4D97-AF65-F5344CB8AC3E}">
        <p14:creationId xmlns:p14="http://schemas.microsoft.com/office/powerpoint/2010/main" val="22937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pochtimes.ru/images/stories/06/russia/161_ecology-karta-mira.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5" y="1194149"/>
            <a:ext cx="9065560" cy="5663851"/>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63654" y="3362495"/>
            <a:ext cx="4532780" cy="79208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2400" b="1" dirty="0" smtClean="0">
                <a:solidFill>
                  <a:srgbClr val="C00000"/>
                </a:solidFill>
              </a:rPr>
              <a:t>Челябинская область   13-20%</a:t>
            </a:r>
            <a:endParaRPr lang="ru-RU" sz="2400" dirty="0">
              <a:solidFill>
                <a:srgbClr val="C00000"/>
              </a:solidFill>
            </a:endParaRPr>
          </a:p>
        </p:txBody>
      </p:sp>
      <p:sp>
        <p:nvSpPr>
          <p:cNvPr id="5" name="Стрелка вправо 4"/>
          <p:cNvSpPr/>
          <p:nvPr/>
        </p:nvSpPr>
        <p:spPr>
          <a:xfrm rot="18967272">
            <a:off x="4064157" y="4117172"/>
            <a:ext cx="978408" cy="484632"/>
          </a:xfrm>
          <a:prstGeom prst="rightArrow">
            <a:avLst/>
          </a:pr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solidFill>
                <a:srgbClr val="C00000"/>
              </a:solidFill>
            </a:endParaRPr>
          </a:p>
        </p:txBody>
      </p:sp>
      <p:sp>
        <p:nvSpPr>
          <p:cNvPr id="6" name="Полилиния 5"/>
          <p:cNvSpPr/>
          <p:nvPr/>
        </p:nvSpPr>
        <p:spPr>
          <a:xfrm>
            <a:off x="3275857" y="4514672"/>
            <a:ext cx="714870" cy="858544"/>
          </a:xfrm>
          <a:custGeom>
            <a:avLst/>
            <a:gdLst>
              <a:gd name="connsiteX0" fmla="*/ 443399 w 623961"/>
              <a:gd name="connsiteY0" fmla="*/ 70529 h 717127"/>
              <a:gd name="connsiteX1" fmla="*/ 360271 w 623961"/>
              <a:gd name="connsiteY1" fmla="*/ 56674 h 717127"/>
              <a:gd name="connsiteX2" fmla="*/ 332562 w 623961"/>
              <a:gd name="connsiteY2" fmla="*/ 15111 h 717127"/>
              <a:gd name="connsiteX3" fmla="*/ 290999 w 623961"/>
              <a:gd name="connsiteY3" fmla="*/ 1256 h 717127"/>
              <a:gd name="connsiteX4" fmla="*/ 180162 w 623961"/>
              <a:gd name="connsiteY4" fmla="*/ 15111 h 717127"/>
              <a:gd name="connsiteX5" fmla="*/ 221726 w 623961"/>
              <a:gd name="connsiteY5" fmla="*/ 139802 h 717127"/>
              <a:gd name="connsiteX6" fmla="*/ 180162 w 623961"/>
              <a:gd name="connsiteY6" fmla="*/ 153656 h 717127"/>
              <a:gd name="connsiteX7" fmla="*/ 138599 w 623961"/>
              <a:gd name="connsiteY7" fmla="*/ 181365 h 717127"/>
              <a:gd name="connsiteX8" fmla="*/ 124744 w 623961"/>
              <a:gd name="connsiteY8" fmla="*/ 112092 h 717127"/>
              <a:gd name="connsiteX9" fmla="*/ 53 w 623961"/>
              <a:gd name="connsiteY9" fmla="*/ 125947 h 717127"/>
              <a:gd name="connsiteX10" fmla="*/ 27762 w 623961"/>
              <a:gd name="connsiteY10" fmla="*/ 222929 h 717127"/>
              <a:gd name="connsiteX11" fmla="*/ 194017 w 623961"/>
              <a:gd name="connsiteY11" fmla="*/ 264492 h 717127"/>
              <a:gd name="connsiteX12" fmla="*/ 221726 w 623961"/>
              <a:gd name="connsiteY12" fmla="*/ 292202 h 717127"/>
              <a:gd name="connsiteX13" fmla="*/ 166308 w 623961"/>
              <a:gd name="connsiteY13" fmla="*/ 361474 h 717127"/>
              <a:gd name="connsiteX14" fmla="*/ 97035 w 623961"/>
              <a:gd name="connsiteY14" fmla="*/ 486165 h 717127"/>
              <a:gd name="connsiteX15" fmla="*/ 55471 w 623961"/>
              <a:gd name="connsiteY15" fmla="*/ 513874 h 717127"/>
              <a:gd name="connsiteX16" fmla="*/ 83180 w 623961"/>
              <a:gd name="connsiteY16" fmla="*/ 555438 h 717127"/>
              <a:gd name="connsiteX17" fmla="*/ 138599 w 623961"/>
              <a:gd name="connsiteY17" fmla="*/ 624711 h 717127"/>
              <a:gd name="connsiteX18" fmla="*/ 235580 w 623961"/>
              <a:gd name="connsiteY18" fmla="*/ 638565 h 717127"/>
              <a:gd name="connsiteX19" fmla="*/ 332562 w 623961"/>
              <a:gd name="connsiteY19" fmla="*/ 666274 h 717127"/>
              <a:gd name="connsiteX20" fmla="*/ 346417 w 623961"/>
              <a:gd name="connsiteY20" fmla="*/ 486165 h 717127"/>
              <a:gd name="connsiteX21" fmla="*/ 374126 w 623961"/>
              <a:gd name="connsiteY21" fmla="*/ 444602 h 717127"/>
              <a:gd name="connsiteX22" fmla="*/ 443399 w 623961"/>
              <a:gd name="connsiteY22" fmla="*/ 458456 h 717127"/>
              <a:gd name="connsiteX23" fmla="*/ 484962 w 623961"/>
              <a:gd name="connsiteY23" fmla="*/ 472311 h 717127"/>
              <a:gd name="connsiteX24" fmla="*/ 554235 w 623961"/>
              <a:gd name="connsiteY24" fmla="*/ 458456 h 717127"/>
              <a:gd name="connsiteX25" fmla="*/ 595799 w 623961"/>
              <a:gd name="connsiteY25" fmla="*/ 430747 h 717127"/>
              <a:gd name="connsiteX26" fmla="*/ 623508 w 623961"/>
              <a:gd name="connsiteY26" fmla="*/ 389183 h 717127"/>
              <a:gd name="connsiteX27" fmla="*/ 540380 w 623961"/>
              <a:gd name="connsiteY27" fmla="*/ 278347 h 717127"/>
              <a:gd name="connsiteX28" fmla="*/ 512671 w 623961"/>
              <a:gd name="connsiteY28" fmla="*/ 236783 h 717127"/>
              <a:gd name="connsiteX29" fmla="*/ 512671 w 623961"/>
              <a:gd name="connsiteY29" fmla="*/ 125947 h 717127"/>
              <a:gd name="connsiteX30" fmla="*/ 540380 w 623961"/>
              <a:gd name="connsiteY30" fmla="*/ 42820 h 717127"/>
              <a:gd name="connsiteX31" fmla="*/ 498817 w 623961"/>
              <a:gd name="connsiteY31" fmla="*/ 15111 h 717127"/>
              <a:gd name="connsiteX32" fmla="*/ 443399 w 623961"/>
              <a:gd name="connsiteY32" fmla="*/ 70529 h 71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3961" h="717127">
                <a:moveTo>
                  <a:pt x="443399" y="70529"/>
                </a:moveTo>
                <a:cubicBezTo>
                  <a:pt x="420308" y="77456"/>
                  <a:pt x="385397" y="69237"/>
                  <a:pt x="360271" y="56674"/>
                </a:cubicBezTo>
                <a:cubicBezTo>
                  <a:pt x="345378" y="49228"/>
                  <a:pt x="345564" y="25513"/>
                  <a:pt x="332562" y="15111"/>
                </a:cubicBezTo>
                <a:cubicBezTo>
                  <a:pt x="321158" y="5988"/>
                  <a:pt x="304853" y="5874"/>
                  <a:pt x="290999" y="1256"/>
                </a:cubicBezTo>
                <a:cubicBezTo>
                  <a:pt x="254053" y="5874"/>
                  <a:pt x="206490" y="-11217"/>
                  <a:pt x="180162" y="15111"/>
                </a:cubicBezTo>
                <a:cubicBezTo>
                  <a:pt x="150297" y="44976"/>
                  <a:pt x="205973" y="116172"/>
                  <a:pt x="221726" y="139802"/>
                </a:cubicBezTo>
                <a:cubicBezTo>
                  <a:pt x="207871" y="144420"/>
                  <a:pt x="193224" y="147125"/>
                  <a:pt x="180162" y="153656"/>
                </a:cubicBezTo>
                <a:cubicBezTo>
                  <a:pt x="165269" y="161102"/>
                  <a:pt x="151920" y="191356"/>
                  <a:pt x="138599" y="181365"/>
                </a:cubicBezTo>
                <a:cubicBezTo>
                  <a:pt x="119760" y="167236"/>
                  <a:pt x="129362" y="135183"/>
                  <a:pt x="124744" y="112092"/>
                </a:cubicBezTo>
                <a:cubicBezTo>
                  <a:pt x="83180" y="116710"/>
                  <a:pt x="35516" y="103783"/>
                  <a:pt x="53" y="125947"/>
                </a:cubicBezTo>
                <a:cubicBezTo>
                  <a:pt x="-1273" y="126776"/>
                  <a:pt x="22247" y="216035"/>
                  <a:pt x="27762" y="222929"/>
                </a:cubicBezTo>
                <a:cubicBezTo>
                  <a:pt x="65010" y="269489"/>
                  <a:pt x="151006" y="259713"/>
                  <a:pt x="194017" y="264492"/>
                </a:cubicBezTo>
                <a:cubicBezTo>
                  <a:pt x="203253" y="273729"/>
                  <a:pt x="219164" y="279393"/>
                  <a:pt x="221726" y="292202"/>
                </a:cubicBezTo>
                <a:cubicBezTo>
                  <a:pt x="229598" y="331566"/>
                  <a:pt x="189245" y="346182"/>
                  <a:pt x="166308" y="361474"/>
                </a:cubicBezTo>
                <a:cubicBezTo>
                  <a:pt x="151870" y="404786"/>
                  <a:pt x="137868" y="458943"/>
                  <a:pt x="97035" y="486165"/>
                </a:cubicBezTo>
                <a:lnTo>
                  <a:pt x="55471" y="513874"/>
                </a:lnTo>
                <a:cubicBezTo>
                  <a:pt x="64707" y="527729"/>
                  <a:pt x="75733" y="540545"/>
                  <a:pt x="83180" y="555438"/>
                </a:cubicBezTo>
                <a:cubicBezTo>
                  <a:pt x="103386" y="595850"/>
                  <a:pt x="83646" y="608225"/>
                  <a:pt x="138599" y="624711"/>
                </a:cubicBezTo>
                <a:cubicBezTo>
                  <a:pt x="169877" y="634094"/>
                  <a:pt x="203253" y="633947"/>
                  <a:pt x="235580" y="638565"/>
                </a:cubicBezTo>
                <a:cubicBezTo>
                  <a:pt x="239726" y="651003"/>
                  <a:pt x="270792" y="789814"/>
                  <a:pt x="332562" y="666274"/>
                </a:cubicBezTo>
                <a:cubicBezTo>
                  <a:pt x="359490" y="612417"/>
                  <a:pt x="335320" y="545347"/>
                  <a:pt x="346417" y="486165"/>
                </a:cubicBezTo>
                <a:cubicBezTo>
                  <a:pt x="349486" y="469799"/>
                  <a:pt x="364890" y="458456"/>
                  <a:pt x="374126" y="444602"/>
                </a:cubicBezTo>
                <a:cubicBezTo>
                  <a:pt x="397217" y="449220"/>
                  <a:pt x="420554" y="452745"/>
                  <a:pt x="443399" y="458456"/>
                </a:cubicBezTo>
                <a:cubicBezTo>
                  <a:pt x="457567" y="461998"/>
                  <a:pt x="470358" y="472311"/>
                  <a:pt x="484962" y="472311"/>
                </a:cubicBezTo>
                <a:cubicBezTo>
                  <a:pt x="508510" y="472311"/>
                  <a:pt x="531144" y="463074"/>
                  <a:pt x="554235" y="458456"/>
                </a:cubicBezTo>
                <a:cubicBezTo>
                  <a:pt x="568090" y="449220"/>
                  <a:pt x="584025" y="442521"/>
                  <a:pt x="595799" y="430747"/>
                </a:cubicBezTo>
                <a:cubicBezTo>
                  <a:pt x="607573" y="418973"/>
                  <a:pt x="620771" y="405608"/>
                  <a:pt x="623508" y="389183"/>
                </a:cubicBezTo>
                <a:cubicBezTo>
                  <a:pt x="630717" y="345928"/>
                  <a:pt x="549786" y="292456"/>
                  <a:pt x="540380" y="278347"/>
                </a:cubicBezTo>
                <a:lnTo>
                  <a:pt x="512671" y="236783"/>
                </a:lnTo>
                <a:cubicBezTo>
                  <a:pt x="493444" y="179102"/>
                  <a:pt x="492609" y="199508"/>
                  <a:pt x="512671" y="125947"/>
                </a:cubicBezTo>
                <a:cubicBezTo>
                  <a:pt x="520356" y="97768"/>
                  <a:pt x="540380" y="42820"/>
                  <a:pt x="540380" y="42820"/>
                </a:cubicBezTo>
                <a:cubicBezTo>
                  <a:pt x="526526" y="33584"/>
                  <a:pt x="515071" y="11499"/>
                  <a:pt x="498817" y="15111"/>
                </a:cubicBezTo>
                <a:cubicBezTo>
                  <a:pt x="460867" y="23544"/>
                  <a:pt x="466490" y="63602"/>
                  <a:pt x="443399" y="70529"/>
                </a:cubicBezTo>
                <a:close/>
              </a:path>
            </a:pathLst>
          </a:custGeom>
          <a:solidFill>
            <a:schemeClr val="tx2">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3" name="Прямоугольник 2"/>
          <p:cNvSpPr/>
          <p:nvPr/>
        </p:nvSpPr>
        <p:spPr>
          <a:xfrm>
            <a:off x="1619672" y="130639"/>
            <a:ext cx="6228184" cy="830997"/>
          </a:xfrm>
          <a:prstGeom prst="rect">
            <a:avLst/>
          </a:prstGeom>
        </p:spPr>
        <p:txBody>
          <a:bodyPr wrap="square">
            <a:spAutoFit/>
          </a:bodyPr>
          <a:lstStyle/>
          <a:p>
            <a:pPr algn="ctr"/>
            <a:r>
              <a:rPr lang="ru-RU" sz="2400" b="1" dirty="0"/>
              <a:t>Экологическая оценка состояния окружающей </a:t>
            </a:r>
            <a:r>
              <a:rPr lang="ru-RU" sz="2400" b="1" dirty="0" smtClean="0"/>
              <a:t>среды</a:t>
            </a:r>
            <a:endParaRPr lang="ru-RU" sz="2400" b="1" dirty="0"/>
          </a:p>
        </p:txBody>
      </p:sp>
      <p:sp>
        <p:nvSpPr>
          <p:cNvPr id="2" name="Прямоугольник 1"/>
          <p:cNvSpPr/>
          <p:nvPr/>
        </p:nvSpPr>
        <p:spPr>
          <a:xfrm>
            <a:off x="2791661" y="932539"/>
            <a:ext cx="3884205" cy="523220"/>
          </a:xfrm>
          <a:prstGeom prst="rect">
            <a:avLst/>
          </a:prstGeom>
        </p:spPr>
        <p:txBody>
          <a:bodyPr wrap="none">
            <a:spAutoFit/>
          </a:bodyPr>
          <a:lstStyle/>
          <a:p>
            <a:r>
              <a:rPr lang="ru-RU" sz="2800" b="1" dirty="0">
                <a:solidFill>
                  <a:srgbClr val="C00000"/>
                </a:solidFill>
              </a:rPr>
              <a:t>Российская Федерация </a:t>
            </a:r>
            <a:endParaRPr lang="ru-RU" sz="2800" dirty="0">
              <a:solidFill>
                <a:srgbClr val="C00000"/>
              </a:solidFill>
            </a:endParaRPr>
          </a:p>
        </p:txBody>
      </p:sp>
    </p:spTree>
    <p:extLst>
      <p:ext uri="{BB962C8B-B14F-4D97-AF65-F5344CB8AC3E}">
        <p14:creationId xmlns:p14="http://schemas.microsoft.com/office/powerpoint/2010/main" val="312929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95536" y="332656"/>
            <a:ext cx="8424936" cy="1815882"/>
          </a:xfrm>
          <a:prstGeom prst="rect">
            <a:avLst/>
          </a:prstGeom>
        </p:spPr>
        <p:txBody>
          <a:bodyPr wrap="square">
            <a:spAutoFit/>
          </a:bodyPr>
          <a:lstStyle/>
          <a:p>
            <a:pPr lvl="0"/>
            <a:r>
              <a:rPr lang="ru-RU" sz="2800" b="1" u="sng" dirty="0" smtClean="0">
                <a:solidFill>
                  <a:srgbClr val="C00000"/>
                </a:solidFill>
              </a:rPr>
              <a:t>ЮНЕСКО</a:t>
            </a:r>
            <a:r>
              <a:rPr lang="ru-RU" sz="2800" b="1" dirty="0" smtClean="0">
                <a:solidFill>
                  <a:srgbClr val="C00000"/>
                </a:solidFill>
              </a:rPr>
              <a:t>: </a:t>
            </a:r>
            <a:r>
              <a:rPr lang="ru-RU" sz="2800" b="1" dirty="0" smtClean="0"/>
              <a:t>«Уровень выживаемости российского населения достиг критической отметки. Коэффициент экологической ситуации составляет </a:t>
            </a:r>
            <a:r>
              <a:rPr lang="ru-RU" sz="2800" b="1" dirty="0" smtClean="0">
                <a:solidFill>
                  <a:srgbClr val="C00000"/>
                </a:solidFill>
              </a:rPr>
              <a:t>1,4 балла…</a:t>
            </a:r>
            <a:endParaRPr lang="ru-RU" sz="2800" dirty="0"/>
          </a:p>
        </p:txBody>
      </p:sp>
      <p:pic>
        <p:nvPicPr>
          <p:cNvPr id="1026" name="Picture 2" descr="http://i.obozrevatel.ua/9/1040226/74834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928802"/>
            <a:ext cx="6480720" cy="3444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763688" y="4941168"/>
            <a:ext cx="6048672" cy="1569660"/>
          </a:xfrm>
          <a:prstGeom prst="rect">
            <a:avLst/>
          </a:prstGeom>
        </p:spPr>
        <p:txBody>
          <a:bodyPr wrap="square">
            <a:spAutoFit/>
          </a:bodyPr>
          <a:lstStyle/>
          <a:p>
            <a:pPr lvl="0"/>
            <a:r>
              <a:rPr lang="ru-RU" sz="2400" b="1" dirty="0">
                <a:solidFill>
                  <a:srgbClr val="C00000"/>
                </a:solidFill>
              </a:rPr>
              <a:t>Этот диапазон значит, что жители Российской </a:t>
            </a:r>
            <a:r>
              <a:rPr lang="ru-RU" sz="2400" b="1" dirty="0" smtClean="0">
                <a:solidFill>
                  <a:srgbClr val="C00000"/>
                </a:solidFill>
              </a:rPr>
              <a:t>Федерации</a:t>
            </a:r>
          </a:p>
          <a:p>
            <a:pPr lvl="0"/>
            <a:r>
              <a:rPr lang="ru-RU" sz="2400" b="1" dirty="0" smtClean="0">
                <a:solidFill>
                  <a:srgbClr val="C00000"/>
                </a:solidFill>
              </a:rPr>
              <a:t> </a:t>
            </a:r>
            <a:r>
              <a:rPr lang="ru-RU" sz="2400" b="1" dirty="0">
                <a:solidFill>
                  <a:srgbClr val="C00000"/>
                </a:solidFill>
              </a:rPr>
              <a:t>обречены или на постепенное вымирание</a:t>
            </a:r>
            <a:r>
              <a:rPr lang="ru-RU" sz="2400" b="1" dirty="0" smtClean="0">
                <a:solidFill>
                  <a:srgbClr val="C00000"/>
                </a:solidFill>
              </a:rPr>
              <a:t>,</a:t>
            </a:r>
          </a:p>
          <a:p>
            <a:pPr lvl="0"/>
            <a:r>
              <a:rPr lang="ru-RU" sz="2400" b="1" dirty="0" smtClean="0">
                <a:solidFill>
                  <a:srgbClr val="C00000"/>
                </a:solidFill>
              </a:rPr>
              <a:t> </a:t>
            </a:r>
            <a:r>
              <a:rPr lang="ru-RU" sz="2400" b="1" dirty="0">
                <a:solidFill>
                  <a:srgbClr val="C00000"/>
                </a:solidFill>
              </a:rPr>
              <a:t>или на деградацию - ….»</a:t>
            </a:r>
            <a:endParaRPr lang="ru-RU" sz="2400" dirty="0">
              <a:solidFill>
                <a:srgbClr val="C00000"/>
              </a:solidFill>
            </a:endParaRPr>
          </a:p>
        </p:txBody>
      </p:sp>
    </p:spTree>
    <p:extLst>
      <p:ext uri="{BB962C8B-B14F-4D97-AF65-F5344CB8AC3E}">
        <p14:creationId xmlns:p14="http://schemas.microsoft.com/office/powerpoint/2010/main" val="22601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redbook.ru/images/kirgor73-1.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625078"/>
            <a:ext cx="4968552" cy="6128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http://redbook.ru/images/kirgor73-1.gif">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657" t="58294" r="20833" b="27239"/>
          <a:stretch/>
        </p:blipFill>
        <p:spPr bwMode="auto">
          <a:xfrm>
            <a:off x="4419600" y="4197927"/>
            <a:ext cx="1565564" cy="886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олилиния 6"/>
          <p:cNvSpPr/>
          <p:nvPr/>
        </p:nvSpPr>
        <p:spPr>
          <a:xfrm>
            <a:off x="4555629" y="4281055"/>
            <a:ext cx="1429121" cy="955963"/>
          </a:xfrm>
          <a:custGeom>
            <a:avLst/>
            <a:gdLst>
              <a:gd name="connsiteX0" fmla="*/ 515135 w 1429121"/>
              <a:gd name="connsiteY0" fmla="*/ 0 h 955963"/>
              <a:gd name="connsiteX1" fmla="*/ 487426 w 1429121"/>
              <a:gd name="connsiteY1" fmla="*/ 69272 h 955963"/>
              <a:gd name="connsiteX2" fmla="*/ 792226 w 1429121"/>
              <a:gd name="connsiteY2" fmla="*/ 138545 h 955963"/>
              <a:gd name="connsiteX3" fmla="*/ 944626 w 1429121"/>
              <a:gd name="connsiteY3" fmla="*/ 138545 h 955963"/>
              <a:gd name="connsiteX4" fmla="*/ 986189 w 1429121"/>
              <a:gd name="connsiteY4" fmla="*/ 180109 h 955963"/>
              <a:gd name="connsiteX5" fmla="*/ 986189 w 1429121"/>
              <a:gd name="connsiteY5" fmla="*/ 318654 h 955963"/>
              <a:gd name="connsiteX6" fmla="*/ 930771 w 1429121"/>
              <a:gd name="connsiteY6" fmla="*/ 346363 h 955963"/>
              <a:gd name="connsiteX7" fmla="*/ 806080 w 1429121"/>
              <a:gd name="connsiteY7" fmla="*/ 332509 h 955963"/>
              <a:gd name="connsiteX8" fmla="*/ 764516 w 1429121"/>
              <a:gd name="connsiteY8" fmla="*/ 318654 h 955963"/>
              <a:gd name="connsiteX9" fmla="*/ 681389 w 1429121"/>
              <a:gd name="connsiteY9" fmla="*/ 332509 h 955963"/>
              <a:gd name="connsiteX10" fmla="*/ 653680 w 1429121"/>
              <a:gd name="connsiteY10" fmla="*/ 374072 h 955963"/>
              <a:gd name="connsiteX11" fmla="*/ 667535 w 1429121"/>
              <a:gd name="connsiteY11" fmla="*/ 457200 h 955963"/>
              <a:gd name="connsiteX12" fmla="*/ 709098 w 1429121"/>
              <a:gd name="connsiteY12" fmla="*/ 484909 h 955963"/>
              <a:gd name="connsiteX13" fmla="*/ 903062 w 1429121"/>
              <a:gd name="connsiteY13" fmla="*/ 512618 h 955963"/>
              <a:gd name="connsiteX14" fmla="*/ 930771 w 1429121"/>
              <a:gd name="connsiteY14" fmla="*/ 554181 h 955963"/>
              <a:gd name="connsiteX15" fmla="*/ 1194007 w 1429121"/>
              <a:gd name="connsiteY15" fmla="*/ 609600 h 955963"/>
              <a:gd name="connsiteX16" fmla="*/ 1235571 w 1429121"/>
              <a:gd name="connsiteY16" fmla="*/ 637309 h 955963"/>
              <a:gd name="connsiteX17" fmla="*/ 1277135 w 1429121"/>
              <a:gd name="connsiteY17" fmla="*/ 651163 h 955963"/>
              <a:gd name="connsiteX18" fmla="*/ 1304844 w 1429121"/>
              <a:gd name="connsiteY18" fmla="*/ 692727 h 955963"/>
              <a:gd name="connsiteX19" fmla="*/ 1387971 w 1429121"/>
              <a:gd name="connsiteY19" fmla="*/ 748145 h 955963"/>
              <a:gd name="connsiteX20" fmla="*/ 1401826 w 1429121"/>
              <a:gd name="connsiteY20" fmla="*/ 942109 h 955963"/>
              <a:gd name="connsiteX21" fmla="*/ 1360262 w 1429121"/>
              <a:gd name="connsiteY21" fmla="*/ 955963 h 955963"/>
              <a:gd name="connsiteX22" fmla="*/ 1097026 w 1429121"/>
              <a:gd name="connsiteY22" fmla="*/ 942109 h 955963"/>
              <a:gd name="connsiteX23" fmla="*/ 1055462 w 1429121"/>
              <a:gd name="connsiteY23" fmla="*/ 914400 h 955963"/>
              <a:gd name="connsiteX24" fmla="*/ 1013898 w 1429121"/>
              <a:gd name="connsiteY24" fmla="*/ 900545 h 955963"/>
              <a:gd name="connsiteX25" fmla="*/ 958480 w 1429121"/>
              <a:gd name="connsiteY25" fmla="*/ 886690 h 955963"/>
              <a:gd name="connsiteX26" fmla="*/ 916916 w 1429121"/>
              <a:gd name="connsiteY26" fmla="*/ 872836 h 955963"/>
              <a:gd name="connsiteX27" fmla="*/ 861498 w 1429121"/>
              <a:gd name="connsiteY27" fmla="*/ 858981 h 955963"/>
              <a:gd name="connsiteX28" fmla="*/ 778371 w 1429121"/>
              <a:gd name="connsiteY28" fmla="*/ 831272 h 955963"/>
              <a:gd name="connsiteX29" fmla="*/ 598262 w 1429121"/>
              <a:gd name="connsiteY29" fmla="*/ 817418 h 955963"/>
              <a:gd name="connsiteX30" fmla="*/ 445862 w 1429121"/>
              <a:gd name="connsiteY30" fmla="*/ 803563 h 955963"/>
              <a:gd name="connsiteX31" fmla="*/ 376589 w 1429121"/>
              <a:gd name="connsiteY31" fmla="*/ 789709 h 955963"/>
              <a:gd name="connsiteX32" fmla="*/ 307316 w 1429121"/>
              <a:gd name="connsiteY32" fmla="*/ 665018 h 955963"/>
              <a:gd name="connsiteX33" fmla="*/ 293462 w 1429121"/>
              <a:gd name="connsiteY33" fmla="*/ 581890 h 955963"/>
              <a:gd name="connsiteX34" fmla="*/ 224189 w 1429121"/>
              <a:gd name="connsiteY34" fmla="*/ 512618 h 955963"/>
              <a:gd name="connsiteX35" fmla="*/ 141062 w 1429121"/>
              <a:gd name="connsiteY35" fmla="*/ 498763 h 955963"/>
              <a:gd name="connsiteX36" fmla="*/ 44080 w 1429121"/>
              <a:gd name="connsiteY36" fmla="*/ 484909 h 955963"/>
              <a:gd name="connsiteX37" fmla="*/ 2516 w 1429121"/>
              <a:gd name="connsiteY37" fmla="*/ 471054 h 955963"/>
              <a:gd name="connsiteX38" fmla="*/ 16371 w 1429121"/>
              <a:gd name="connsiteY38" fmla="*/ 304800 h 955963"/>
              <a:gd name="connsiteX39" fmla="*/ 30226 w 1429121"/>
              <a:gd name="connsiteY39" fmla="*/ 263236 h 955963"/>
              <a:gd name="connsiteX40" fmla="*/ 71789 w 1429121"/>
              <a:gd name="connsiteY40" fmla="*/ 249381 h 955963"/>
              <a:gd name="connsiteX41" fmla="*/ 321171 w 1429121"/>
              <a:gd name="connsiteY41" fmla="*/ 249381 h 955963"/>
              <a:gd name="connsiteX42" fmla="*/ 348880 w 1429121"/>
              <a:gd name="connsiteY42" fmla="*/ 124690 h 955963"/>
              <a:gd name="connsiteX43" fmla="*/ 432007 w 1429121"/>
              <a:gd name="connsiteY43" fmla="*/ 96981 h 955963"/>
              <a:gd name="connsiteX44" fmla="*/ 473571 w 1429121"/>
              <a:gd name="connsiteY44" fmla="*/ 110836 h 955963"/>
              <a:gd name="connsiteX45" fmla="*/ 515135 w 1429121"/>
              <a:gd name="connsiteY45" fmla="*/ 138545 h 9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29121" h="955963">
                <a:moveTo>
                  <a:pt x="515135" y="0"/>
                </a:moveTo>
                <a:cubicBezTo>
                  <a:pt x="505899" y="23091"/>
                  <a:pt x="490172" y="44555"/>
                  <a:pt x="487426" y="69272"/>
                </a:cubicBezTo>
                <a:cubicBezTo>
                  <a:pt x="471086" y="216324"/>
                  <a:pt x="756290" y="136834"/>
                  <a:pt x="792226" y="138545"/>
                </a:cubicBezTo>
                <a:cubicBezTo>
                  <a:pt x="835020" y="133196"/>
                  <a:pt x="900113" y="108869"/>
                  <a:pt x="944626" y="138545"/>
                </a:cubicBezTo>
                <a:cubicBezTo>
                  <a:pt x="960928" y="149413"/>
                  <a:pt x="972335" y="166254"/>
                  <a:pt x="986189" y="180109"/>
                </a:cubicBezTo>
                <a:cubicBezTo>
                  <a:pt x="1002658" y="229514"/>
                  <a:pt x="1019356" y="258953"/>
                  <a:pt x="986189" y="318654"/>
                </a:cubicBezTo>
                <a:cubicBezTo>
                  <a:pt x="976159" y="336708"/>
                  <a:pt x="949244" y="337127"/>
                  <a:pt x="930771" y="346363"/>
                </a:cubicBezTo>
                <a:cubicBezTo>
                  <a:pt x="889207" y="341745"/>
                  <a:pt x="847330" y="339384"/>
                  <a:pt x="806080" y="332509"/>
                </a:cubicBezTo>
                <a:cubicBezTo>
                  <a:pt x="791675" y="330108"/>
                  <a:pt x="779120" y="318654"/>
                  <a:pt x="764516" y="318654"/>
                </a:cubicBezTo>
                <a:cubicBezTo>
                  <a:pt x="736425" y="318654"/>
                  <a:pt x="709098" y="327891"/>
                  <a:pt x="681389" y="332509"/>
                </a:cubicBezTo>
                <a:cubicBezTo>
                  <a:pt x="672153" y="346363"/>
                  <a:pt x="655519" y="357523"/>
                  <a:pt x="653680" y="374072"/>
                </a:cubicBezTo>
                <a:cubicBezTo>
                  <a:pt x="650578" y="401992"/>
                  <a:pt x="654972" y="432074"/>
                  <a:pt x="667535" y="457200"/>
                </a:cubicBezTo>
                <a:cubicBezTo>
                  <a:pt x="674981" y="472093"/>
                  <a:pt x="693793" y="478350"/>
                  <a:pt x="709098" y="484909"/>
                </a:cubicBezTo>
                <a:cubicBezTo>
                  <a:pt x="754950" y="504560"/>
                  <a:pt x="878637" y="510175"/>
                  <a:pt x="903062" y="512618"/>
                </a:cubicBezTo>
                <a:cubicBezTo>
                  <a:pt x="912298" y="526472"/>
                  <a:pt x="918997" y="542407"/>
                  <a:pt x="930771" y="554181"/>
                </a:cubicBezTo>
                <a:cubicBezTo>
                  <a:pt x="1012010" y="635420"/>
                  <a:pt x="1052507" y="600166"/>
                  <a:pt x="1194007" y="609600"/>
                </a:cubicBezTo>
                <a:cubicBezTo>
                  <a:pt x="1207862" y="618836"/>
                  <a:pt x="1220678" y="629863"/>
                  <a:pt x="1235571" y="637309"/>
                </a:cubicBezTo>
                <a:cubicBezTo>
                  <a:pt x="1248633" y="643840"/>
                  <a:pt x="1265731" y="642040"/>
                  <a:pt x="1277135" y="651163"/>
                </a:cubicBezTo>
                <a:cubicBezTo>
                  <a:pt x="1290137" y="661565"/>
                  <a:pt x="1292313" y="681762"/>
                  <a:pt x="1304844" y="692727"/>
                </a:cubicBezTo>
                <a:cubicBezTo>
                  <a:pt x="1329906" y="714657"/>
                  <a:pt x="1387971" y="748145"/>
                  <a:pt x="1387971" y="748145"/>
                </a:cubicBezTo>
                <a:cubicBezTo>
                  <a:pt x="1435060" y="818779"/>
                  <a:pt x="1444498" y="814093"/>
                  <a:pt x="1401826" y="942109"/>
                </a:cubicBezTo>
                <a:cubicBezTo>
                  <a:pt x="1397208" y="955964"/>
                  <a:pt x="1374117" y="951345"/>
                  <a:pt x="1360262" y="955963"/>
                </a:cubicBezTo>
                <a:cubicBezTo>
                  <a:pt x="1272517" y="951345"/>
                  <a:pt x="1184087" y="953981"/>
                  <a:pt x="1097026" y="942109"/>
                </a:cubicBezTo>
                <a:cubicBezTo>
                  <a:pt x="1080528" y="939859"/>
                  <a:pt x="1070355" y="921847"/>
                  <a:pt x="1055462" y="914400"/>
                </a:cubicBezTo>
                <a:cubicBezTo>
                  <a:pt x="1042400" y="907869"/>
                  <a:pt x="1027940" y="904557"/>
                  <a:pt x="1013898" y="900545"/>
                </a:cubicBezTo>
                <a:cubicBezTo>
                  <a:pt x="995589" y="895314"/>
                  <a:pt x="976789" y="891921"/>
                  <a:pt x="958480" y="886690"/>
                </a:cubicBezTo>
                <a:cubicBezTo>
                  <a:pt x="944438" y="882678"/>
                  <a:pt x="930958" y="876848"/>
                  <a:pt x="916916" y="872836"/>
                </a:cubicBezTo>
                <a:cubicBezTo>
                  <a:pt x="898607" y="867605"/>
                  <a:pt x="879736" y="864453"/>
                  <a:pt x="861498" y="858981"/>
                </a:cubicBezTo>
                <a:cubicBezTo>
                  <a:pt x="833522" y="850588"/>
                  <a:pt x="807493" y="833512"/>
                  <a:pt x="778371" y="831272"/>
                </a:cubicBezTo>
                <a:lnTo>
                  <a:pt x="598262" y="817418"/>
                </a:lnTo>
                <a:cubicBezTo>
                  <a:pt x="492795" y="782262"/>
                  <a:pt x="543776" y="783981"/>
                  <a:pt x="445862" y="803563"/>
                </a:cubicBezTo>
                <a:cubicBezTo>
                  <a:pt x="422771" y="798945"/>
                  <a:pt x="395177" y="804166"/>
                  <a:pt x="376589" y="789709"/>
                </a:cubicBezTo>
                <a:cubicBezTo>
                  <a:pt x="333716" y="756363"/>
                  <a:pt x="322649" y="711015"/>
                  <a:pt x="307316" y="665018"/>
                </a:cubicBezTo>
                <a:cubicBezTo>
                  <a:pt x="302698" y="637309"/>
                  <a:pt x="302345" y="608540"/>
                  <a:pt x="293462" y="581890"/>
                </a:cubicBezTo>
                <a:cubicBezTo>
                  <a:pt x="284226" y="554181"/>
                  <a:pt x="251898" y="521854"/>
                  <a:pt x="224189" y="512618"/>
                </a:cubicBezTo>
                <a:cubicBezTo>
                  <a:pt x="197539" y="503735"/>
                  <a:pt x="168827" y="503034"/>
                  <a:pt x="141062" y="498763"/>
                </a:cubicBezTo>
                <a:cubicBezTo>
                  <a:pt x="108786" y="493798"/>
                  <a:pt x="76407" y="489527"/>
                  <a:pt x="44080" y="484909"/>
                </a:cubicBezTo>
                <a:cubicBezTo>
                  <a:pt x="30225" y="480291"/>
                  <a:pt x="4737" y="485488"/>
                  <a:pt x="2516" y="471054"/>
                </a:cubicBezTo>
                <a:cubicBezTo>
                  <a:pt x="-5940" y="416091"/>
                  <a:pt x="9021" y="359922"/>
                  <a:pt x="16371" y="304800"/>
                </a:cubicBezTo>
                <a:cubicBezTo>
                  <a:pt x="18301" y="290324"/>
                  <a:pt x="19899" y="273563"/>
                  <a:pt x="30226" y="263236"/>
                </a:cubicBezTo>
                <a:cubicBezTo>
                  <a:pt x="40552" y="252909"/>
                  <a:pt x="57935" y="253999"/>
                  <a:pt x="71789" y="249381"/>
                </a:cubicBezTo>
                <a:cubicBezTo>
                  <a:pt x="146436" y="261823"/>
                  <a:pt x="252299" y="286466"/>
                  <a:pt x="321171" y="249381"/>
                </a:cubicBezTo>
                <a:cubicBezTo>
                  <a:pt x="401080" y="206353"/>
                  <a:pt x="293052" y="164568"/>
                  <a:pt x="348880" y="124690"/>
                </a:cubicBezTo>
                <a:cubicBezTo>
                  <a:pt x="372647" y="107713"/>
                  <a:pt x="432007" y="96981"/>
                  <a:pt x="432007" y="96981"/>
                </a:cubicBezTo>
                <a:cubicBezTo>
                  <a:pt x="445862" y="101599"/>
                  <a:pt x="460509" y="104305"/>
                  <a:pt x="473571" y="110836"/>
                </a:cubicBezTo>
                <a:cubicBezTo>
                  <a:pt x="488464" y="118283"/>
                  <a:pt x="515135" y="138545"/>
                  <a:pt x="515135" y="138545"/>
                </a:cubicBezTo>
              </a:path>
            </a:pathLst>
          </a:custGeom>
          <a:solidFill>
            <a:schemeClr val="accent6">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ru-RU" b="1" dirty="0" smtClean="0">
                <a:solidFill>
                  <a:schemeClr val="tx2">
                    <a:lumMod val="50000"/>
                  </a:schemeClr>
                </a:solidFill>
              </a:rPr>
              <a:t>ВАРНА</a:t>
            </a:r>
            <a:endParaRPr lang="ru-RU" b="1" dirty="0">
              <a:solidFill>
                <a:schemeClr val="tx2">
                  <a:lumMod val="50000"/>
                </a:schemeClr>
              </a:solidFill>
            </a:endParaRPr>
          </a:p>
        </p:txBody>
      </p:sp>
      <p:sp>
        <p:nvSpPr>
          <p:cNvPr id="9" name="Прямоугольник 8"/>
          <p:cNvSpPr/>
          <p:nvPr/>
        </p:nvSpPr>
        <p:spPr>
          <a:xfrm>
            <a:off x="2706770" y="0"/>
            <a:ext cx="4430700" cy="646331"/>
          </a:xfrm>
          <a:prstGeom prst="rect">
            <a:avLst/>
          </a:prstGeom>
        </p:spPr>
        <p:txBody>
          <a:bodyPr wrap="none">
            <a:spAutoFit/>
          </a:bodyPr>
          <a:lstStyle/>
          <a:p>
            <a:r>
              <a:rPr lang="ru-RU" sz="3600" b="1" dirty="0" smtClean="0">
                <a:solidFill>
                  <a:srgbClr val="C00000"/>
                </a:solidFill>
              </a:rPr>
              <a:t>Челябинская область</a:t>
            </a:r>
            <a:endParaRPr lang="ru-RU" sz="3600" b="1" dirty="0">
              <a:solidFill>
                <a:srgbClr val="C00000"/>
              </a:solidFill>
            </a:endParaRPr>
          </a:p>
        </p:txBody>
      </p:sp>
      <p:sp>
        <p:nvSpPr>
          <p:cNvPr id="10" name="Блок-схема: узел 9"/>
          <p:cNvSpPr/>
          <p:nvPr/>
        </p:nvSpPr>
        <p:spPr>
          <a:xfrm>
            <a:off x="4922120" y="4475017"/>
            <a:ext cx="172044" cy="132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лако 10"/>
          <p:cNvSpPr/>
          <p:nvPr/>
        </p:nvSpPr>
        <p:spPr>
          <a:xfrm>
            <a:off x="3112902" y="596993"/>
            <a:ext cx="5059498" cy="3289207"/>
          </a:xfrm>
          <a:prstGeom prst="cloud">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chemeClr val="tx2">
                    <a:lumMod val="50000"/>
                  </a:schemeClr>
                </a:solidFill>
              </a:rPr>
              <a:t>Пыль, окись углерода, сажа, сернистый ангидрид, двуокись </a:t>
            </a:r>
            <a:r>
              <a:rPr lang="ru-RU" sz="2400" b="1" dirty="0" smtClean="0">
                <a:solidFill>
                  <a:schemeClr val="tx2">
                    <a:lumMod val="50000"/>
                  </a:schemeClr>
                </a:solidFill>
              </a:rPr>
              <a:t>азота</a:t>
            </a:r>
          </a:p>
          <a:p>
            <a:pPr algn="ctr"/>
            <a:r>
              <a:rPr lang="ru-RU" sz="4000" b="1" dirty="0" smtClean="0">
                <a:solidFill>
                  <a:schemeClr val="tx2">
                    <a:lumMod val="50000"/>
                  </a:schemeClr>
                </a:solidFill>
              </a:rPr>
              <a:t>600 тонн в год</a:t>
            </a:r>
            <a:endParaRPr lang="ru-RU" sz="4000" b="1" dirty="0">
              <a:solidFill>
                <a:schemeClr val="tx2">
                  <a:lumMod val="50000"/>
                </a:schemeClr>
              </a:solidFill>
            </a:endParaRPr>
          </a:p>
        </p:txBody>
      </p:sp>
      <p:sp>
        <p:nvSpPr>
          <p:cNvPr id="12" name="Прямоугольник 11"/>
          <p:cNvSpPr/>
          <p:nvPr/>
        </p:nvSpPr>
        <p:spPr>
          <a:xfrm>
            <a:off x="395535" y="877375"/>
            <a:ext cx="2952329" cy="3046988"/>
          </a:xfrm>
          <a:prstGeom prst="rect">
            <a:avLst/>
          </a:prstGeom>
        </p:spPr>
        <p:txBody>
          <a:bodyPr wrap="square">
            <a:spAutoFit/>
          </a:bodyPr>
          <a:lstStyle/>
          <a:p>
            <a:r>
              <a:rPr lang="ru-RU" sz="2400" b="1" dirty="0" smtClean="0"/>
              <a:t>Экологическая </a:t>
            </a:r>
            <a:r>
              <a:rPr lang="ru-RU" sz="2400" b="1" dirty="0"/>
              <a:t>оценка состояния окружающей </a:t>
            </a:r>
            <a:r>
              <a:rPr lang="ru-RU" sz="2400" b="1" dirty="0" smtClean="0"/>
              <a:t>среды.</a:t>
            </a:r>
            <a:endParaRPr lang="ru-RU" sz="2400" b="1" dirty="0"/>
          </a:p>
          <a:p>
            <a:r>
              <a:rPr lang="ru-RU" sz="2400" b="1" dirty="0" smtClean="0"/>
              <a:t>Загрязнение</a:t>
            </a:r>
          </a:p>
          <a:p>
            <a:r>
              <a:rPr lang="ru-RU" sz="2400" b="1" dirty="0" smtClean="0"/>
              <a:t> атмосферного</a:t>
            </a:r>
          </a:p>
          <a:p>
            <a:r>
              <a:rPr lang="ru-RU" sz="2400" b="1" dirty="0" smtClean="0"/>
              <a:t> воздуха на территории </a:t>
            </a:r>
            <a:r>
              <a:rPr lang="ru-RU" sz="2400" b="1" dirty="0" err="1" smtClean="0"/>
              <a:t>Варненского</a:t>
            </a:r>
            <a:r>
              <a:rPr lang="ru-RU" sz="2400" b="1" dirty="0" smtClean="0"/>
              <a:t> района</a:t>
            </a:r>
            <a:endParaRPr lang="ru-RU" sz="2400" dirty="0"/>
          </a:p>
        </p:txBody>
      </p:sp>
      <p:sp>
        <p:nvSpPr>
          <p:cNvPr id="13" name="Прямоугольник с двумя скругленными соседними углами 12"/>
          <p:cNvSpPr/>
          <p:nvPr/>
        </p:nvSpPr>
        <p:spPr>
          <a:xfrm>
            <a:off x="500036" y="4170218"/>
            <a:ext cx="2071702" cy="914400"/>
          </a:xfrm>
          <a:prstGeom prst="round2Same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10 вагонов</a:t>
            </a:r>
            <a:endParaRPr lang="ru-RU" sz="2800" b="1" dirty="0"/>
          </a:p>
        </p:txBody>
      </p:sp>
      <p:sp>
        <p:nvSpPr>
          <p:cNvPr id="14" name="Блок-схема: узел 13"/>
          <p:cNvSpPr/>
          <p:nvPr/>
        </p:nvSpPr>
        <p:spPr>
          <a:xfrm>
            <a:off x="571474" y="5098912"/>
            <a:ext cx="214314" cy="214314"/>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Блок-схема: узел 14"/>
          <p:cNvSpPr/>
          <p:nvPr/>
        </p:nvSpPr>
        <p:spPr>
          <a:xfrm>
            <a:off x="857226" y="5098912"/>
            <a:ext cx="214314" cy="214314"/>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Блок-схема: узел 15"/>
          <p:cNvSpPr/>
          <p:nvPr/>
        </p:nvSpPr>
        <p:spPr>
          <a:xfrm>
            <a:off x="2143108" y="5098912"/>
            <a:ext cx="214314" cy="214314"/>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Блок-схема: узел 18"/>
          <p:cNvSpPr/>
          <p:nvPr/>
        </p:nvSpPr>
        <p:spPr>
          <a:xfrm>
            <a:off x="1857356" y="5098912"/>
            <a:ext cx="214314" cy="214314"/>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трелка вправо с вырезом 20"/>
          <p:cNvSpPr/>
          <p:nvPr/>
        </p:nvSpPr>
        <p:spPr>
          <a:xfrm rot="8764519">
            <a:off x="3039785" y="3824683"/>
            <a:ext cx="978408" cy="484632"/>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796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10"/>
                                        </p:tgtEl>
                                      </p:cBhvr>
                                      <p:by x="150000" y="150000"/>
                                    </p:animScale>
                                  </p:childTnLst>
                                </p:cTn>
                              </p:par>
                              <p:par>
                                <p:cTn id="7" presetID="6" presetClass="emph" presetSubtype="0" fill="hold" grpId="0" nodeType="withEffect">
                                  <p:stCondLst>
                                    <p:cond delay="0"/>
                                  </p:stCondLst>
                                  <p:childTnLst>
                                    <p:animScale>
                                      <p:cBhvr>
                                        <p:cTn id="8" dur="2000" fill="hold"/>
                                        <p:tgtEl>
                                          <p:spTgt spid="7"/>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ppt_x</p:attrName>
                                        </p:attrNameLst>
                                      </p:cBhvr>
                                      <p:tavLst>
                                        <p:tav tm="0">
                                          <p:val>
                                            <p:strVal val="#ppt_x-.2"/>
                                          </p:val>
                                        </p:tav>
                                        <p:tav tm="100000">
                                          <p:val>
                                            <p:strVal val="#ppt_x"/>
                                          </p:val>
                                        </p:tav>
                                      </p:tavLst>
                                    </p:anim>
                                    <p:anim calcmode="lin" valueType="num">
                                      <p:cBhvr>
                                        <p:cTn id="2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6"/>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ppt_x</p:attrName>
                                        </p:attrNameLst>
                                      </p:cBhvr>
                                      <p:tavLst>
                                        <p:tav tm="0">
                                          <p:val>
                                            <p:strVal val="#ppt_x-.2"/>
                                          </p:val>
                                        </p:tav>
                                        <p:tav tm="100000">
                                          <p:val>
                                            <p:strVal val="#ppt_x"/>
                                          </p:val>
                                        </p:tav>
                                      </p:tavLst>
                                    </p:anim>
                                    <p:anim calcmode="lin" valueType="num">
                                      <p:cBhvr>
                                        <p:cTn id="29"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9"/>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ppt_x</p:attrName>
                                        </p:attrNameLst>
                                      </p:cBhvr>
                                      <p:tavLst>
                                        <p:tav tm="0">
                                          <p:val>
                                            <p:strVal val="#ppt_x-.2"/>
                                          </p:val>
                                        </p:tav>
                                        <p:tav tm="100000">
                                          <p:val>
                                            <p:strVal val="#ppt_x"/>
                                          </p:val>
                                        </p:tav>
                                      </p:tavLst>
                                    </p:anim>
                                    <p:anim calcmode="lin" valueType="num">
                                      <p:cBhvr>
                                        <p:cTn id="34"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5"/>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ppt_x</p:attrName>
                                        </p:attrNameLst>
                                      </p:cBhvr>
                                      <p:tavLst>
                                        <p:tav tm="0">
                                          <p:val>
                                            <p:strVal val="#ppt_x-.2"/>
                                          </p:val>
                                        </p:tav>
                                        <p:tav tm="100000">
                                          <p:val>
                                            <p:strVal val="#ppt_x"/>
                                          </p:val>
                                        </p:tav>
                                      </p:tavLst>
                                    </p:anim>
                                    <p:anim calcmode="lin" valueType="num">
                                      <p:cBhvr>
                                        <p:cTn id="3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4"/>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2"/>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3" grpId="0" animBg="1"/>
      <p:bldP spid="14" grpId="0" animBg="1"/>
      <p:bldP spid="15" grpId="0" animBg="1"/>
      <p:bldP spid="16" grpId="0" animBg="1"/>
      <p:bldP spid="19"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redbook.ru/images/kirgor73-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625078"/>
            <a:ext cx="4968552" cy="6128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http://redbook.ru/images/kirgor73-1.gi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57" t="58294" r="20833" b="27239"/>
          <a:stretch/>
        </p:blipFill>
        <p:spPr bwMode="auto">
          <a:xfrm>
            <a:off x="4419600" y="4197927"/>
            <a:ext cx="1565564" cy="886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олилиния 6"/>
          <p:cNvSpPr/>
          <p:nvPr/>
        </p:nvSpPr>
        <p:spPr>
          <a:xfrm>
            <a:off x="4555629" y="4281055"/>
            <a:ext cx="1429121" cy="955963"/>
          </a:xfrm>
          <a:custGeom>
            <a:avLst/>
            <a:gdLst>
              <a:gd name="connsiteX0" fmla="*/ 515135 w 1429121"/>
              <a:gd name="connsiteY0" fmla="*/ 0 h 955963"/>
              <a:gd name="connsiteX1" fmla="*/ 487426 w 1429121"/>
              <a:gd name="connsiteY1" fmla="*/ 69272 h 955963"/>
              <a:gd name="connsiteX2" fmla="*/ 792226 w 1429121"/>
              <a:gd name="connsiteY2" fmla="*/ 138545 h 955963"/>
              <a:gd name="connsiteX3" fmla="*/ 944626 w 1429121"/>
              <a:gd name="connsiteY3" fmla="*/ 138545 h 955963"/>
              <a:gd name="connsiteX4" fmla="*/ 986189 w 1429121"/>
              <a:gd name="connsiteY4" fmla="*/ 180109 h 955963"/>
              <a:gd name="connsiteX5" fmla="*/ 986189 w 1429121"/>
              <a:gd name="connsiteY5" fmla="*/ 318654 h 955963"/>
              <a:gd name="connsiteX6" fmla="*/ 930771 w 1429121"/>
              <a:gd name="connsiteY6" fmla="*/ 346363 h 955963"/>
              <a:gd name="connsiteX7" fmla="*/ 806080 w 1429121"/>
              <a:gd name="connsiteY7" fmla="*/ 332509 h 955963"/>
              <a:gd name="connsiteX8" fmla="*/ 764516 w 1429121"/>
              <a:gd name="connsiteY8" fmla="*/ 318654 h 955963"/>
              <a:gd name="connsiteX9" fmla="*/ 681389 w 1429121"/>
              <a:gd name="connsiteY9" fmla="*/ 332509 h 955963"/>
              <a:gd name="connsiteX10" fmla="*/ 653680 w 1429121"/>
              <a:gd name="connsiteY10" fmla="*/ 374072 h 955963"/>
              <a:gd name="connsiteX11" fmla="*/ 667535 w 1429121"/>
              <a:gd name="connsiteY11" fmla="*/ 457200 h 955963"/>
              <a:gd name="connsiteX12" fmla="*/ 709098 w 1429121"/>
              <a:gd name="connsiteY12" fmla="*/ 484909 h 955963"/>
              <a:gd name="connsiteX13" fmla="*/ 903062 w 1429121"/>
              <a:gd name="connsiteY13" fmla="*/ 512618 h 955963"/>
              <a:gd name="connsiteX14" fmla="*/ 930771 w 1429121"/>
              <a:gd name="connsiteY14" fmla="*/ 554181 h 955963"/>
              <a:gd name="connsiteX15" fmla="*/ 1194007 w 1429121"/>
              <a:gd name="connsiteY15" fmla="*/ 609600 h 955963"/>
              <a:gd name="connsiteX16" fmla="*/ 1235571 w 1429121"/>
              <a:gd name="connsiteY16" fmla="*/ 637309 h 955963"/>
              <a:gd name="connsiteX17" fmla="*/ 1277135 w 1429121"/>
              <a:gd name="connsiteY17" fmla="*/ 651163 h 955963"/>
              <a:gd name="connsiteX18" fmla="*/ 1304844 w 1429121"/>
              <a:gd name="connsiteY18" fmla="*/ 692727 h 955963"/>
              <a:gd name="connsiteX19" fmla="*/ 1387971 w 1429121"/>
              <a:gd name="connsiteY19" fmla="*/ 748145 h 955963"/>
              <a:gd name="connsiteX20" fmla="*/ 1401826 w 1429121"/>
              <a:gd name="connsiteY20" fmla="*/ 942109 h 955963"/>
              <a:gd name="connsiteX21" fmla="*/ 1360262 w 1429121"/>
              <a:gd name="connsiteY21" fmla="*/ 955963 h 955963"/>
              <a:gd name="connsiteX22" fmla="*/ 1097026 w 1429121"/>
              <a:gd name="connsiteY22" fmla="*/ 942109 h 955963"/>
              <a:gd name="connsiteX23" fmla="*/ 1055462 w 1429121"/>
              <a:gd name="connsiteY23" fmla="*/ 914400 h 955963"/>
              <a:gd name="connsiteX24" fmla="*/ 1013898 w 1429121"/>
              <a:gd name="connsiteY24" fmla="*/ 900545 h 955963"/>
              <a:gd name="connsiteX25" fmla="*/ 958480 w 1429121"/>
              <a:gd name="connsiteY25" fmla="*/ 886690 h 955963"/>
              <a:gd name="connsiteX26" fmla="*/ 916916 w 1429121"/>
              <a:gd name="connsiteY26" fmla="*/ 872836 h 955963"/>
              <a:gd name="connsiteX27" fmla="*/ 861498 w 1429121"/>
              <a:gd name="connsiteY27" fmla="*/ 858981 h 955963"/>
              <a:gd name="connsiteX28" fmla="*/ 778371 w 1429121"/>
              <a:gd name="connsiteY28" fmla="*/ 831272 h 955963"/>
              <a:gd name="connsiteX29" fmla="*/ 598262 w 1429121"/>
              <a:gd name="connsiteY29" fmla="*/ 817418 h 955963"/>
              <a:gd name="connsiteX30" fmla="*/ 445862 w 1429121"/>
              <a:gd name="connsiteY30" fmla="*/ 803563 h 955963"/>
              <a:gd name="connsiteX31" fmla="*/ 376589 w 1429121"/>
              <a:gd name="connsiteY31" fmla="*/ 789709 h 955963"/>
              <a:gd name="connsiteX32" fmla="*/ 307316 w 1429121"/>
              <a:gd name="connsiteY32" fmla="*/ 665018 h 955963"/>
              <a:gd name="connsiteX33" fmla="*/ 293462 w 1429121"/>
              <a:gd name="connsiteY33" fmla="*/ 581890 h 955963"/>
              <a:gd name="connsiteX34" fmla="*/ 224189 w 1429121"/>
              <a:gd name="connsiteY34" fmla="*/ 512618 h 955963"/>
              <a:gd name="connsiteX35" fmla="*/ 141062 w 1429121"/>
              <a:gd name="connsiteY35" fmla="*/ 498763 h 955963"/>
              <a:gd name="connsiteX36" fmla="*/ 44080 w 1429121"/>
              <a:gd name="connsiteY36" fmla="*/ 484909 h 955963"/>
              <a:gd name="connsiteX37" fmla="*/ 2516 w 1429121"/>
              <a:gd name="connsiteY37" fmla="*/ 471054 h 955963"/>
              <a:gd name="connsiteX38" fmla="*/ 16371 w 1429121"/>
              <a:gd name="connsiteY38" fmla="*/ 304800 h 955963"/>
              <a:gd name="connsiteX39" fmla="*/ 30226 w 1429121"/>
              <a:gd name="connsiteY39" fmla="*/ 263236 h 955963"/>
              <a:gd name="connsiteX40" fmla="*/ 71789 w 1429121"/>
              <a:gd name="connsiteY40" fmla="*/ 249381 h 955963"/>
              <a:gd name="connsiteX41" fmla="*/ 321171 w 1429121"/>
              <a:gd name="connsiteY41" fmla="*/ 249381 h 955963"/>
              <a:gd name="connsiteX42" fmla="*/ 348880 w 1429121"/>
              <a:gd name="connsiteY42" fmla="*/ 124690 h 955963"/>
              <a:gd name="connsiteX43" fmla="*/ 432007 w 1429121"/>
              <a:gd name="connsiteY43" fmla="*/ 96981 h 955963"/>
              <a:gd name="connsiteX44" fmla="*/ 473571 w 1429121"/>
              <a:gd name="connsiteY44" fmla="*/ 110836 h 955963"/>
              <a:gd name="connsiteX45" fmla="*/ 515135 w 1429121"/>
              <a:gd name="connsiteY45" fmla="*/ 138545 h 9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29121" h="955963">
                <a:moveTo>
                  <a:pt x="515135" y="0"/>
                </a:moveTo>
                <a:cubicBezTo>
                  <a:pt x="505899" y="23091"/>
                  <a:pt x="490172" y="44555"/>
                  <a:pt x="487426" y="69272"/>
                </a:cubicBezTo>
                <a:cubicBezTo>
                  <a:pt x="471086" y="216324"/>
                  <a:pt x="756290" y="136834"/>
                  <a:pt x="792226" y="138545"/>
                </a:cubicBezTo>
                <a:cubicBezTo>
                  <a:pt x="835020" y="133196"/>
                  <a:pt x="900113" y="108869"/>
                  <a:pt x="944626" y="138545"/>
                </a:cubicBezTo>
                <a:cubicBezTo>
                  <a:pt x="960928" y="149413"/>
                  <a:pt x="972335" y="166254"/>
                  <a:pt x="986189" y="180109"/>
                </a:cubicBezTo>
                <a:cubicBezTo>
                  <a:pt x="1002658" y="229514"/>
                  <a:pt x="1019356" y="258953"/>
                  <a:pt x="986189" y="318654"/>
                </a:cubicBezTo>
                <a:cubicBezTo>
                  <a:pt x="976159" y="336708"/>
                  <a:pt x="949244" y="337127"/>
                  <a:pt x="930771" y="346363"/>
                </a:cubicBezTo>
                <a:cubicBezTo>
                  <a:pt x="889207" y="341745"/>
                  <a:pt x="847330" y="339384"/>
                  <a:pt x="806080" y="332509"/>
                </a:cubicBezTo>
                <a:cubicBezTo>
                  <a:pt x="791675" y="330108"/>
                  <a:pt x="779120" y="318654"/>
                  <a:pt x="764516" y="318654"/>
                </a:cubicBezTo>
                <a:cubicBezTo>
                  <a:pt x="736425" y="318654"/>
                  <a:pt x="709098" y="327891"/>
                  <a:pt x="681389" y="332509"/>
                </a:cubicBezTo>
                <a:cubicBezTo>
                  <a:pt x="672153" y="346363"/>
                  <a:pt x="655519" y="357523"/>
                  <a:pt x="653680" y="374072"/>
                </a:cubicBezTo>
                <a:cubicBezTo>
                  <a:pt x="650578" y="401992"/>
                  <a:pt x="654972" y="432074"/>
                  <a:pt x="667535" y="457200"/>
                </a:cubicBezTo>
                <a:cubicBezTo>
                  <a:pt x="674981" y="472093"/>
                  <a:pt x="693793" y="478350"/>
                  <a:pt x="709098" y="484909"/>
                </a:cubicBezTo>
                <a:cubicBezTo>
                  <a:pt x="754950" y="504560"/>
                  <a:pt x="878637" y="510175"/>
                  <a:pt x="903062" y="512618"/>
                </a:cubicBezTo>
                <a:cubicBezTo>
                  <a:pt x="912298" y="526472"/>
                  <a:pt x="918997" y="542407"/>
                  <a:pt x="930771" y="554181"/>
                </a:cubicBezTo>
                <a:cubicBezTo>
                  <a:pt x="1012010" y="635420"/>
                  <a:pt x="1052507" y="600166"/>
                  <a:pt x="1194007" y="609600"/>
                </a:cubicBezTo>
                <a:cubicBezTo>
                  <a:pt x="1207862" y="618836"/>
                  <a:pt x="1220678" y="629863"/>
                  <a:pt x="1235571" y="637309"/>
                </a:cubicBezTo>
                <a:cubicBezTo>
                  <a:pt x="1248633" y="643840"/>
                  <a:pt x="1265731" y="642040"/>
                  <a:pt x="1277135" y="651163"/>
                </a:cubicBezTo>
                <a:cubicBezTo>
                  <a:pt x="1290137" y="661565"/>
                  <a:pt x="1292313" y="681762"/>
                  <a:pt x="1304844" y="692727"/>
                </a:cubicBezTo>
                <a:cubicBezTo>
                  <a:pt x="1329906" y="714657"/>
                  <a:pt x="1387971" y="748145"/>
                  <a:pt x="1387971" y="748145"/>
                </a:cubicBezTo>
                <a:cubicBezTo>
                  <a:pt x="1435060" y="818779"/>
                  <a:pt x="1444498" y="814093"/>
                  <a:pt x="1401826" y="942109"/>
                </a:cubicBezTo>
                <a:cubicBezTo>
                  <a:pt x="1397208" y="955964"/>
                  <a:pt x="1374117" y="951345"/>
                  <a:pt x="1360262" y="955963"/>
                </a:cubicBezTo>
                <a:cubicBezTo>
                  <a:pt x="1272517" y="951345"/>
                  <a:pt x="1184087" y="953981"/>
                  <a:pt x="1097026" y="942109"/>
                </a:cubicBezTo>
                <a:cubicBezTo>
                  <a:pt x="1080528" y="939859"/>
                  <a:pt x="1070355" y="921847"/>
                  <a:pt x="1055462" y="914400"/>
                </a:cubicBezTo>
                <a:cubicBezTo>
                  <a:pt x="1042400" y="907869"/>
                  <a:pt x="1027940" y="904557"/>
                  <a:pt x="1013898" y="900545"/>
                </a:cubicBezTo>
                <a:cubicBezTo>
                  <a:pt x="995589" y="895314"/>
                  <a:pt x="976789" y="891921"/>
                  <a:pt x="958480" y="886690"/>
                </a:cubicBezTo>
                <a:cubicBezTo>
                  <a:pt x="944438" y="882678"/>
                  <a:pt x="930958" y="876848"/>
                  <a:pt x="916916" y="872836"/>
                </a:cubicBezTo>
                <a:cubicBezTo>
                  <a:pt x="898607" y="867605"/>
                  <a:pt x="879736" y="864453"/>
                  <a:pt x="861498" y="858981"/>
                </a:cubicBezTo>
                <a:cubicBezTo>
                  <a:pt x="833522" y="850588"/>
                  <a:pt x="807493" y="833512"/>
                  <a:pt x="778371" y="831272"/>
                </a:cubicBezTo>
                <a:lnTo>
                  <a:pt x="598262" y="817418"/>
                </a:lnTo>
                <a:cubicBezTo>
                  <a:pt x="492795" y="782262"/>
                  <a:pt x="543776" y="783981"/>
                  <a:pt x="445862" y="803563"/>
                </a:cubicBezTo>
                <a:cubicBezTo>
                  <a:pt x="422771" y="798945"/>
                  <a:pt x="395177" y="804166"/>
                  <a:pt x="376589" y="789709"/>
                </a:cubicBezTo>
                <a:cubicBezTo>
                  <a:pt x="333716" y="756363"/>
                  <a:pt x="322649" y="711015"/>
                  <a:pt x="307316" y="665018"/>
                </a:cubicBezTo>
                <a:cubicBezTo>
                  <a:pt x="302698" y="637309"/>
                  <a:pt x="302345" y="608540"/>
                  <a:pt x="293462" y="581890"/>
                </a:cubicBezTo>
                <a:cubicBezTo>
                  <a:pt x="284226" y="554181"/>
                  <a:pt x="251898" y="521854"/>
                  <a:pt x="224189" y="512618"/>
                </a:cubicBezTo>
                <a:cubicBezTo>
                  <a:pt x="197539" y="503735"/>
                  <a:pt x="168827" y="503034"/>
                  <a:pt x="141062" y="498763"/>
                </a:cubicBezTo>
                <a:cubicBezTo>
                  <a:pt x="108786" y="493798"/>
                  <a:pt x="76407" y="489527"/>
                  <a:pt x="44080" y="484909"/>
                </a:cubicBezTo>
                <a:cubicBezTo>
                  <a:pt x="30225" y="480291"/>
                  <a:pt x="4737" y="485488"/>
                  <a:pt x="2516" y="471054"/>
                </a:cubicBezTo>
                <a:cubicBezTo>
                  <a:pt x="-5940" y="416091"/>
                  <a:pt x="9021" y="359922"/>
                  <a:pt x="16371" y="304800"/>
                </a:cubicBezTo>
                <a:cubicBezTo>
                  <a:pt x="18301" y="290324"/>
                  <a:pt x="19899" y="273563"/>
                  <a:pt x="30226" y="263236"/>
                </a:cubicBezTo>
                <a:cubicBezTo>
                  <a:pt x="40552" y="252909"/>
                  <a:pt x="57935" y="253999"/>
                  <a:pt x="71789" y="249381"/>
                </a:cubicBezTo>
                <a:cubicBezTo>
                  <a:pt x="146436" y="261823"/>
                  <a:pt x="252299" y="286466"/>
                  <a:pt x="321171" y="249381"/>
                </a:cubicBezTo>
                <a:cubicBezTo>
                  <a:pt x="401080" y="206353"/>
                  <a:pt x="293052" y="164568"/>
                  <a:pt x="348880" y="124690"/>
                </a:cubicBezTo>
                <a:cubicBezTo>
                  <a:pt x="372647" y="107713"/>
                  <a:pt x="432007" y="96981"/>
                  <a:pt x="432007" y="96981"/>
                </a:cubicBezTo>
                <a:cubicBezTo>
                  <a:pt x="445862" y="101599"/>
                  <a:pt x="460509" y="104305"/>
                  <a:pt x="473571" y="110836"/>
                </a:cubicBezTo>
                <a:cubicBezTo>
                  <a:pt x="488464" y="118283"/>
                  <a:pt x="515135" y="138545"/>
                  <a:pt x="515135" y="138545"/>
                </a:cubicBezTo>
              </a:path>
            </a:pathLst>
          </a:custGeom>
          <a:solidFill>
            <a:schemeClr val="accent6">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ru-RU" b="1" dirty="0" smtClean="0">
                <a:solidFill>
                  <a:schemeClr val="tx2">
                    <a:lumMod val="50000"/>
                  </a:schemeClr>
                </a:solidFill>
              </a:rPr>
              <a:t>ВАРНА</a:t>
            </a:r>
            <a:endParaRPr lang="ru-RU" b="1" dirty="0">
              <a:solidFill>
                <a:schemeClr val="tx2">
                  <a:lumMod val="50000"/>
                </a:schemeClr>
              </a:solidFill>
            </a:endParaRPr>
          </a:p>
        </p:txBody>
      </p:sp>
      <p:sp>
        <p:nvSpPr>
          <p:cNvPr id="9" name="Прямоугольник 8"/>
          <p:cNvSpPr/>
          <p:nvPr/>
        </p:nvSpPr>
        <p:spPr>
          <a:xfrm>
            <a:off x="2706770" y="0"/>
            <a:ext cx="4430700" cy="646331"/>
          </a:xfrm>
          <a:prstGeom prst="rect">
            <a:avLst/>
          </a:prstGeom>
        </p:spPr>
        <p:txBody>
          <a:bodyPr wrap="none">
            <a:spAutoFit/>
          </a:bodyPr>
          <a:lstStyle/>
          <a:p>
            <a:r>
              <a:rPr lang="ru-RU" sz="3600" b="1" dirty="0">
                <a:solidFill>
                  <a:srgbClr val="C00000"/>
                </a:solidFill>
              </a:rPr>
              <a:t>Челябинская область</a:t>
            </a:r>
          </a:p>
        </p:txBody>
      </p:sp>
      <p:sp>
        <p:nvSpPr>
          <p:cNvPr id="10" name="Блок-схема: узел 9"/>
          <p:cNvSpPr/>
          <p:nvPr/>
        </p:nvSpPr>
        <p:spPr>
          <a:xfrm>
            <a:off x="4922120" y="4475017"/>
            <a:ext cx="172044" cy="132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6300192" y="790832"/>
            <a:ext cx="2558088" cy="4401205"/>
          </a:xfrm>
          <a:prstGeom prst="rect">
            <a:avLst/>
          </a:prstGeom>
        </p:spPr>
        <p:txBody>
          <a:bodyPr wrap="square">
            <a:spAutoFit/>
          </a:bodyPr>
          <a:lstStyle/>
          <a:p>
            <a:r>
              <a:rPr lang="ru-RU" sz="2800" b="1" dirty="0" smtClean="0"/>
              <a:t>Загрязнение</a:t>
            </a:r>
          </a:p>
          <a:p>
            <a:r>
              <a:rPr lang="ru-RU" sz="2800" b="1" dirty="0" smtClean="0"/>
              <a:t>  </a:t>
            </a:r>
            <a:r>
              <a:rPr lang="ru-RU" sz="2800" b="1" dirty="0"/>
              <a:t>подземных и </a:t>
            </a:r>
            <a:endParaRPr lang="ru-RU" sz="2800" b="1" dirty="0" smtClean="0"/>
          </a:p>
          <a:p>
            <a:r>
              <a:rPr lang="ru-RU" sz="2800" b="1" dirty="0" smtClean="0"/>
              <a:t>поверхностных </a:t>
            </a:r>
          </a:p>
          <a:p>
            <a:r>
              <a:rPr lang="ru-RU" sz="2800" b="1" dirty="0" smtClean="0"/>
              <a:t>водных </a:t>
            </a:r>
            <a:r>
              <a:rPr lang="ru-RU" sz="2800" b="1" dirty="0" err="1" smtClean="0"/>
              <a:t>объектовн</a:t>
            </a:r>
            <a:r>
              <a:rPr lang="ru-RU" sz="2800" b="1" dirty="0" smtClean="0"/>
              <a:t> а </a:t>
            </a:r>
            <a:r>
              <a:rPr lang="ru-RU" sz="2800" b="1" dirty="0"/>
              <a:t>территории </a:t>
            </a:r>
            <a:r>
              <a:rPr lang="ru-RU" sz="2800" b="1" dirty="0" err="1"/>
              <a:t>Варненского</a:t>
            </a:r>
            <a:r>
              <a:rPr lang="ru-RU" sz="2800" b="1" dirty="0"/>
              <a:t> района</a:t>
            </a:r>
            <a:endParaRPr lang="ru-RU" sz="2800" dirty="0"/>
          </a:p>
          <a:p>
            <a:pPr algn="ctr"/>
            <a:endParaRPr lang="ru-RU" sz="2800" dirty="0"/>
          </a:p>
          <a:p>
            <a:endParaRPr lang="ru-RU" sz="2800" dirty="0"/>
          </a:p>
        </p:txBody>
      </p:sp>
      <p:pic>
        <p:nvPicPr>
          <p:cNvPr id="8" name="Рисунок 7" descr="http://im5-tub-ru.yandex.net/i?id=576202878-53-72&amp;n=21"/>
          <p:cNvPicPr/>
          <p:nvPr/>
        </p:nvPicPr>
        <p:blipFill>
          <a:blip r:embed="rId4"/>
          <a:srcRect/>
          <a:stretch>
            <a:fillRect/>
          </a:stretch>
        </p:blipFill>
        <p:spPr bwMode="auto">
          <a:xfrm>
            <a:off x="428596" y="2857496"/>
            <a:ext cx="3286148" cy="2639386"/>
          </a:xfrm>
          <a:prstGeom prst="rect">
            <a:avLst/>
          </a:prstGeom>
          <a:ln>
            <a:noFill/>
          </a:ln>
          <a:effectLst>
            <a:softEdge rad="112500"/>
          </a:effectLst>
        </p:spPr>
      </p:pic>
      <p:sp>
        <p:nvSpPr>
          <p:cNvPr id="11" name="Блок-схема: задержка 10"/>
          <p:cNvSpPr/>
          <p:nvPr/>
        </p:nvSpPr>
        <p:spPr>
          <a:xfrm rot="5400000">
            <a:off x="5480122" y="5164084"/>
            <a:ext cx="969838" cy="1785950"/>
          </a:xfrm>
          <a:prstGeom prst="flowChartDelay">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ru-RU" dirty="0"/>
          </a:p>
        </p:txBody>
      </p:sp>
      <p:sp>
        <p:nvSpPr>
          <p:cNvPr id="13" name="TextBox 12"/>
          <p:cNvSpPr txBox="1"/>
          <p:nvPr/>
        </p:nvSpPr>
        <p:spPr>
          <a:xfrm>
            <a:off x="6858016" y="5929330"/>
            <a:ext cx="2000264" cy="369332"/>
          </a:xfrm>
          <a:prstGeom prst="rect">
            <a:avLst/>
          </a:prstGeom>
          <a:noFill/>
        </p:spPr>
        <p:txBody>
          <a:bodyPr wrap="square" rtlCol="0">
            <a:spAutoFit/>
          </a:bodyPr>
          <a:lstStyle/>
          <a:p>
            <a:r>
              <a:rPr lang="ru-RU" b="1" i="1" dirty="0" smtClean="0">
                <a:solidFill>
                  <a:srgbClr val="0070C0"/>
                </a:solidFill>
              </a:rPr>
              <a:t>Озеро </a:t>
            </a:r>
            <a:r>
              <a:rPr lang="ru-RU" b="1" i="1" dirty="0" err="1" smtClean="0">
                <a:solidFill>
                  <a:srgbClr val="0070C0"/>
                </a:solidFill>
              </a:rPr>
              <a:t>Асылку</a:t>
            </a:r>
            <a:r>
              <a:rPr lang="ru-RU" b="1" dirty="0" err="1" smtClean="0">
                <a:solidFill>
                  <a:srgbClr val="0070C0"/>
                </a:solidFill>
              </a:rPr>
              <a:t>ль</a:t>
            </a:r>
            <a:endParaRPr lang="ru-RU" b="1" dirty="0">
              <a:solidFill>
                <a:srgbClr val="0070C0"/>
              </a:solidFill>
            </a:endParaRPr>
          </a:p>
        </p:txBody>
      </p:sp>
      <p:sp>
        <p:nvSpPr>
          <p:cNvPr id="14" name="TextBox 13"/>
          <p:cNvSpPr txBox="1"/>
          <p:nvPr/>
        </p:nvSpPr>
        <p:spPr>
          <a:xfrm>
            <a:off x="5072066" y="5715016"/>
            <a:ext cx="1662635" cy="461665"/>
          </a:xfrm>
          <a:prstGeom prst="rect">
            <a:avLst/>
          </a:prstGeom>
          <a:noFill/>
        </p:spPr>
        <p:txBody>
          <a:bodyPr wrap="none" rtlCol="0">
            <a:spAutoFit/>
          </a:bodyPr>
          <a:lstStyle/>
          <a:p>
            <a:r>
              <a:rPr lang="ru-RU" sz="2400" b="1" dirty="0" smtClean="0"/>
              <a:t>120 тыс. м³</a:t>
            </a:r>
            <a:endParaRPr lang="ru-RU" sz="2400" b="1" dirty="0"/>
          </a:p>
        </p:txBody>
      </p:sp>
      <p:sp>
        <p:nvSpPr>
          <p:cNvPr id="15" name="Стрелка вправо с вырезом 14"/>
          <p:cNvSpPr/>
          <p:nvPr/>
        </p:nvSpPr>
        <p:spPr>
          <a:xfrm rot="1712718">
            <a:off x="3842506" y="5204948"/>
            <a:ext cx="978408" cy="484632"/>
          </a:xfrm>
          <a:prstGeom prst="notched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519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redbook.ru/images/kirgor73-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625078"/>
            <a:ext cx="4968552" cy="6128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http://redbook.ru/images/kirgor73-1.gi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57" t="58294" r="20833" b="27239"/>
          <a:stretch/>
        </p:blipFill>
        <p:spPr bwMode="auto">
          <a:xfrm>
            <a:off x="4419600" y="4197927"/>
            <a:ext cx="1565564" cy="886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олилиния 6"/>
          <p:cNvSpPr/>
          <p:nvPr/>
        </p:nvSpPr>
        <p:spPr>
          <a:xfrm>
            <a:off x="3019341" y="2392167"/>
            <a:ext cx="4149646" cy="3384376"/>
          </a:xfrm>
          <a:custGeom>
            <a:avLst/>
            <a:gdLst>
              <a:gd name="connsiteX0" fmla="*/ 515135 w 1429121"/>
              <a:gd name="connsiteY0" fmla="*/ 0 h 955963"/>
              <a:gd name="connsiteX1" fmla="*/ 487426 w 1429121"/>
              <a:gd name="connsiteY1" fmla="*/ 69272 h 955963"/>
              <a:gd name="connsiteX2" fmla="*/ 792226 w 1429121"/>
              <a:gd name="connsiteY2" fmla="*/ 138545 h 955963"/>
              <a:gd name="connsiteX3" fmla="*/ 944626 w 1429121"/>
              <a:gd name="connsiteY3" fmla="*/ 138545 h 955963"/>
              <a:gd name="connsiteX4" fmla="*/ 986189 w 1429121"/>
              <a:gd name="connsiteY4" fmla="*/ 180109 h 955963"/>
              <a:gd name="connsiteX5" fmla="*/ 986189 w 1429121"/>
              <a:gd name="connsiteY5" fmla="*/ 318654 h 955963"/>
              <a:gd name="connsiteX6" fmla="*/ 930771 w 1429121"/>
              <a:gd name="connsiteY6" fmla="*/ 346363 h 955963"/>
              <a:gd name="connsiteX7" fmla="*/ 806080 w 1429121"/>
              <a:gd name="connsiteY7" fmla="*/ 332509 h 955963"/>
              <a:gd name="connsiteX8" fmla="*/ 764516 w 1429121"/>
              <a:gd name="connsiteY8" fmla="*/ 318654 h 955963"/>
              <a:gd name="connsiteX9" fmla="*/ 681389 w 1429121"/>
              <a:gd name="connsiteY9" fmla="*/ 332509 h 955963"/>
              <a:gd name="connsiteX10" fmla="*/ 653680 w 1429121"/>
              <a:gd name="connsiteY10" fmla="*/ 374072 h 955963"/>
              <a:gd name="connsiteX11" fmla="*/ 667535 w 1429121"/>
              <a:gd name="connsiteY11" fmla="*/ 457200 h 955963"/>
              <a:gd name="connsiteX12" fmla="*/ 709098 w 1429121"/>
              <a:gd name="connsiteY12" fmla="*/ 484909 h 955963"/>
              <a:gd name="connsiteX13" fmla="*/ 903062 w 1429121"/>
              <a:gd name="connsiteY13" fmla="*/ 512618 h 955963"/>
              <a:gd name="connsiteX14" fmla="*/ 930771 w 1429121"/>
              <a:gd name="connsiteY14" fmla="*/ 554181 h 955963"/>
              <a:gd name="connsiteX15" fmla="*/ 1194007 w 1429121"/>
              <a:gd name="connsiteY15" fmla="*/ 609600 h 955963"/>
              <a:gd name="connsiteX16" fmla="*/ 1235571 w 1429121"/>
              <a:gd name="connsiteY16" fmla="*/ 637309 h 955963"/>
              <a:gd name="connsiteX17" fmla="*/ 1277135 w 1429121"/>
              <a:gd name="connsiteY17" fmla="*/ 651163 h 955963"/>
              <a:gd name="connsiteX18" fmla="*/ 1304844 w 1429121"/>
              <a:gd name="connsiteY18" fmla="*/ 692727 h 955963"/>
              <a:gd name="connsiteX19" fmla="*/ 1387971 w 1429121"/>
              <a:gd name="connsiteY19" fmla="*/ 748145 h 955963"/>
              <a:gd name="connsiteX20" fmla="*/ 1401826 w 1429121"/>
              <a:gd name="connsiteY20" fmla="*/ 942109 h 955963"/>
              <a:gd name="connsiteX21" fmla="*/ 1360262 w 1429121"/>
              <a:gd name="connsiteY21" fmla="*/ 955963 h 955963"/>
              <a:gd name="connsiteX22" fmla="*/ 1097026 w 1429121"/>
              <a:gd name="connsiteY22" fmla="*/ 942109 h 955963"/>
              <a:gd name="connsiteX23" fmla="*/ 1055462 w 1429121"/>
              <a:gd name="connsiteY23" fmla="*/ 914400 h 955963"/>
              <a:gd name="connsiteX24" fmla="*/ 1013898 w 1429121"/>
              <a:gd name="connsiteY24" fmla="*/ 900545 h 955963"/>
              <a:gd name="connsiteX25" fmla="*/ 958480 w 1429121"/>
              <a:gd name="connsiteY25" fmla="*/ 886690 h 955963"/>
              <a:gd name="connsiteX26" fmla="*/ 916916 w 1429121"/>
              <a:gd name="connsiteY26" fmla="*/ 872836 h 955963"/>
              <a:gd name="connsiteX27" fmla="*/ 861498 w 1429121"/>
              <a:gd name="connsiteY27" fmla="*/ 858981 h 955963"/>
              <a:gd name="connsiteX28" fmla="*/ 778371 w 1429121"/>
              <a:gd name="connsiteY28" fmla="*/ 831272 h 955963"/>
              <a:gd name="connsiteX29" fmla="*/ 598262 w 1429121"/>
              <a:gd name="connsiteY29" fmla="*/ 817418 h 955963"/>
              <a:gd name="connsiteX30" fmla="*/ 445862 w 1429121"/>
              <a:gd name="connsiteY30" fmla="*/ 803563 h 955963"/>
              <a:gd name="connsiteX31" fmla="*/ 376589 w 1429121"/>
              <a:gd name="connsiteY31" fmla="*/ 789709 h 955963"/>
              <a:gd name="connsiteX32" fmla="*/ 307316 w 1429121"/>
              <a:gd name="connsiteY32" fmla="*/ 665018 h 955963"/>
              <a:gd name="connsiteX33" fmla="*/ 293462 w 1429121"/>
              <a:gd name="connsiteY33" fmla="*/ 581890 h 955963"/>
              <a:gd name="connsiteX34" fmla="*/ 224189 w 1429121"/>
              <a:gd name="connsiteY34" fmla="*/ 512618 h 955963"/>
              <a:gd name="connsiteX35" fmla="*/ 141062 w 1429121"/>
              <a:gd name="connsiteY35" fmla="*/ 498763 h 955963"/>
              <a:gd name="connsiteX36" fmla="*/ 44080 w 1429121"/>
              <a:gd name="connsiteY36" fmla="*/ 484909 h 955963"/>
              <a:gd name="connsiteX37" fmla="*/ 2516 w 1429121"/>
              <a:gd name="connsiteY37" fmla="*/ 471054 h 955963"/>
              <a:gd name="connsiteX38" fmla="*/ 16371 w 1429121"/>
              <a:gd name="connsiteY38" fmla="*/ 304800 h 955963"/>
              <a:gd name="connsiteX39" fmla="*/ 30226 w 1429121"/>
              <a:gd name="connsiteY39" fmla="*/ 263236 h 955963"/>
              <a:gd name="connsiteX40" fmla="*/ 71789 w 1429121"/>
              <a:gd name="connsiteY40" fmla="*/ 249381 h 955963"/>
              <a:gd name="connsiteX41" fmla="*/ 321171 w 1429121"/>
              <a:gd name="connsiteY41" fmla="*/ 249381 h 955963"/>
              <a:gd name="connsiteX42" fmla="*/ 348880 w 1429121"/>
              <a:gd name="connsiteY42" fmla="*/ 124690 h 955963"/>
              <a:gd name="connsiteX43" fmla="*/ 432007 w 1429121"/>
              <a:gd name="connsiteY43" fmla="*/ 96981 h 955963"/>
              <a:gd name="connsiteX44" fmla="*/ 473571 w 1429121"/>
              <a:gd name="connsiteY44" fmla="*/ 110836 h 955963"/>
              <a:gd name="connsiteX45" fmla="*/ 515135 w 1429121"/>
              <a:gd name="connsiteY45" fmla="*/ 138545 h 9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29121" h="955963">
                <a:moveTo>
                  <a:pt x="515135" y="0"/>
                </a:moveTo>
                <a:cubicBezTo>
                  <a:pt x="505899" y="23091"/>
                  <a:pt x="490172" y="44555"/>
                  <a:pt x="487426" y="69272"/>
                </a:cubicBezTo>
                <a:cubicBezTo>
                  <a:pt x="471086" y="216324"/>
                  <a:pt x="756290" y="136834"/>
                  <a:pt x="792226" y="138545"/>
                </a:cubicBezTo>
                <a:cubicBezTo>
                  <a:pt x="835020" y="133196"/>
                  <a:pt x="900113" y="108869"/>
                  <a:pt x="944626" y="138545"/>
                </a:cubicBezTo>
                <a:cubicBezTo>
                  <a:pt x="960928" y="149413"/>
                  <a:pt x="972335" y="166254"/>
                  <a:pt x="986189" y="180109"/>
                </a:cubicBezTo>
                <a:cubicBezTo>
                  <a:pt x="1002658" y="229514"/>
                  <a:pt x="1019356" y="258953"/>
                  <a:pt x="986189" y="318654"/>
                </a:cubicBezTo>
                <a:cubicBezTo>
                  <a:pt x="976159" y="336708"/>
                  <a:pt x="949244" y="337127"/>
                  <a:pt x="930771" y="346363"/>
                </a:cubicBezTo>
                <a:cubicBezTo>
                  <a:pt x="889207" y="341745"/>
                  <a:pt x="847330" y="339384"/>
                  <a:pt x="806080" y="332509"/>
                </a:cubicBezTo>
                <a:cubicBezTo>
                  <a:pt x="791675" y="330108"/>
                  <a:pt x="779120" y="318654"/>
                  <a:pt x="764516" y="318654"/>
                </a:cubicBezTo>
                <a:cubicBezTo>
                  <a:pt x="736425" y="318654"/>
                  <a:pt x="709098" y="327891"/>
                  <a:pt x="681389" y="332509"/>
                </a:cubicBezTo>
                <a:cubicBezTo>
                  <a:pt x="672153" y="346363"/>
                  <a:pt x="655519" y="357523"/>
                  <a:pt x="653680" y="374072"/>
                </a:cubicBezTo>
                <a:cubicBezTo>
                  <a:pt x="650578" y="401992"/>
                  <a:pt x="654972" y="432074"/>
                  <a:pt x="667535" y="457200"/>
                </a:cubicBezTo>
                <a:cubicBezTo>
                  <a:pt x="674981" y="472093"/>
                  <a:pt x="693793" y="478350"/>
                  <a:pt x="709098" y="484909"/>
                </a:cubicBezTo>
                <a:cubicBezTo>
                  <a:pt x="754950" y="504560"/>
                  <a:pt x="878637" y="510175"/>
                  <a:pt x="903062" y="512618"/>
                </a:cubicBezTo>
                <a:cubicBezTo>
                  <a:pt x="912298" y="526472"/>
                  <a:pt x="918997" y="542407"/>
                  <a:pt x="930771" y="554181"/>
                </a:cubicBezTo>
                <a:cubicBezTo>
                  <a:pt x="1012010" y="635420"/>
                  <a:pt x="1052507" y="600166"/>
                  <a:pt x="1194007" y="609600"/>
                </a:cubicBezTo>
                <a:cubicBezTo>
                  <a:pt x="1207862" y="618836"/>
                  <a:pt x="1220678" y="629863"/>
                  <a:pt x="1235571" y="637309"/>
                </a:cubicBezTo>
                <a:cubicBezTo>
                  <a:pt x="1248633" y="643840"/>
                  <a:pt x="1265731" y="642040"/>
                  <a:pt x="1277135" y="651163"/>
                </a:cubicBezTo>
                <a:cubicBezTo>
                  <a:pt x="1290137" y="661565"/>
                  <a:pt x="1292313" y="681762"/>
                  <a:pt x="1304844" y="692727"/>
                </a:cubicBezTo>
                <a:cubicBezTo>
                  <a:pt x="1329906" y="714657"/>
                  <a:pt x="1387971" y="748145"/>
                  <a:pt x="1387971" y="748145"/>
                </a:cubicBezTo>
                <a:cubicBezTo>
                  <a:pt x="1435060" y="818779"/>
                  <a:pt x="1444498" y="814093"/>
                  <a:pt x="1401826" y="942109"/>
                </a:cubicBezTo>
                <a:cubicBezTo>
                  <a:pt x="1397208" y="955964"/>
                  <a:pt x="1374117" y="951345"/>
                  <a:pt x="1360262" y="955963"/>
                </a:cubicBezTo>
                <a:cubicBezTo>
                  <a:pt x="1272517" y="951345"/>
                  <a:pt x="1184087" y="953981"/>
                  <a:pt x="1097026" y="942109"/>
                </a:cubicBezTo>
                <a:cubicBezTo>
                  <a:pt x="1080528" y="939859"/>
                  <a:pt x="1070355" y="921847"/>
                  <a:pt x="1055462" y="914400"/>
                </a:cubicBezTo>
                <a:cubicBezTo>
                  <a:pt x="1042400" y="907869"/>
                  <a:pt x="1027940" y="904557"/>
                  <a:pt x="1013898" y="900545"/>
                </a:cubicBezTo>
                <a:cubicBezTo>
                  <a:pt x="995589" y="895314"/>
                  <a:pt x="976789" y="891921"/>
                  <a:pt x="958480" y="886690"/>
                </a:cubicBezTo>
                <a:cubicBezTo>
                  <a:pt x="944438" y="882678"/>
                  <a:pt x="930958" y="876848"/>
                  <a:pt x="916916" y="872836"/>
                </a:cubicBezTo>
                <a:cubicBezTo>
                  <a:pt x="898607" y="867605"/>
                  <a:pt x="879736" y="864453"/>
                  <a:pt x="861498" y="858981"/>
                </a:cubicBezTo>
                <a:cubicBezTo>
                  <a:pt x="833522" y="850588"/>
                  <a:pt x="807493" y="833512"/>
                  <a:pt x="778371" y="831272"/>
                </a:cubicBezTo>
                <a:lnTo>
                  <a:pt x="598262" y="817418"/>
                </a:lnTo>
                <a:cubicBezTo>
                  <a:pt x="492795" y="782262"/>
                  <a:pt x="543776" y="783981"/>
                  <a:pt x="445862" y="803563"/>
                </a:cubicBezTo>
                <a:cubicBezTo>
                  <a:pt x="422771" y="798945"/>
                  <a:pt x="395177" y="804166"/>
                  <a:pt x="376589" y="789709"/>
                </a:cubicBezTo>
                <a:cubicBezTo>
                  <a:pt x="333716" y="756363"/>
                  <a:pt x="322649" y="711015"/>
                  <a:pt x="307316" y="665018"/>
                </a:cubicBezTo>
                <a:cubicBezTo>
                  <a:pt x="302698" y="637309"/>
                  <a:pt x="302345" y="608540"/>
                  <a:pt x="293462" y="581890"/>
                </a:cubicBezTo>
                <a:cubicBezTo>
                  <a:pt x="284226" y="554181"/>
                  <a:pt x="251898" y="521854"/>
                  <a:pt x="224189" y="512618"/>
                </a:cubicBezTo>
                <a:cubicBezTo>
                  <a:pt x="197539" y="503735"/>
                  <a:pt x="168827" y="503034"/>
                  <a:pt x="141062" y="498763"/>
                </a:cubicBezTo>
                <a:cubicBezTo>
                  <a:pt x="108786" y="493798"/>
                  <a:pt x="76407" y="489527"/>
                  <a:pt x="44080" y="484909"/>
                </a:cubicBezTo>
                <a:cubicBezTo>
                  <a:pt x="30225" y="480291"/>
                  <a:pt x="4737" y="485488"/>
                  <a:pt x="2516" y="471054"/>
                </a:cubicBezTo>
                <a:cubicBezTo>
                  <a:pt x="-5940" y="416091"/>
                  <a:pt x="9021" y="359922"/>
                  <a:pt x="16371" y="304800"/>
                </a:cubicBezTo>
                <a:cubicBezTo>
                  <a:pt x="18301" y="290324"/>
                  <a:pt x="19899" y="273563"/>
                  <a:pt x="30226" y="263236"/>
                </a:cubicBezTo>
                <a:cubicBezTo>
                  <a:pt x="40552" y="252909"/>
                  <a:pt x="57935" y="253999"/>
                  <a:pt x="71789" y="249381"/>
                </a:cubicBezTo>
                <a:cubicBezTo>
                  <a:pt x="146436" y="261823"/>
                  <a:pt x="252299" y="286466"/>
                  <a:pt x="321171" y="249381"/>
                </a:cubicBezTo>
                <a:cubicBezTo>
                  <a:pt x="401080" y="206353"/>
                  <a:pt x="293052" y="164568"/>
                  <a:pt x="348880" y="124690"/>
                </a:cubicBezTo>
                <a:cubicBezTo>
                  <a:pt x="372647" y="107713"/>
                  <a:pt x="432007" y="96981"/>
                  <a:pt x="432007" y="96981"/>
                </a:cubicBezTo>
                <a:cubicBezTo>
                  <a:pt x="445862" y="101599"/>
                  <a:pt x="460509" y="104305"/>
                  <a:pt x="473571" y="110836"/>
                </a:cubicBezTo>
                <a:cubicBezTo>
                  <a:pt x="488464" y="118283"/>
                  <a:pt x="515135" y="138545"/>
                  <a:pt x="515135" y="138545"/>
                </a:cubicBezTo>
              </a:path>
            </a:pathLst>
          </a:custGeom>
          <a:solidFill>
            <a:schemeClr val="accent6">
              <a:lumMod val="75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r>
              <a:rPr lang="ru-RU" b="1" dirty="0" smtClean="0">
                <a:solidFill>
                  <a:schemeClr val="tx2">
                    <a:lumMod val="50000"/>
                  </a:schemeClr>
                </a:solidFill>
              </a:rPr>
              <a:t>ВАРНА</a:t>
            </a:r>
            <a:endParaRPr lang="ru-RU" b="1" dirty="0">
              <a:solidFill>
                <a:schemeClr val="tx2">
                  <a:lumMod val="50000"/>
                </a:schemeClr>
              </a:solidFill>
            </a:endParaRPr>
          </a:p>
        </p:txBody>
      </p:sp>
      <p:sp>
        <p:nvSpPr>
          <p:cNvPr id="9" name="Прямоугольник 8"/>
          <p:cNvSpPr/>
          <p:nvPr/>
        </p:nvSpPr>
        <p:spPr>
          <a:xfrm>
            <a:off x="2706770" y="0"/>
            <a:ext cx="4430700" cy="646331"/>
          </a:xfrm>
          <a:prstGeom prst="rect">
            <a:avLst/>
          </a:prstGeom>
        </p:spPr>
        <p:txBody>
          <a:bodyPr wrap="none">
            <a:spAutoFit/>
          </a:bodyPr>
          <a:lstStyle/>
          <a:p>
            <a:r>
              <a:rPr lang="ru-RU" sz="3600" b="1" dirty="0">
                <a:solidFill>
                  <a:srgbClr val="C00000"/>
                </a:solidFill>
              </a:rPr>
              <a:t>Челябинская область</a:t>
            </a:r>
          </a:p>
        </p:txBody>
      </p:sp>
      <p:sp>
        <p:nvSpPr>
          <p:cNvPr id="10" name="Блок-схема: узел 9"/>
          <p:cNvSpPr/>
          <p:nvPr/>
        </p:nvSpPr>
        <p:spPr>
          <a:xfrm>
            <a:off x="4922120" y="4475017"/>
            <a:ext cx="172044" cy="132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0" y="495346"/>
            <a:ext cx="2750799" cy="3970318"/>
          </a:xfrm>
          <a:prstGeom prst="rect">
            <a:avLst/>
          </a:prstGeom>
        </p:spPr>
        <p:txBody>
          <a:bodyPr wrap="square">
            <a:spAutoFit/>
          </a:bodyPr>
          <a:lstStyle/>
          <a:p>
            <a:r>
              <a:rPr lang="ru-RU" sz="2800" b="1" dirty="0" smtClean="0"/>
              <a:t>Загрязнение</a:t>
            </a:r>
          </a:p>
          <a:p>
            <a:r>
              <a:rPr lang="ru-RU" sz="2800" b="1" dirty="0" smtClean="0"/>
              <a:t>твердыми </a:t>
            </a:r>
            <a:r>
              <a:rPr lang="ru-RU" sz="2800" b="1" dirty="0"/>
              <a:t>коммунальными  </a:t>
            </a:r>
            <a:r>
              <a:rPr lang="ru-RU" sz="2800" b="1" dirty="0" smtClean="0"/>
              <a:t>отходами на </a:t>
            </a:r>
            <a:r>
              <a:rPr lang="ru-RU" sz="2800" b="1" dirty="0"/>
              <a:t>территории </a:t>
            </a:r>
            <a:r>
              <a:rPr lang="ru-RU" sz="2800" b="1" dirty="0" err="1"/>
              <a:t>Варненского</a:t>
            </a:r>
            <a:r>
              <a:rPr lang="ru-RU" sz="2800" b="1" dirty="0"/>
              <a:t> района</a:t>
            </a:r>
            <a:endParaRPr lang="ru-RU" sz="2800" dirty="0"/>
          </a:p>
          <a:p>
            <a:endParaRPr lang="ru-RU" sz="2800" dirty="0"/>
          </a:p>
          <a:p>
            <a:endParaRPr lang="ru-RU" sz="2800" dirty="0"/>
          </a:p>
        </p:txBody>
      </p:sp>
      <p:sp>
        <p:nvSpPr>
          <p:cNvPr id="2" name="Блок-схема: извлечение 1"/>
          <p:cNvSpPr/>
          <p:nvPr/>
        </p:nvSpPr>
        <p:spPr>
          <a:xfrm>
            <a:off x="4227009" y="2996952"/>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1" name="Блок-схема: извлечение 10"/>
          <p:cNvSpPr/>
          <p:nvPr/>
        </p:nvSpPr>
        <p:spPr>
          <a:xfrm>
            <a:off x="4535996" y="3201396"/>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3" name="Блок-схема: извлечение 12"/>
          <p:cNvSpPr/>
          <p:nvPr/>
        </p:nvSpPr>
        <p:spPr>
          <a:xfrm>
            <a:off x="5043420" y="4638251"/>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4" name="Блок-схема: извлечение 13"/>
          <p:cNvSpPr/>
          <p:nvPr/>
        </p:nvSpPr>
        <p:spPr>
          <a:xfrm>
            <a:off x="5964105" y="5128401"/>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5" name="Блок-схема: извлечение 14"/>
          <p:cNvSpPr/>
          <p:nvPr/>
        </p:nvSpPr>
        <p:spPr>
          <a:xfrm>
            <a:off x="5397623" y="4873779"/>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6" name="Блок-схема: извлечение 15"/>
          <p:cNvSpPr/>
          <p:nvPr/>
        </p:nvSpPr>
        <p:spPr>
          <a:xfrm>
            <a:off x="5826202" y="4820580"/>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Блок-схема: извлечение 16"/>
          <p:cNvSpPr/>
          <p:nvPr/>
        </p:nvSpPr>
        <p:spPr>
          <a:xfrm>
            <a:off x="6372200" y="5230623"/>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8" name="Блок-схема: извлечение 17"/>
          <p:cNvSpPr/>
          <p:nvPr/>
        </p:nvSpPr>
        <p:spPr>
          <a:xfrm>
            <a:off x="6372200" y="4882393"/>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Блок-схема: извлечение 18"/>
          <p:cNvSpPr/>
          <p:nvPr/>
        </p:nvSpPr>
        <p:spPr>
          <a:xfrm>
            <a:off x="5043420" y="3212230"/>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0" name="Блок-схема: извлечение 19"/>
          <p:cNvSpPr/>
          <p:nvPr/>
        </p:nvSpPr>
        <p:spPr>
          <a:xfrm>
            <a:off x="4536361" y="4291887"/>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1" name="Блок-схема: извлечение 20"/>
          <p:cNvSpPr/>
          <p:nvPr/>
        </p:nvSpPr>
        <p:spPr>
          <a:xfrm>
            <a:off x="3347864" y="3689576"/>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2" name="Блок-схема: извлечение 21"/>
          <p:cNvSpPr/>
          <p:nvPr/>
        </p:nvSpPr>
        <p:spPr>
          <a:xfrm>
            <a:off x="3779912" y="3587354"/>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3" name="Блок-схема: извлечение 22"/>
          <p:cNvSpPr/>
          <p:nvPr/>
        </p:nvSpPr>
        <p:spPr>
          <a:xfrm>
            <a:off x="3848018" y="4087443"/>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4" name="Блок-схема: извлечение 23"/>
          <p:cNvSpPr/>
          <p:nvPr/>
        </p:nvSpPr>
        <p:spPr>
          <a:xfrm>
            <a:off x="4109150" y="4718358"/>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5" name="Блок-схема: извлечение 24"/>
          <p:cNvSpPr/>
          <p:nvPr/>
        </p:nvSpPr>
        <p:spPr>
          <a:xfrm>
            <a:off x="5008142" y="5017827"/>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6" name="Блок-схема: извлечение 25"/>
          <p:cNvSpPr/>
          <p:nvPr/>
        </p:nvSpPr>
        <p:spPr>
          <a:xfrm>
            <a:off x="5094164" y="4270573"/>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7" name="Блок-схема: извлечение 26"/>
          <p:cNvSpPr/>
          <p:nvPr/>
        </p:nvSpPr>
        <p:spPr>
          <a:xfrm>
            <a:off x="4591985" y="4524040"/>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8" name="Блок-схема: извлечение 27"/>
          <p:cNvSpPr/>
          <p:nvPr/>
        </p:nvSpPr>
        <p:spPr>
          <a:xfrm>
            <a:off x="4536361" y="3788777"/>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29" name="Блок-схема: извлечение 28"/>
          <p:cNvSpPr/>
          <p:nvPr/>
        </p:nvSpPr>
        <p:spPr>
          <a:xfrm>
            <a:off x="4289354" y="3492945"/>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0" name="Блок-схема: извлечение 29"/>
          <p:cNvSpPr/>
          <p:nvPr/>
        </p:nvSpPr>
        <p:spPr>
          <a:xfrm>
            <a:off x="4165941" y="3985221"/>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1" name="Блок-схема: извлечение 30"/>
          <p:cNvSpPr/>
          <p:nvPr/>
        </p:nvSpPr>
        <p:spPr>
          <a:xfrm>
            <a:off x="4406111" y="4919781"/>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2" name="Блок-схема: извлечение 31"/>
          <p:cNvSpPr/>
          <p:nvPr/>
        </p:nvSpPr>
        <p:spPr>
          <a:xfrm>
            <a:off x="5508279" y="4524217"/>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3" name="Блок-схема: извлечение 32"/>
          <p:cNvSpPr/>
          <p:nvPr/>
        </p:nvSpPr>
        <p:spPr>
          <a:xfrm>
            <a:off x="6439088" y="5435067"/>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4" name="Блок-схема: извлечение 33"/>
          <p:cNvSpPr/>
          <p:nvPr/>
        </p:nvSpPr>
        <p:spPr>
          <a:xfrm>
            <a:off x="4758970" y="4144727"/>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5" name="Блок-схема: извлечение 34"/>
          <p:cNvSpPr/>
          <p:nvPr/>
        </p:nvSpPr>
        <p:spPr>
          <a:xfrm>
            <a:off x="3952472" y="3335766"/>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6" name="Блок-схема: извлечение 35"/>
          <p:cNvSpPr/>
          <p:nvPr/>
        </p:nvSpPr>
        <p:spPr>
          <a:xfrm>
            <a:off x="4132035" y="4316575"/>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7" name="Блок-схема: извлечение 36"/>
          <p:cNvSpPr/>
          <p:nvPr/>
        </p:nvSpPr>
        <p:spPr>
          <a:xfrm>
            <a:off x="5412087" y="2905564"/>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8" name="Блок-схема: извлечение 37"/>
          <p:cNvSpPr/>
          <p:nvPr/>
        </p:nvSpPr>
        <p:spPr>
          <a:xfrm>
            <a:off x="5508278" y="3212230"/>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39" name="Блок-схема: извлечение 38"/>
          <p:cNvSpPr/>
          <p:nvPr/>
        </p:nvSpPr>
        <p:spPr>
          <a:xfrm>
            <a:off x="6121165" y="4652459"/>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0" name="Блок-схема: извлечение 39"/>
          <p:cNvSpPr/>
          <p:nvPr/>
        </p:nvSpPr>
        <p:spPr>
          <a:xfrm>
            <a:off x="3031584" y="3437988"/>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1" name="Блок-схема: извлечение 40"/>
          <p:cNvSpPr/>
          <p:nvPr/>
        </p:nvSpPr>
        <p:spPr>
          <a:xfrm>
            <a:off x="6819547" y="5230623"/>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2" name="Блок-схема: извлечение 41"/>
          <p:cNvSpPr/>
          <p:nvPr/>
        </p:nvSpPr>
        <p:spPr>
          <a:xfrm>
            <a:off x="3347863" y="3940283"/>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3" name="Блок-схема: извлечение 42"/>
          <p:cNvSpPr/>
          <p:nvPr/>
        </p:nvSpPr>
        <p:spPr>
          <a:xfrm>
            <a:off x="4413313" y="4084355"/>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4" name="Блок-схема: извлечение 43"/>
          <p:cNvSpPr/>
          <p:nvPr/>
        </p:nvSpPr>
        <p:spPr>
          <a:xfrm>
            <a:off x="5361343" y="4268616"/>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5" name="Блок-схема: извлечение 44"/>
          <p:cNvSpPr/>
          <p:nvPr/>
        </p:nvSpPr>
        <p:spPr>
          <a:xfrm>
            <a:off x="4774900" y="4721379"/>
            <a:ext cx="317923" cy="204444"/>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46" name="Блок-схема: извлечение 45"/>
          <p:cNvSpPr/>
          <p:nvPr/>
        </p:nvSpPr>
        <p:spPr>
          <a:xfrm>
            <a:off x="129998" y="4408904"/>
            <a:ext cx="337817" cy="264378"/>
          </a:xfrm>
          <a:prstGeom prst="flowChartExtract">
            <a:avLst/>
          </a:prstGeom>
          <a:solidFill>
            <a:schemeClr val="accent2">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ru-RU" dirty="0" smtClean="0"/>
              <a:t> </a:t>
            </a:r>
            <a:endParaRPr lang="ru-RU" b="1" dirty="0">
              <a:solidFill>
                <a:schemeClr val="bg1"/>
              </a:solidFill>
            </a:endParaRPr>
          </a:p>
        </p:txBody>
      </p:sp>
      <p:sp>
        <p:nvSpPr>
          <p:cNvPr id="5" name="TextBox 4"/>
          <p:cNvSpPr txBox="1"/>
          <p:nvPr/>
        </p:nvSpPr>
        <p:spPr>
          <a:xfrm>
            <a:off x="518974" y="4218096"/>
            <a:ext cx="3327001" cy="461665"/>
          </a:xfrm>
          <a:prstGeom prst="rect">
            <a:avLst/>
          </a:prstGeom>
          <a:noFill/>
        </p:spPr>
        <p:txBody>
          <a:bodyPr wrap="none" rtlCol="0">
            <a:spAutoFit/>
          </a:bodyPr>
          <a:lstStyle/>
          <a:p>
            <a:r>
              <a:rPr lang="ru-RU" sz="2400" b="1" dirty="0" smtClean="0"/>
              <a:t>Свалка ТБО 36 участков</a:t>
            </a:r>
            <a:endParaRPr lang="ru-RU" sz="2400" b="1" dirty="0"/>
          </a:p>
        </p:txBody>
      </p:sp>
      <p:sp>
        <p:nvSpPr>
          <p:cNvPr id="47" name="Блок-схема: процесс 46"/>
          <p:cNvSpPr/>
          <p:nvPr/>
        </p:nvSpPr>
        <p:spPr>
          <a:xfrm>
            <a:off x="6929454" y="3286124"/>
            <a:ext cx="1428760" cy="898400"/>
          </a:xfrm>
          <a:prstGeom prst="flowChartProcess">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единительная линия 49"/>
          <p:cNvCxnSpPr/>
          <p:nvPr/>
        </p:nvCxnSpPr>
        <p:spPr>
          <a:xfrm rot="16200000" flipH="1">
            <a:off x="7195428" y="3734530"/>
            <a:ext cx="898400" cy="158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8" name="Блок-схема: узел 57"/>
          <p:cNvSpPr/>
          <p:nvPr/>
        </p:nvSpPr>
        <p:spPr>
          <a:xfrm>
            <a:off x="7429520" y="3500438"/>
            <a:ext cx="457200" cy="457200"/>
          </a:xfrm>
          <a:prstGeom prst="flowChartConnector">
            <a:avLst/>
          </a:prstGeom>
          <a:solidFill>
            <a:schemeClr val="accent3">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59" name="Блок-схема: узел 58"/>
          <p:cNvSpPr/>
          <p:nvPr/>
        </p:nvSpPr>
        <p:spPr>
          <a:xfrm>
            <a:off x="7572396" y="364331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62" name="Прямая соединительная линия 61"/>
          <p:cNvCxnSpPr/>
          <p:nvPr/>
        </p:nvCxnSpPr>
        <p:spPr>
          <a:xfrm rot="5400000">
            <a:off x="7001686" y="3713958"/>
            <a:ext cx="285752"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p:nvPr/>
        </p:nvCxnSpPr>
        <p:spPr>
          <a:xfrm rot="10800000">
            <a:off x="7000892" y="3857628"/>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Прямая соединительная линия 69"/>
          <p:cNvCxnSpPr/>
          <p:nvPr/>
        </p:nvCxnSpPr>
        <p:spPr>
          <a:xfrm>
            <a:off x="7000892" y="3571876"/>
            <a:ext cx="14287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nvCxnSpPr>
        <p:spPr>
          <a:xfrm rot="5400000">
            <a:off x="8001024" y="3713958"/>
            <a:ext cx="285752"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nvCxnSpPr>
        <p:spPr>
          <a:xfrm flipV="1">
            <a:off x="8143900" y="3857628"/>
            <a:ext cx="14208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rot="10800000" flipV="1">
            <a:off x="8143900" y="3571876"/>
            <a:ext cx="142876" cy="794"/>
          </a:xfrm>
          <a:prstGeom prst="line">
            <a:avLst/>
          </a:prstGeom>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7643834" y="3786190"/>
            <a:ext cx="720069" cy="461665"/>
          </a:xfrm>
          <a:prstGeom prst="rect">
            <a:avLst/>
          </a:prstGeom>
          <a:noFill/>
        </p:spPr>
        <p:txBody>
          <a:bodyPr wrap="square" rtlCol="0">
            <a:spAutoFit/>
          </a:bodyPr>
          <a:lstStyle/>
          <a:p>
            <a:r>
              <a:rPr lang="ru-RU" sz="2400" b="1" dirty="0" smtClean="0"/>
              <a:t>306</a:t>
            </a:r>
            <a:r>
              <a:rPr lang="ru-RU" sz="2400" dirty="0" smtClean="0"/>
              <a:t> </a:t>
            </a:r>
            <a:endParaRPr lang="ru-RU" sz="2400" dirty="0"/>
          </a:p>
        </p:txBody>
      </p:sp>
      <p:sp>
        <p:nvSpPr>
          <p:cNvPr id="88" name="Стрелка вправо 87"/>
          <p:cNvSpPr/>
          <p:nvPr/>
        </p:nvSpPr>
        <p:spPr>
          <a:xfrm rot="20261155">
            <a:off x="5841816" y="3953788"/>
            <a:ext cx="978408" cy="48463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4395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circle(in)">
                                      <p:cBhvr>
                                        <p:cTn id="10" dur="2000"/>
                                        <p:tgtEl>
                                          <p:spTgt spid="3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in)">
                                      <p:cBhvr>
                                        <p:cTn id="28" dur="2000"/>
                                        <p:tgtEl>
                                          <p:spTgt spid="2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circle(in)">
                                      <p:cBhvr>
                                        <p:cTn id="34" dur="2000"/>
                                        <p:tgtEl>
                                          <p:spTgt spid="40"/>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circle(in)">
                                      <p:cBhvr>
                                        <p:cTn id="40" dur="2000"/>
                                        <p:tgtEl>
                                          <p:spTgt spid="2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circle(in)">
                                      <p:cBhvr>
                                        <p:cTn id="43" dur="2000"/>
                                        <p:tgtEl>
                                          <p:spTgt spid="28"/>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circle(in)">
                                      <p:cBhvr>
                                        <p:cTn id="46" dur="2000"/>
                                        <p:tgtEl>
                                          <p:spTgt spid="43"/>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circle(in)">
                                      <p:cBhvr>
                                        <p:cTn id="49" dur="2000"/>
                                        <p:tgtEl>
                                          <p:spTgt spid="3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circle(in)">
                                      <p:cBhvr>
                                        <p:cTn id="52" dur="2000"/>
                                        <p:tgtEl>
                                          <p:spTgt spid="36"/>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circle(in)">
                                      <p:cBhvr>
                                        <p:cTn id="55" dur="2000"/>
                                        <p:tgtEl>
                                          <p:spTgt spid="20"/>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circle(in)">
                                      <p:cBhvr>
                                        <p:cTn id="58" dur="2000"/>
                                        <p:tgtEl>
                                          <p:spTgt spid="34"/>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ircle(in)">
                                      <p:cBhvr>
                                        <p:cTn id="61" dur="2000"/>
                                        <p:tgtEl>
                                          <p:spTgt spid="26"/>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circle(in)">
                                      <p:cBhvr>
                                        <p:cTn id="64" dur="2000"/>
                                        <p:tgtEl>
                                          <p:spTgt spid="44"/>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circle(in)">
                                      <p:cBhvr>
                                        <p:cTn id="67" dur="2000"/>
                                        <p:tgtEl>
                                          <p:spTgt spid="27"/>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circle(in)">
                                      <p:cBhvr>
                                        <p:cTn id="70" dur="2000"/>
                                        <p:tgtEl>
                                          <p:spTgt spid="2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circle(in)">
                                      <p:cBhvr>
                                        <p:cTn id="73" dur="2000"/>
                                        <p:tgtEl>
                                          <p:spTgt spid="31"/>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45"/>
                                        </p:tgtEl>
                                        <p:attrNameLst>
                                          <p:attrName>style.visibility</p:attrName>
                                        </p:attrNameLst>
                                      </p:cBhvr>
                                      <p:to>
                                        <p:strVal val="visible"/>
                                      </p:to>
                                    </p:set>
                                    <p:animEffect transition="in" filter="circle(in)">
                                      <p:cBhvr>
                                        <p:cTn id="76" dur="2000"/>
                                        <p:tgtEl>
                                          <p:spTgt spid="45"/>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circle(in)">
                                      <p:cBhvr>
                                        <p:cTn id="79" dur="2000"/>
                                        <p:tgtEl>
                                          <p:spTgt spid="13"/>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circle(in)">
                                      <p:cBhvr>
                                        <p:cTn id="82" dur="2000"/>
                                        <p:tgtEl>
                                          <p:spTgt spid="25"/>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circle(in)">
                                      <p:cBhvr>
                                        <p:cTn id="85" dur="2000"/>
                                        <p:tgtEl>
                                          <p:spTgt spid="15"/>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circle(in)">
                                      <p:cBhvr>
                                        <p:cTn id="88" dur="2000"/>
                                        <p:tgtEl>
                                          <p:spTgt spid="32"/>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circle(in)">
                                      <p:cBhvr>
                                        <p:cTn id="91" dur="2000"/>
                                        <p:tgtEl>
                                          <p:spTgt spid="16"/>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circle(in)">
                                      <p:cBhvr>
                                        <p:cTn id="94" dur="2000"/>
                                        <p:tgtEl>
                                          <p:spTgt spid="39"/>
                                        </p:tgtEl>
                                      </p:cBhvr>
                                    </p:animEffect>
                                  </p:childTnLst>
                                </p:cTn>
                              </p:par>
                              <p:par>
                                <p:cTn id="95" presetID="6" presetClass="entr" presetSubtype="16" fill="hold" grpId="0" nodeType="withEffect">
                                  <p:stCondLst>
                                    <p:cond delay="0"/>
                                  </p:stCondLst>
                                  <p:childTnLst>
                                    <p:set>
                                      <p:cBhvr>
                                        <p:cTn id="96" dur="1" fill="hold">
                                          <p:stCondLst>
                                            <p:cond delay="0"/>
                                          </p:stCondLst>
                                        </p:cTn>
                                        <p:tgtEl>
                                          <p:spTgt spid="14"/>
                                        </p:tgtEl>
                                        <p:attrNameLst>
                                          <p:attrName>style.visibility</p:attrName>
                                        </p:attrNameLst>
                                      </p:cBhvr>
                                      <p:to>
                                        <p:strVal val="visible"/>
                                      </p:to>
                                    </p:set>
                                    <p:animEffect transition="in" filter="circle(in)">
                                      <p:cBhvr>
                                        <p:cTn id="97" dur="2000"/>
                                        <p:tgtEl>
                                          <p:spTgt spid="14"/>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circle(in)">
                                      <p:cBhvr>
                                        <p:cTn id="100" dur="2000"/>
                                        <p:tgtEl>
                                          <p:spTgt spid="18"/>
                                        </p:tgtEl>
                                      </p:cBhvr>
                                    </p:animEffect>
                                  </p:childTnLst>
                                </p:cTn>
                              </p:par>
                              <p:par>
                                <p:cTn id="101" presetID="6" presetClass="entr" presetSubtype="16"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circle(in)">
                                      <p:cBhvr>
                                        <p:cTn id="103" dur="2000"/>
                                        <p:tgtEl>
                                          <p:spTgt spid="17"/>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circle(in)">
                                      <p:cBhvr>
                                        <p:cTn id="106" dur="2000"/>
                                        <p:tgtEl>
                                          <p:spTgt spid="33"/>
                                        </p:tgtEl>
                                      </p:cBhvr>
                                    </p:animEffect>
                                  </p:childTnLst>
                                </p:cTn>
                              </p:par>
                              <p:par>
                                <p:cTn id="107" presetID="6" presetClass="entr" presetSubtype="16" fill="hold" grpId="0" nodeType="withEffect">
                                  <p:stCondLst>
                                    <p:cond delay="0"/>
                                  </p:stCondLst>
                                  <p:childTnLst>
                                    <p:set>
                                      <p:cBhvr>
                                        <p:cTn id="108" dur="1" fill="hold">
                                          <p:stCondLst>
                                            <p:cond delay="0"/>
                                          </p:stCondLst>
                                        </p:cTn>
                                        <p:tgtEl>
                                          <p:spTgt spid="41"/>
                                        </p:tgtEl>
                                        <p:attrNameLst>
                                          <p:attrName>style.visibility</p:attrName>
                                        </p:attrNameLst>
                                      </p:cBhvr>
                                      <p:to>
                                        <p:strVal val="visible"/>
                                      </p:to>
                                    </p:set>
                                    <p:animEffect transition="in" filter="circle(in)">
                                      <p:cBhvr>
                                        <p:cTn id="109" dur="2000"/>
                                        <p:tgtEl>
                                          <p:spTgt spid="4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fade">
                                      <p:cBhvr>
                                        <p:cTn id="114" dur="2000"/>
                                        <p:tgtEl>
                                          <p:spTgt spid="4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fade">
                                      <p:cBhvr>
                                        <p:cTn id="117" dur="2000"/>
                                        <p:tgtEl>
                                          <p:spTgt spid="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fade">
                                      <p:cBhvr>
                                        <p:cTn id="122" dur="2000"/>
                                        <p:tgtEl>
                                          <p:spTgt spid="88"/>
                                        </p:tgtEl>
                                      </p:cBhvr>
                                    </p:animEffect>
                                  </p:childTnLst>
                                </p:cTn>
                              </p:par>
                              <p:par>
                                <p:cTn id="123" presetID="10" presetClass="entr" presetSubtype="0" fill="hold" nodeType="withEffect">
                                  <p:stCondLst>
                                    <p:cond delay="0"/>
                                  </p:stCondLst>
                                  <p:childTnLst>
                                    <p:set>
                                      <p:cBhvr>
                                        <p:cTn id="124" dur="1" fill="hold">
                                          <p:stCondLst>
                                            <p:cond delay="0"/>
                                          </p:stCondLst>
                                        </p:cTn>
                                        <p:tgtEl>
                                          <p:spTgt spid="65"/>
                                        </p:tgtEl>
                                        <p:attrNameLst>
                                          <p:attrName>style.visibility</p:attrName>
                                        </p:attrNameLst>
                                      </p:cBhvr>
                                      <p:to>
                                        <p:strVal val="visible"/>
                                      </p:to>
                                    </p:set>
                                    <p:animEffect transition="in" filter="fade">
                                      <p:cBhvr>
                                        <p:cTn id="125" dur="2000"/>
                                        <p:tgtEl>
                                          <p:spTgt spid="65"/>
                                        </p:tgtEl>
                                      </p:cBhvr>
                                    </p:animEffect>
                                  </p:childTnLst>
                                </p:cTn>
                              </p:par>
                              <p:par>
                                <p:cTn id="126" presetID="10" presetClass="entr" presetSubtype="0" fill="hold" nodeType="withEffect">
                                  <p:stCondLst>
                                    <p:cond delay="0"/>
                                  </p:stCondLst>
                                  <p:childTnLst>
                                    <p:set>
                                      <p:cBhvr>
                                        <p:cTn id="127" dur="1" fill="hold">
                                          <p:stCondLst>
                                            <p:cond delay="0"/>
                                          </p:stCondLst>
                                        </p:cTn>
                                        <p:tgtEl>
                                          <p:spTgt spid="70"/>
                                        </p:tgtEl>
                                        <p:attrNameLst>
                                          <p:attrName>style.visibility</p:attrName>
                                        </p:attrNameLst>
                                      </p:cBhvr>
                                      <p:to>
                                        <p:strVal val="visible"/>
                                      </p:to>
                                    </p:set>
                                    <p:animEffect transition="in" filter="fade">
                                      <p:cBhvr>
                                        <p:cTn id="128" dur="2000"/>
                                        <p:tgtEl>
                                          <p:spTgt spid="70"/>
                                        </p:tgtEl>
                                      </p:cBhvr>
                                    </p:animEffect>
                                  </p:childTnLst>
                                </p:cTn>
                              </p:par>
                              <p:par>
                                <p:cTn id="129" presetID="10" presetClass="entr" presetSubtype="0" fill="hold" nodeType="withEffect">
                                  <p:stCondLst>
                                    <p:cond delay="0"/>
                                  </p:stCondLst>
                                  <p:childTnLst>
                                    <p:set>
                                      <p:cBhvr>
                                        <p:cTn id="130" dur="1" fill="hold">
                                          <p:stCondLst>
                                            <p:cond delay="0"/>
                                          </p:stCondLst>
                                        </p:cTn>
                                        <p:tgtEl>
                                          <p:spTgt spid="62"/>
                                        </p:tgtEl>
                                        <p:attrNameLst>
                                          <p:attrName>style.visibility</p:attrName>
                                        </p:attrNameLst>
                                      </p:cBhvr>
                                      <p:to>
                                        <p:strVal val="visible"/>
                                      </p:to>
                                    </p:set>
                                    <p:animEffect transition="in" filter="fade">
                                      <p:cBhvr>
                                        <p:cTn id="131" dur="2000"/>
                                        <p:tgtEl>
                                          <p:spTgt spid="62"/>
                                        </p:tgtEl>
                                      </p:cBhvr>
                                    </p:animEffect>
                                  </p:childTnLst>
                                </p:cTn>
                              </p:par>
                              <p:par>
                                <p:cTn id="132" presetID="10" presetClass="entr" presetSubtype="0" fill="hold" nodeType="with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2000"/>
                                        <p:tgtEl>
                                          <p:spTgt spid="5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fade">
                                      <p:cBhvr>
                                        <p:cTn id="137" dur="2000"/>
                                        <p:tgtEl>
                                          <p:spTgt spid="87"/>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9"/>
                                        </p:tgtEl>
                                        <p:attrNameLst>
                                          <p:attrName>style.visibility</p:attrName>
                                        </p:attrNameLst>
                                      </p:cBhvr>
                                      <p:to>
                                        <p:strVal val="visible"/>
                                      </p:to>
                                    </p:set>
                                    <p:animEffect transition="in" filter="fade">
                                      <p:cBhvr>
                                        <p:cTn id="140" dur="2000"/>
                                        <p:tgtEl>
                                          <p:spTgt spid="5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58"/>
                                        </p:tgtEl>
                                        <p:attrNameLst>
                                          <p:attrName>style.visibility</p:attrName>
                                        </p:attrNameLst>
                                      </p:cBhvr>
                                      <p:to>
                                        <p:strVal val="visible"/>
                                      </p:to>
                                    </p:set>
                                    <p:animEffect transition="in" filter="fade">
                                      <p:cBhvr>
                                        <p:cTn id="143" dur="2000"/>
                                        <p:tgtEl>
                                          <p:spTgt spid="58"/>
                                        </p:tgtEl>
                                      </p:cBhvr>
                                    </p:animEffect>
                                  </p:childTnLst>
                                </p:cTn>
                              </p:par>
                              <p:par>
                                <p:cTn id="144" presetID="10" presetClass="entr" presetSubtype="0" fill="hold" nodeType="with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fade">
                                      <p:cBhvr>
                                        <p:cTn id="146" dur="2000"/>
                                        <p:tgtEl>
                                          <p:spTgt spid="7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7"/>
                                        </p:tgtEl>
                                        <p:attrNameLst>
                                          <p:attrName>style.visibility</p:attrName>
                                        </p:attrNameLst>
                                      </p:cBhvr>
                                      <p:to>
                                        <p:strVal val="visible"/>
                                      </p:to>
                                    </p:set>
                                    <p:animEffect transition="in" filter="fade">
                                      <p:cBhvr>
                                        <p:cTn id="149"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 grpId="0"/>
      <p:bldP spid="47" grpId="0" animBg="1"/>
      <p:bldP spid="58" grpId="0" animBg="1"/>
      <p:bldP spid="59" grpId="0" animBg="1"/>
      <p:bldP spid="87" grpId="0"/>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redbook.ru/images/kirgor73-1.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625078"/>
            <a:ext cx="4968552" cy="61289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4" descr="http://redbook.ru/images/kirgor73-1.gi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57" t="58294" r="20833" b="27239"/>
          <a:stretch/>
        </p:blipFill>
        <p:spPr bwMode="auto">
          <a:xfrm>
            <a:off x="4419600" y="4197927"/>
            <a:ext cx="1565564" cy="8866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Полилиния 6"/>
          <p:cNvSpPr/>
          <p:nvPr/>
        </p:nvSpPr>
        <p:spPr>
          <a:xfrm>
            <a:off x="4429124" y="4214818"/>
            <a:ext cx="1668293" cy="1133097"/>
          </a:xfrm>
          <a:custGeom>
            <a:avLst/>
            <a:gdLst>
              <a:gd name="connsiteX0" fmla="*/ 515135 w 1429121"/>
              <a:gd name="connsiteY0" fmla="*/ 0 h 955963"/>
              <a:gd name="connsiteX1" fmla="*/ 487426 w 1429121"/>
              <a:gd name="connsiteY1" fmla="*/ 69272 h 955963"/>
              <a:gd name="connsiteX2" fmla="*/ 792226 w 1429121"/>
              <a:gd name="connsiteY2" fmla="*/ 138545 h 955963"/>
              <a:gd name="connsiteX3" fmla="*/ 944626 w 1429121"/>
              <a:gd name="connsiteY3" fmla="*/ 138545 h 955963"/>
              <a:gd name="connsiteX4" fmla="*/ 986189 w 1429121"/>
              <a:gd name="connsiteY4" fmla="*/ 180109 h 955963"/>
              <a:gd name="connsiteX5" fmla="*/ 986189 w 1429121"/>
              <a:gd name="connsiteY5" fmla="*/ 318654 h 955963"/>
              <a:gd name="connsiteX6" fmla="*/ 930771 w 1429121"/>
              <a:gd name="connsiteY6" fmla="*/ 346363 h 955963"/>
              <a:gd name="connsiteX7" fmla="*/ 806080 w 1429121"/>
              <a:gd name="connsiteY7" fmla="*/ 332509 h 955963"/>
              <a:gd name="connsiteX8" fmla="*/ 764516 w 1429121"/>
              <a:gd name="connsiteY8" fmla="*/ 318654 h 955963"/>
              <a:gd name="connsiteX9" fmla="*/ 681389 w 1429121"/>
              <a:gd name="connsiteY9" fmla="*/ 332509 h 955963"/>
              <a:gd name="connsiteX10" fmla="*/ 653680 w 1429121"/>
              <a:gd name="connsiteY10" fmla="*/ 374072 h 955963"/>
              <a:gd name="connsiteX11" fmla="*/ 667535 w 1429121"/>
              <a:gd name="connsiteY11" fmla="*/ 457200 h 955963"/>
              <a:gd name="connsiteX12" fmla="*/ 709098 w 1429121"/>
              <a:gd name="connsiteY12" fmla="*/ 484909 h 955963"/>
              <a:gd name="connsiteX13" fmla="*/ 903062 w 1429121"/>
              <a:gd name="connsiteY13" fmla="*/ 512618 h 955963"/>
              <a:gd name="connsiteX14" fmla="*/ 930771 w 1429121"/>
              <a:gd name="connsiteY14" fmla="*/ 554181 h 955963"/>
              <a:gd name="connsiteX15" fmla="*/ 1194007 w 1429121"/>
              <a:gd name="connsiteY15" fmla="*/ 609600 h 955963"/>
              <a:gd name="connsiteX16" fmla="*/ 1235571 w 1429121"/>
              <a:gd name="connsiteY16" fmla="*/ 637309 h 955963"/>
              <a:gd name="connsiteX17" fmla="*/ 1277135 w 1429121"/>
              <a:gd name="connsiteY17" fmla="*/ 651163 h 955963"/>
              <a:gd name="connsiteX18" fmla="*/ 1304844 w 1429121"/>
              <a:gd name="connsiteY18" fmla="*/ 692727 h 955963"/>
              <a:gd name="connsiteX19" fmla="*/ 1387971 w 1429121"/>
              <a:gd name="connsiteY19" fmla="*/ 748145 h 955963"/>
              <a:gd name="connsiteX20" fmla="*/ 1401826 w 1429121"/>
              <a:gd name="connsiteY20" fmla="*/ 942109 h 955963"/>
              <a:gd name="connsiteX21" fmla="*/ 1360262 w 1429121"/>
              <a:gd name="connsiteY21" fmla="*/ 955963 h 955963"/>
              <a:gd name="connsiteX22" fmla="*/ 1097026 w 1429121"/>
              <a:gd name="connsiteY22" fmla="*/ 942109 h 955963"/>
              <a:gd name="connsiteX23" fmla="*/ 1055462 w 1429121"/>
              <a:gd name="connsiteY23" fmla="*/ 914400 h 955963"/>
              <a:gd name="connsiteX24" fmla="*/ 1013898 w 1429121"/>
              <a:gd name="connsiteY24" fmla="*/ 900545 h 955963"/>
              <a:gd name="connsiteX25" fmla="*/ 958480 w 1429121"/>
              <a:gd name="connsiteY25" fmla="*/ 886690 h 955963"/>
              <a:gd name="connsiteX26" fmla="*/ 916916 w 1429121"/>
              <a:gd name="connsiteY26" fmla="*/ 872836 h 955963"/>
              <a:gd name="connsiteX27" fmla="*/ 861498 w 1429121"/>
              <a:gd name="connsiteY27" fmla="*/ 858981 h 955963"/>
              <a:gd name="connsiteX28" fmla="*/ 778371 w 1429121"/>
              <a:gd name="connsiteY28" fmla="*/ 831272 h 955963"/>
              <a:gd name="connsiteX29" fmla="*/ 598262 w 1429121"/>
              <a:gd name="connsiteY29" fmla="*/ 817418 h 955963"/>
              <a:gd name="connsiteX30" fmla="*/ 445862 w 1429121"/>
              <a:gd name="connsiteY30" fmla="*/ 803563 h 955963"/>
              <a:gd name="connsiteX31" fmla="*/ 376589 w 1429121"/>
              <a:gd name="connsiteY31" fmla="*/ 789709 h 955963"/>
              <a:gd name="connsiteX32" fmla="*/ 307316 w 1429121"/>
              <a:gd name="connsiteY32" fmla="*/ 665018 h 955963"/>
              <a:gd name="connsiteX33" fmla="*/ 293462 w 1429121"/>
              <a:gd name="connsiteY33" fmla="*/ 581890 h 955963"/>
              <a:gd name="connsiteX34" fmla="*/ 224189 w 1429121"/>
              <a:gd name="connsiteY34" fmla="*/ 512618 h 955963"/>
              <a:gd name="connsiteX35" fmla="*/ 141062 w 1429121"/>
              <a:gd name="connsiteY35" fmla="*/ 498763 h 955963"/>
              <a:gd name="connsiteX36" fmla="*/ 44080 w 1429121"/>
              <a:gd name="connsiteY36" fmla="*/ 484909 h 955963"/>
              <a:gd name="connsiteX37" fmla="*/ 2516 w 1429121"/>
              <a:gd name="connsiteY37" fmla="*/ 471054 h 955963"/>
              <a:gd name="connsiteX38" fmla="*/ 16371 w 1429121"/>
              <a:gd name="connsiteY38" fmla="*/ 304800 h 955963"/>
              <a:gd name="connsiteX39" fmla="*/ 30226 w 1429121"/>
              <a:gd name="connsiteY39" fmla="*/ 263236 h 955963"/>
              <a:gd name="connsiteX40" fmla="*/ 71789 w 1429121"/>
              <a:gd name="connsiteY40" fmla="*/ 249381 h 955963"/>
              <a:gd name="connsiteX41" fmla="*/ 321171 w 1429121"/>
              <a:gd name="connsiteY41" fmla="*/ 249381 h 955963"/>
              <a:gd name="connsiteX42" fmla="*/ 348880 w 1429121"/>
              <a:gd name="connsiteY42" fmla="*/ 124690 h 955963"/>
              <a:gd name="connsiteX43" fmla="*/ 432007 w 1429121"/>
              <a:gd name="connsiteY43" fmla="*/ 96981 h 955963"/>
              <a:gd name="connsiteX44" fmla="*/ 473571 w 1429121"/>
              <a:gd name="connsiteY44" fmla="*/ 110836 h 955963"/>
              <a:gd name="connsiteX45" fmla="*/ 515135 w 1429121"/>
              <a:gd name="connsiteY45" fmla="*/ 138545 h 9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429121" h="955963">
                <a:moveTo>
                  <a:pt x="515135" y="0"/>
                </a:moveTo>
                <a:cubicBezTo>
                  <a:pt x="505899" y="23091"/>
                  <a:pt x="490172" y="44555"/>
                  <a:pt x="487426" y="69272"/>
                </a:cubicBezTo>
                <a:cubicBezTo>
                  <a:pt x="471086" y="216324"/>
                  <a:pt x="756290" y="136834"/>
                  <a:pt x="792226" y="138545"/>
                </a:cubicBezTo>
                <a:cubicBezTo>
                  <a:pt x="835020" y="133196"/>
                  <a:pt x="900113" y="108869"/>
                  <a:pt x="944626" y="138545"/>
                </a:cubicBezTo>
                <a:cubicBezTo>
                  <a:pt x="960928" y="149413"/>
                  <a:pt x="972335" y="166254"/>
                  <a:pt x="986189" y="180109"/>
                </a:cubicBezTo>
                <a:cubicBezTo>
                  <a:pt x="1002658" y="229514"/>
                  <a:pt x="1019356" y="258953"/>
                  <a:pt x="986189" y="318654"/>
                </a:cubicBezTo>
                <a:cubicBezTo>
                  <a:pt x="976159" y="336708"/>
                  <a:pt x="949244" y="337127"/>
                  <a:pt x="930771" y="346363"/>
                </a:cubicBezTo>
                <a:cubicBezTo>
                  <a:pt x="889207" y="341745"/>
                  <a:pt x="847330" y="339384"/>
                  <a:pt x="806080" y="332509"/>
                </a:cubicBezTo>
                <a:cubicBezTo>
                  <a:pt x="791675" y="330108"/>
                  <a:pt x="779120" y="318654"/>
                  <a:pt x="764516" y="318654"/>
                </a:cubicBezTo>
                <a:cubicBezTo>
                  <a:pt x="736425" y="318654"/>
                  <a:pt x="709098" y="327891"/>
                  <a:pt x="681389" y="332509"/>
                </a:cubicBezTo>
                <a:cubicBezTo>
                  <a:pt x="672153" y="346363"/>
                  <a:pt x="655519" y="357523"/>
                  <a:pt x="653680" y="374072"/>
                </a:cubicBezTo>
                <a:cubicBezTo>
                  <a:pt x="650578" y="401992"/>
                  <a:pt x="654972" y="432074"/>
                  <a:pt x="667535" y="457200"/>
                </a:cubicBezTo>
                <a:cubicBezTo>
                  <a:pt x="674981" y="472093"/>
                  <a:pt x="693793" y="478350"/>
                  <a:pt x="709098" y="484909"/>
                </a:cubicBezTo>
                <a:cubicBezTo>
                  <a:pt x="754950" y="504560"/>
                  <a:pt x="878637" y="510175"/>
                  <a:pt x="903062" y="512618"/>
                </a:cubicBezTo>
                <a:cubicBezTo>
                  <a:pt x="912298" y="526472"/>
                  <a:pt x="918997" y="542407"/>
                  <a:pt x="930771" y="554181"/>
                </a:cubicBezTo>
                <a:cubicBezTo>
                  <a:pt x="1012010" y="635420"/>
                  <a:pt x="1052507" y="600166"/>
                  <a:pt x="1194007" y="609600"/>
                </a:cubicBezTo>
                <a:cubicBezTo>
                  <a:pt x="1207862" y="618836"/>
                  <a:pt x="1220678" y="629863"/>
                  <a:pt x="1235571" y="637309"/>
                </a:cubicBezTo>
                <a:cubicBezTo>
                  <a:pt x="1248633" y="643840"/>
                  <a:pt x="1265731" y="642040"/>
                  <a:pt x="1277135" y="651163"/>
                </a:cubicBezTo>
                <a:cubicBezTo>
                  <a:pt x="1290137" y="661565"/>
                  <a:pt x="1292313" y="681762"/>
                  <a:pt x="1304844" y="692727"/>
                </a:cubicBezTo>
                <a:cubicBezTo>
                  <a:pt x="1329906" y="714657"/>
                  <a:pt x="1387971" y="748145"/>
                  <a:pt x="1387971" y="748145"/>
                </a:cubicBezTo>
                <a:cubicBezTo>
                  <a:pt x="1435060" y="818779"/>
                  <a:pt x="1444498" y="814093"/>
                  <a:pt x="1401826" y="942109"/>
                </a:cubicBezTo>
                <a:cubicBezTo>
                  <a:pt x="1397208" y="955964"/>
                  <a:pt x="1374117" y="951345"/>
                  <a:pt x="1360262" y="955963"/>
                </a:cubicBezTo>
                <a:cubicBezTo>
                  <a:pt x="1272517" y="951345"/>
                  <a:pt x="1184087" y="953981"/>
                  <a:pt x="1097026" y="942109"/>
                </a:cubicBezTo>
                <a:cubicBezTo>
                  <a:pt x="1080528" y="939859"/>
                  <a:pt x="1070355" y="921847"/>
                  <a:pt x="1055462" y="914400"/>
                </a:cubicBezTo>
                <a:cubicBezTo>
                  <a:pt x="1042400" y="907869"/>
                  <a:pt x="1027940" y="904557"/>
                  <a:pt x="1013898" y="900545"/>
                </a:cubicBezTo>
                <a:cubicBezTo>
                  <a:pt x="995589" y="895314"/>
                  <a:pt x="976789" y="891921"/>
                  <a:pt x="958480" y="886690"/>
                </a:cubicBezTo>
                <a:cubicBezTo>
                  <a:pt x="944438" y="882678"/>
                  <a:pt x="930958" y="876848"/>
                  <a:pt x="916916" y="872836"/>
                </a:cubicBezTo>
                <a:cubicBezTo>
                  <a:pt x="898607" y="867605"/>
                  <a:pt x="879736" y="864453"/>
                  <a:pt x="861498" y="858981"/>
                </a:cubicBezTo>
                <a:cubicBezTo>
                  <a:pt x="833522" y="850588"/>
                  <a:pt x="807493" y="833512"/>
                  <a:pt x="778371" y="831272"/>
                </a:cubicBezTo>
                <a:lnTo>
                  <a:pt x="598262" y="817418"/>
                </a:lnTo>
                <a:cubicBezTo>
                  <a:pt x="492795" y="782262"/>
                  <a:pt x="543776" y="783981"/>
                  <a:pt x="445862" y="803563"/>
                </a:cubicBezTo>
                <a:cubicBezTo>
                  <a:pt x="422771" y="798945"/>
                  <a:pt x="395177" y="804166"/>
                  <a:pt x="376589" y="789709"/>
                </a:cubicBezTo>
                <a:cubicBezTo>
                  <a:pt x="333716" y="756363"/>
                  <a:pt x="322649" y="711015"/>
                  <a:pt x="307316" y="665018"/>
                </a:cubicBezTo>
                <a:cubicBezTo>
                  <a:pt x="302698" y="637309"/>
                  <a:pt x="302345" y="608540"/>
                  <a:pt x="293462" y="581890"/>
                </a:cubicBezTo>
                <a:cubicBezTo>
                  <a:pt x="284226" y="554181"/>
                  <a:pt x="251898" y="521854"/>
                  <a:pt x="224189" y="512618"/>
                </a:cubicBezTo>
                <a:cubicBezTo>
                  <a:pt x="197539" y="503735"/>
                  <a:pt x="168827" y="503034"/>
                  <a:pt x="141062" y="498763"/>
                </a:cubicBezTo>
                <a:cubicBezTo>
                  <a:pt x="108786" y="493798"/>
                  <a:pt x="76407" y="489527"/>
                  <a:pt x="44080" y="484909"/>
                </a:cubicBezTo>
                <a:cubicBezTo>
                  <a:pt x="30225" y="480291"/>
                  <a:pt x="4737" y="485488"/>
                  <a:pt x="2516" y="471054"/>
                </a:cubicBezTo>
                <a:cubicBezTo>
                  <a:pt x="-5940" y="416091"/>
                  <a:pt x="9021" y="359922"/>
                  <a:pt x="16371" y="304800"/>
                </a:cubicBezTo>
                <a:cubicBezTo>
                  <a:pt x="18301" y="290324"/>
                  <a:pt x="19899" y="273563"/>
                  <a:pt x="30226" y="263236"/>
                </a:cubicBezTo>
                <a:cubicBezTo>
                  <a:pt x="40552" y="252909"/>
                  <a:pt x="57935" y="253999"/>
                  <a:pt x="71789" y="249381"/>
                </a:cubicBezTo>
                <a:cubicBezTo>
                  <a:pt x="146436" y="261823"/>
                  <a:pt x="252299" y="286466"/>
                  <a:pt x="321171" y="249381"/>
                </a:cubicBezTo>
                <a:cubicBezTo>
                  <a:pt x="401080" y="206353"/>
                  <a:pt x="293052" y="164568"/>
                  <a:pt x="348880" y="124690"/>
                </a:cubicBezTo>
                <a:cubicBezTo>
                  <a:pt x="372647" y="107713"/>
                  <a:pt x="432007" y="96981"/>
                  <a:pt x="432007" y="96981"/>
                </a:cubicBezTo>
                <a:cubicBezTo>
                  <a:pt x="445862" y="101599"/>
                  <a:pt x="460509" y="104305"/>
                  <a:pt x="473571" y="110836"/>
                </a:cubicBezTo>
                <a:cubicBezTo>
                  <a:pt x="488464" y="118283"/>
                  <a:pt x="515135" y="138545"/>
                  <a:pt x="515135" y="138545"/>
                </a:cubicBezTo>
              </a:path>
            </a:pathLst>
          </a:custGeom>
          <a:solidFill>
            <a:srgbClr val="92D050"/>
          </a:solid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u-RU" b="1" dirty="0" smtClean="0">
                <a:solidFill>
                  <a:schemeClr val="tx2">
                    <a:lumMod val="50000"/>
                  </a:schemeClr>
                </a:solidFill>
              </a:rPr>
              <a:t>ВАРНА</a:t>
            </a:r>
            <a:endParaRPr lang="ru-RU" b="1" dirty="0">
              <a:solidFill>
                <a:schemeClr val="tx2">
                  <a:lumMod val="50000"/>
                </a:schemeClr>
              </a:solidFill>
            </a:endParaRPr>
          </a:p>
        </p:txBody>
      </p:sp>
      <p:sp>
        <p:nvSpPr>
          <p:cNvPr id="9" name="Прямоугольник 8"/>
          <p:cNvSpPr/>
          <p:nvPr/>
        </p:nvSpPr>
        <p:spPr>
          <a:xfrm>
            <a:off x="2706770" y="0"/>
            <a:ext cx="4430700" cy="646331"/>
          </a:xfrm>
          <a:prstGeom prst="rect">
            <a:avLst/>
          </a:prstGeom>
        </p:spPr>
        <p:txBody>
          <a:bodyPr wrap="none">
            <a:spAutoFit/>
          </a:bodyPr>
          <a:lstStyle/>
          <a:p>
            <a:r>
              <a:rPr lang="ru-RU" sz="3600" b="1" dirty="0">
                <a:solidFill>
                  <a:srgbClr val="C00000"/>
                </a:solidFill>
              </a:rPr>
              <a:t>Челябинская область</a:t>
            </a:r>
          </a:p>
        </p:txBody>
      </p:sp>
      <p:sp>
        <p:nvSpPr>
          <p:cNvPr id="10" name="Блок-схема: узел 9"/>
          <p:cNvSpPr/>
          <p:nvPr/>
        </p:nvSpPr>
        <p:spPr>
          <a:xfrm>
            <a:off x="4922120" y="4475017"/>
            <a:ext cx="172044" cy="13215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Горизонтальный свиток 46"/>
          <p:cNvSpPr/>
          <p:nvPr/>
        </p:nvSpPr>
        <p:spPr>
          <a:xfrm>
            <a:off x="441202" y="323166"/>
            <a:ext cx="8163245" cy="238575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t>Комплексная программа повышения экологической безопасности и улучшение состояния окружающие среды на территории </a:t>
            </a:r>
            <a:r>
              <a:rPr lang="ru-RU" sz="2800" b="1" dirty="0" err="1"/>
              <a:t>Варенеского</a:t>
            </a:r>
            <a:r>
              <a:rPr lang="ru-RU" sz="2800" b="1" dirty="0"/>
              <a:t> района до 2020 года</a:t>
            </a:r>
          </a:p>
        </p:txBody>
      </p:sp>
      <p:pic>
        <p:nvPicPr>
          <p:cNvPr id="8" name="Рисунок 7" descr="C:\Users\Acer\Pictures\Без имени-1.gif"/>
          <p:cNvPicPr/>
          <p:nvPr/>
        </p:nvPicPr>
        <p:blipFill rotWithShape="1">
          <a:blip r:embed="rId4" cstate="print">
            <a:extLst>
              <a:ext uri="{28A0092B-C50C-407E-A947-70E740481C1C}">
                <a14:useLocalDpi xmlns:a14="http://schemas.microsoft.com/office/drawing/2010/main" val="0"/>
              </a:ext>
            </a:extLst>
          </a:blip>
          <a:srcRect r="66787" b="48780"/>
          <a:stretch/>
        </p:blipFill>
        <p:spPr bwMode="auto">
          <a:xfrm>
            <a:off x="5214942" y="4214818"/>
            <a:ext cx="428628" cy="500066"/>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63719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24744"/>
            <a:ext cx="8712968" cy="4801314"/>
          </a:xfrm>
          <a:prstGeom prst="rect">
            <a:avLst/>
          </a:prstGeom>
          <a:noFill/>
        </p:spPr>
        <p:txBody>
          <a:bodyPr wrap="square" rtlCol="0">
            <a:spAutoFit/>
          </a:bodyPr>
          <a:lstStyle/>
          <a:p>
            <a:pPr marL="342900" indent="-342900" algn="ctr">
              <a:buAutoNum type="arabicPeriod"/>
            </a:pPr>
            <a:r>
              <a:rPr lang="ru-RU" sz="3600" b="1" dirty="0" smtClean="0">
                <a:solidFill>
                  <a:srgbClr val="C00000"/>
                </a:solidFill>
              </a:rPr>
              <a:t>Задание </a:t>
            </a:r>
          </a:p>
          <a:p>
            <a:pPr algn="ctr"/>
            <a:endParaRPr lang="ru-RU" sz="3600" b="1" dirty="0" smtClean="0">
              <a:solidFill>
                <a:srgbClr val="C00000"/>
              </a:solidFill>
            </a:endParaRPr>
          </a:p>
          <a:p>
            <a:r>
              <a:rPr lang="ru-RU" sz="3600" b="1" dirty="0" smtClean="0"/>
              <a:t>Недооценка влияния деятельности человека на окружающую среду –это:</a:t>
            </a:r>
          </a:p>
          <a:p>
            <a:pPr marL="342900" indent="-342900">
              <a:buAutoNum type="arabicPeriod"/>
            </a:pPr>
            <a:endParaRPr lang="ru-RU" sz="3600" dirty="0" smtClean="0"/>
          </a:p>
          <a:p>
            <a:r>
              <a:rPr lang="ru-RU" sz="3600" b="1" dirty="0" smtClean="0"/>
              <a:t>А) Экологический детерминизм</a:t>
            </a:r>
          </a:p>
          <a:p>
            <a:endParaRPr lang="ru-RU" sz="3600" b="1" dirty="0" smtClean="0"/>
          </a:p>
          <a:p>
            <a:r>
              <a:rPr lang="ru-RU" sz="3600" b="1" dirty="0" smtClean="0"/>
              <a:t>Б) </a:t>
            </a:r>
            <a:r>
              <a:rPr lang="ru-RU" sz="3600" b="1" dirty="0"/>
              <a:t>Экологический нигилизм</a:t>
            </a:r>
          </a:p>
          <a:p>
            <a:endParaRPr lang="ru-RU" dirty="0"/>
          </a:p>
        </p:txBody>
      </p:sp>
    </p:spTree>
    <p:extLst>
      <p:ext uri="{BB962C8B-B14F-4D97-AF65-F5344CB8AC3E}">
        <p14:creationId xmlns:p14="http://schemas.microsoft.com/office/powerpoint/2010/main" val="4288432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2100</Words>
  <Application>Microsoft Office PowerPoint</Application>
  <PresentationFormat>Экран (4:3)</PresentationFormat>
  <Paragraphs>207</Paragraphs>
  <Slides>29</Slides>
  <Notes>14</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 соответствии со статьей 12 ФЗ «Об охране окружающей природной среды» установлены следующие права граждан: </vt:lpstr>
      <vt:lpstr>В соответствии со статьей 12 ФЗ «Об охране окружающей природной среды» установлены следующие права граждан: </vt:lpstr>
      <vt:lpstr>В соответствии со статьей 12 ФЗ «Об охране окружающей природной среды» установлены следующие права граждан: </vt:lpstr>
      <vt:lpstr>В соответствии со статьей 12 ФЗ «Об охране окружающей природной среды» установлены следующие права граждан: </vt:lpstr>
      <vt:lpstr>Иные экологические права человека</vt:lpstr>
      <vt:lpstr>                                2. Задание   Право граждан на пребывание в лесах  А) Основные  экологические правами  Б) Иные экологические права  </vt:lpstr>
      <vt:lpstr>Понятие благоприятной окружающей среды:</vt:lpstr>
      <vt:lpstr>       1 Федеральный закон «Об охране окружающей среды»   Благоприятной окружающей средой является такая окружающая среда, качество которой обеспечивает устойчивое функционирование естественных экологических систем, природных и природно-антропогенных объектов</vt:lpstr>
      <vt:lpstr> Правовое регулирование экологических прав человека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87</cp:revision>
  <dcterms:created xsi:type="dcterms:W3CDTF">2013-10-20T04:15:18Z</dcterms:created>
  <dcterms:modified xsi:type="dcterms:W3CDTF">2015-01-05T15:40:37Z</dcterms:modified>
</cp:coreProperties>
</file>