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70" r:id="rId3"/>
    <p:sldId id="268" r:id="rId4"/>
    <p:sldId id="269" r:id="rId5"/>
    <p:sldId id="257" r:id="rId6"/>
    <p:sldId id="291" r:id="rId7"/>
    <p:sldId id="258" r:id="rId8"/>
    <p:sldId id="261" r:id="rId9"/>
    <p:sldId id="262" r:id="rId10"/>
    <p:sldId id="308" r:id="rId11"/>
    <p:sldId id="272" r:id="rId12"/>
    <p:sldId id="265" r:id="rId13"/>
    <p:sldId id="266" r:id="rId14"/>
    <p:sldId id="267" r:id="rId15"/>
    <p:sldId id="305" r:id="rId16"/>
    <p:sldId id="273" r:id="rId17"/>
    <p:sldId id="306" r:id="rId18"/>
    <p:sldId id="274" r:id="rId19"/>
    <p:sldId id="310" r:id="rId20"/>
    <p:sldId id="275" r:id="rId21"/>
    <p:sldId id="276" r:id="rId22"/>
    <p:sldId id="299" r:id="rId23"/>
    <p:sldId id="300" r:id="rId24"/>
    <p:sldId id="301" r:id="rId25"/>
    <p:sldId id="302" r:id="rId26"/>
    <p:sldId id="303" r:id="rId27"/>
    <p:sldId id="304" r:id="rId28"/>
    <p:sldId id="309" r:id="rId29"/>
    <p:sldId id="278" r:id="rId30"/>
    <p:sldId id="27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287" autoAdjust="0"/>
  </p:normalViewPr>
  <p:slideViewPr>
    <p:cSldViewPr>
      <p:cViewPr varScale="1">
        <p:scale>
          <a:sx n="79" d="100"/>
          <a:sy n="79" d="100"/>
        </p:scale>
        <p:origin x="-8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1E4B4-F8FF-4C3D-B58B-E5061A4AF3FB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F49FE-F9FE-4E2E-B9FA-C3F149D374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2"/>
          <p:cNvSpPr txBox="1"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4B842E4-9E59-45C0-872D-8DCEA3FEF141}" type="datetimeFigureOut">
              <a:rPr lang="ru-RU" smtClean="0"/>
              <a:pPr/>
              <a:t>15.11.2014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8D08364-F9E2-4A86-A663-17ED93050E2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РСВ и ФП школы-интерната № 38 </a:t>
            </a:r>
            <a:r>
              <a:rPr lang="en-US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II</a:t>
            </a:r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вида</a:t>
            </a:r>
          </a:p>
          <a:p>
            <a:r>
              <a:rPr lang="ru-RU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Белоусова Ольга Викторовна</a:t>
            </a:r>
            <a:endParaRPr lang="ru-RU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УРОК    РСВ   И   ФП</a:t>
            </a:r>
            <a:br>
              <a:rPr lang="ru-RU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 2 классе</a:t>
            </a:r>
            <a:endParaRPr lang="ru-RU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666923"/>
            <a:ext cx="4572032" cy="380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643174" y="5429264"/>
            <a:ext cx="21723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/>
              <a:t>птичка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5643578"/>
            <a:ext cx="250033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Прочитай с вопросительной интонацией:</a:t>
            </a:r>
            <a:endParaRPr lang="ru-RU" dirty="0"/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71472" y="-1714536"/>
            <a:ext cx="8286808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СИНИЧКА сидит на веточке?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Синичка сидит на ВЕТОЧКЕ?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Скругленная соединительная линия 8"/>
          <p:cNvCxnSpPr/>
          <p:nvPr/>
        </p:nvCxnSpPr>
        <p:spPr>
          <a:xfrm flipV="1">
            <a:off x="500034" y="1857364"/>
            <a:ext cx="2928958" cy="857256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кругленная соединительная линия 10"/>
          <p:cNvCxnSpPr/>
          <p:nvPr/>
        </p:nvCxnSpPr>
        <p:spPr>
          <a:xfrm flipV="1">
            <a:off x="1142976" y="4286256"/>
            <a:ext cx="2571768" cy="785818"/>
          </a:xfrm>
          <a:prstGeom prst="curvedConnector3">
            <a:avLst>
              <a:gd name="adj1" fmla="val 50000"/>
            </a:avLst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Cj044140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28670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256"/>
            <a:ext cx="1166812" cy="1317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8992" y="1785926"/>
            <a:ext cx="4599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Голубь  белый,   а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4857760"/>
            <a:ext cx="35434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/>
              <a:t>грач  черный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4786322"/>
            <a:ext cx="2428892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MCj0441405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642918"/>
            <a:ext cx="807249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птички в гнезде 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птенчики)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Олечку лечил .....       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(врач).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 окну подлетела ..... </a:t>
            </a:r>
            <a:r>
              <a:rPr kumimoji="0" lang="ru-RU" sz="4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(синичка).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428736"/>
            <a:ext cx="328614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215074" y="2714620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4857760"/>
            <a:ext cx="2643206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3" name="AutoShape 1"/>
          <p:cNvSpPr>
            <a:spLocks noChangeShapeType="1"/>
          </p:cNvSpPr>
          <p:nvPr/>
        </p:nvSpPr>
        <p:spPr bwMode="auto">
          <a:xfrm>
            <a:off x="3559175" y="61912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285720" y="457200"/>
            <a:ext cx="8643998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Фа –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endParaRPr kumimoji="0" lang="ru-RU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ва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фа –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фо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4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ву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фи    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500034" y="2428868"/>
            <a:ext cx="7286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316" name="AutoShape 4"/>
          <p:cNvSpPr>
            <a:spLocks noChangeShapeType="1"/>
          </p:cNvSpPr>
          <p:nvPr/>
        </p:nvSpPr>
        <p:spPr bwMode="auto">
          <a:xfrm>
            <a:off x="3559175" y="619125"/>
            <a:ext cx="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857224" y="5214950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2285984" y="2928934"/>
            <a:ext cx="357190" cy="21431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500430" y="4857760"/>
            <a:ext cx="357190" cy="21431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928662" y="928670"/>
            <a:ext cx="357190" cy="214314"/>
          </a:xfrm>
          <a:prstGeom prst="line">
            <a:avLst/>
          </a:prstGeom>
          <a:ln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>
            <a:normAutofit/>
          </a:bodyPr>
          <a:lstStyle/>
          <a:p>
            <a:r>
              <a:rPr lang="ru-RU" dirty="0" smtClean="0"/>
              <a:t>Прочитай слоги.  </a:t>
            </a:r>
            <a:r>
              <a:rPr lang="ru-RU" dirty="0" err="1" smtClean="0"/>
              <a:t>Продирижируй</a:t>
            </a: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88157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sz="4000" dirty="0" smtClean="0">
                <a:solidFill>
                  <a:srgbClr val="FFFF00"/>
                </a:solidFill>
              </a:rPr>
              <a:t>Сова</a:t>
            </a:r>
          </a:p>
          <a:p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FFFF00"/>
                </a:solidFill>
              </a:rPr>
              <a:t>                           филин</a:t>
            </a:r>
          </a:p>
          <a:p>
            <a:endParaRPr lang="ru-RU" sz="4000" dirty="0" smtClean="0">
              <a:solidFill>
                <a:srgbClr val="FFFF00"/>
              </a:solidFill>
            </a:endParaRPr>
          </a:p>
          <a:p>
            <a:endParaRPr lang="ru-RU" sz="4000" dirty="0" smtClean="0">
              <a:solidFill>
                <a:srgbClr val="FFFF00"/>
              </a:solidFill>
            </a:endParaRPr>
          </a:p>
          <a:p>
            <a:r>
              <a:rPr lang="ru-RU" sz="4000" dirty="0" smtClean="0">
                <a:solidFill>
                  <a:srgbClr val="FFFF00"/>
                </a:solidFill>
              </a:rPr>
              <a:t>Ворона                                 воробей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Слова спрятались.  Найди и прочитай.</a:t>
            </a:r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1000100" y="2071678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олнце 4"/>
          <p:cNvSpPr/>
          <p:nvPr/>
        </p:nvSpPr>
        <p:spPr>
          <a:xfrm>
            <a:off x="1428728" y="4714884"/>
            <a:ext cx="914400" cy="91440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четверенная стрелка 5"/>
          <p:cNvSpPr/>
          <p:nvPr/>
        </p:nvSpPr>
        <p:spPr>
          <a:xfrm>
            <a:off x="3500430" y="3214686"/>
            <a:ext cx="1216152" cy="1216152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Соединительная линия уступом 7"/>
          <p:cNvCxnSpPr/>
          <p:nvPr/>
        </p:nvCxnSpPr>
        <p:spPr>
          <a:xfrm>
            <a:off x="7572396" y="4857760"/>
            <a:ext cx="914400" cy="914400"/>
          </a:xfrm>
          <a:prstGeom prst="bentConnector3">
            <a:avLst>
              <a:gd name="adj1" fmla="val -35714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Месяц 9"/>
          <p:cNvSpPr/>
          <p:nvPr/>
        </p:nvSpPr>
        <p:spPr>
          <a:xfrm>
            <a:off x="785786" y="5429264"/>
            <a:ext cx="457200" cy="9144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5429256" y="2643182"/>
            <a:ext cx="914400" cy="914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>
            <a:off x="6786578" y="4929198"/>
            <a:ext cx="1285884" cy="1071570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rot="10800000" flipV="1">
            <a:off x="6929454" y="4929198"/>
            <a:ext cx="1285884" cy="857256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олилиния 16"/>
          <p:cNvSpPr/>
          <p:nvPr/>
        </p:nvSpPr>
        <p:spPr>
          <a:xfrm>
            <a:off x="6297165" y="5061161"/>
            <a:ext cx="2454949" cy="935713"/>
          </a:xfrm>
          <a:custGeom>
            <a:avLst/>
            <a:gdLst>
              <a:gd name="connsiteX0" fmla="*/ 205235 w 2454949"/>
              <a:gd name="connsiteY0" fmla="*/ 744553 h 935713"/>
              <a:gd name="connsiteX1" fmla="*/ 263292 w 2454949"/>
              <a:gd name="connsiteY1" fmla="*/ 715525 h 935713"/>
              <a:gd name="connsiteX2" fmla="*/ 350378 w 2454949"/>
              <a:gd name="connsiteY2" fmla="*/ 541353 h 935713"/>
              <a:gd name="connsiteX3" fmla="*/ 379406 w 2454949"/>
              <a:gd name="connsiteY3" fmla="*/ 497810 h 935713"/>
              <a:gd name="connsiteX4" fmla="*/ 408435 w 2454949"/>
              <a:gd name="connsiteY4" fmla="*/ 381696 h 935713"/>
              <a:gd name="connsiteX5" fmla="*/ 437464 w 2454949"/>
              <a:gd name="connsiteY5" fmla="*/ 338153 h 935713"/>
              <a:gd name="connsiteX6" fmla="*/ 481006 w 2454949"/>
              <a:gd name="connsiteY6" fmla="*/ 294610 h 935713"/>
              <a:gd name="connsiteX7" fmla="*/ 495521 w 2454949"/>
              <a:gd name="connsiteY7" fmla="*/ 251068 h 935713"/>
              <a:gd name="connsiteX8" fmla="*/ 553578 w 2454949"/>
              <a:gd name="connsiteY8" fmla="*/ 163982 h 935713"/>
              <a:gd name="connsiteX9" fmla="*/ 568092 w 2454949"/>
              <a:gd name="connsiteY9" fmla="*/ 105925 h 935713"/>
              <a:gd name="connsiteX10" fmla="*/ 582606 w 2454949"/>
              <a:gd name="connsiteY10" fmla="*/ 33353 h 935713"/>
              <a:gd name="connsiteX11" fmla="*/ 655178 w 2454949"/>
              <a:gd name="connsiteY11" fmla="*/ 47868 h 935713"/>
              <a:gd name="connsiteX12" fmla="*/ 713235 w 2454949"/>
              <a:gd name="connsiteY12" fmla="*/ 134953 h 935713"/>
              <a:gd name="connsiteX13" fmla="*/ 756778 w 2454949"/>
              <a:gd name="connsiteY13" fmla="*/ 657468 h 935713"/>
              <a:gd name="connsiteX14" fmla="*/ 800321 w 2454949"/>
              <a:gd name="connsiteY14" fmla="*/ 773582 h 935713"/>
              <a:gd name="connsiteX15" fmla="*/ 843864 w 2454949"/>
              <a:gd name="connsiteY15" fmla="*/ 817125 h 935713"/>
              <a:gd name="connsiteX16" fmla="*/ 858378 w 2454949"/>
              <a:gd name="connsiteY16" fmla="*/ 860668 h 935713"/>
              <a:gd name="connsiteX17" fmla="*/ 901921 w 2454949"/>
              <a:gd name="connsiteY17" fmla="*/ 875182 h 935713"/>
              <a:gd name="connsiteX18" fmla="*/ 974492 w 2454949"/>
              <a:gd name="connsiteY18" fmla="*/ 889696 h 935713"/>
              <a:gd name="connsiteX19" fmla="*/ 1076092 w 2454949"/>
              <a:gd name="connsiteY19" fmla="*/ 860668 h 935713"/>
              <a:gd name="connsiteX20" fmla="*/ 1148664 w 2454949"/>
              <a:gd name="connsiteY20" fmla="*/ 730039 h 935713"/>
              <a:gd name="connsiteX21" fmla="*/ 1192206 w 2454949"/>
              <a:gd name="connsiteY21" fmla="*/ 701010 h 935713"/>
              <a:gd name="connsiteX22" fmla="*/ 1264778 w 2454949"/>
              <a:gd name="connsiteY22" fmla="*/ 671982 h 935713"/>
              <a:gd name="connsiteX23" fmla="*/ 1395406 w 2454949"/>
              <a:gd name="connsiteY23" fmla="*/ 628439 h 935713"/>
              <a:gd name="connsiteX24" fmla="*/ 1409921 w 2454949"/>
              <a:gd name="connsiteY24" fmla="*/ 584896 h 935713"/>
              <a:gd name="connsiteX25" fmla="*/ 1438949 w 2454949"/>
              <a:gd name="connsiteY25" fmla="*/ 309125 h 935713"/>
              <a:gd name="connsiteX26" fmla="*/ 1467978 w 2454949"/>
              <a:gd name="connsiteY26" fmla="*/ 265582 h 935713"/>
              <a:gd name="connsiteX27" fmla="*/ 1497006 w 2454949"/>
              <a:gd name="connsiteY27" fmla="*/ 149468 h 935713"/>
              <a:gd name="connsiteX28" fmla="*/ 1526035 w 2454949"/>
              <a:gd name="connsiteY28" fmla="*/ 105925 h 935713"/>
              <a:gd name="connsiteX29" fmla="*/ 1569578 w 2454949"/>
              <a:gd name="connsiteY29" fmla="*/ 91410 h 935713"/>
              <a:gd name="connsiteX30" fmla="*/ 1584092 w 2454949"/>
              <a:gd name="connsiteY30" fmla="*/ 47868 h 935713"/>
              <a:gd name="connsiteX31" fmla="*/ 1700206 w 2454949"/>
              <a:gd name="connsiteY31" fmla="*/ 33353 h 935713"/>
              <a:gd name="connsiteX32" fmla="*/ 1729235 w 2454949"/>
              <a:gd name="connsiteY32" fmla="*/ 76896 h 935713"/>
              <a:gd name="connsiteX33" fmla="*/ 1758264 w 2454949"/>
              <a:gd name="connsiteY33" fmla="*/ 163982 h 935713"/>
              <a:gd name="connsiteX34" fmla="*/ 1787292 w 2454949"/>
              <a:gd name="connsiteY34" fmla="*/ 207525 h 935713"/>
              <a:gd name="connsiteX35" fmla="*/ 1816321 w 2454949"/>
              <a:gd name="connsiteY35" fmla="*/ 294610 h 935713"/>
              <a:gd name="connsiteX36" fmla="*/ 1845349 w 2454949"/>
              <a:gd name="connsiteY36" fmla="*/ 338153 h 935713"/>
              <a:gd name="connsiteX37" fmla="*/ 1874378 w 2454949"/>
              <a:gd name="connsiteY37" fmla="*/ 425239 h 935713"/>
              <a:gd name="connsiteX38" fmla="*/ 1888892 w 2454949"/>
              <a:gd name="connsiteY38" fmla="*/ 468782 h 935713"/>
              <a:gd name="connsiteX39" fmla="*/ 1932435 w 2454949"/>
              <a:gd name="connsiteY39" fmla="*/ 497810 h 935713"/>
              <a:gd name="connsiteX40" fmla="*/ 2005006 w 2454949"/>
              <a:gd name="connsiteY40" fmla="*/ 715525 h 935713"/>
              <a:gd name="connsiteX41" fmla="*/ 2048549 w 2454949"/>
              <a:gd name="connsiteY41" fmla="*/ 802610 h 935713"/>
              <a:gd name="connsiteX42" fmla="*/ 2193692 w 2454949"/>
              <a:gd name="connsiteY42" fmla="*/ 860668 h 935713"/>
              <a:gd name="connsiteX43" fmla="*/ 2309806 w 2454949"/>
              <a:gd name="connsiteY43" fmla="*/ 933239 h 935713"/>
              <a:gd name="connsiteX44" fmla="*/ 2367864 w 2454949"/>
              <a:gd name="connsiteY44" fmla="*/ 918725 h 935713"/>
              <a:gd name="connsiteX45" fmla="*/ 2411406 w 2454949"/>
              <a:gd name="connsiteY45" fmla="*/ 759068 h 935713"/>
              <a:gd name="connsiteX46" fmla="*/ 2425921 w 2454949"/>
              <a:gd name="connsiteY46" fmla="*/ 715525 h 935713"/>
              <a:gd name="connsiteX47" fmla="*/ 2454949 w 2454949"/>
              <a:gd name="connsiteY47" fmla="*/ 222039 h 935713"/>
              <a:gd name="connsiteX48" fmla="*/ 2440435 w 2454949"/>
              <a:gd name="connsiteY48" fmla="*/ 163982 h 935713"/>
              <a:gd name="connsiteX49" fmla="*/ 2295292 w 2454949"/>
              <a:gd name="connsiteY49" fmla="*/ 207525 h 935713"/>
              <a:gd name="connsiteX50" fmla="*/ 2251749 w 2454949"/>
              <a:gd name="connsiteY50" fmla="*/ 236553 h 935713"/>
              <a:gd name="connsiteX51" fmla="*/ 2077578 w 2454949"/>
              <a:gd name="connsiteY51" fmla="*/ 280096 h 935713"/>
              <a:gd name="connsiteX52" fmla="*/ 1961464 w 2454949"/>
              <a:gd name="connsiteY52" fmla="*/ 338153 h 935713"/>
              <a:gd name="connsiteX53" fmla="*/ 1859864 w 2454949"/>
              <a:gd name="connsiteY53" fmla="*/ 454268 h 935713"/>
              <a:gd name="connsiteX54" fmla="*/ 1830835 w 2454949"/>
              <a:gd name="connsiteY54" fmla="*/ 497810 h 935713"/>
              <a:gd name="connsiteX55" fmla="*/ 1787292 w 2454949"/>
              <a:gd name="connsiteY55" fmla="*/ 584896 h 935713"/>
              <a:gd name="connsiteX56" fmla="*/ 1758264 w 2454949"/>
              <a:gd name="connsiteY56" fmla="*/ 671982 h 935713"/>
              <a:gd name="connsiteX57" fmla="*/ 1743749 w 2454949"/>
              <a:gd name="connsiteY57" fmla="*/ 715525 h 935713"/>
              <a:gd name="connsiteX58" fmla="*/ 1729235 w 2454949"/>
              <a:gd name="connsiteY58" fmla="*/ 773582 h 935713"/>
              <a:gd name="connsiteX59" fmla="*/ 1714721 w 2454949"/>
              <a:gd name="connsiteY59" fmla="*/ 817125 h 935713"/>
              <a:gd name="connsiteX60" fmla="*/ 1671178 w 2454949"/>
              <a:gd name="connsiteY60" fmla="*/ 831639 h 935713"/>
              <a:gd name="connsiteX61" fmla="*/ 1584092 w 2454949"/>
              <a:gd name="connsiteY61" fmla="*/ 788096 h 935713"/>
              <a:gd name="connsiteX62" fmla="*/ 1540549 w 2454949"/>
              <a:gd name="connsiteY62" fmla="*/ 642953 h 935713"/>
              <a:gd name="connsiteX63" fmla="*/ 1467978 w 2454949"/>
              <a:gd name="connsiteY63" fmla="*/ 555868 h 935713"/>
              <a:gd name="connsiteX64" fmla="*/ 1453464 w 2454949"/>
              <a:gd name="connsiteY64" fmla="*/ 512325 h 935713"/>
              <a:gd name="connsiteX65" fmla="*/ 1351864 w 2454949"/>
              <a:gd name="connsiteY65" fmla="*/ 439753 h 935713"/>
              <a:gd name="connsiteX66" fmla="*/ 1293806 w 2454949"/>
              <a:gd name="connsiteY66" fmla="*/ 352668 h 935713"/>
              <a:gd name="connsiteX67" fmla="*/ 1264778 w 2454949"/>
              <a:gd name="connsiteY67" fmla="*/ 265582 h 935713"/>
              <a:gd name="connsiteX68" fmla="*/ 1250264 w 2454949"/>
              <a:gd name="connsiteY68" fmla="*/ 222039 h 935713"/>
              <a:gd name="connsiteX69" fmla="*/ 1221235 w 2454949"/>
              <a:gd name="connsiteY69" fmla="*/ 120439 h 935713"/>
              <a:gd name="connsiteX70" fmla="*/ 1206721 w 2454949"/>
              <a:gd name="connsiteY70" fmla="*/ 62382 h 935713"/>
              <a:gd name="connsiteX71" fmla="*/ 1134149 w 2454949"/>
              <a:gd name="connsiteY71" fmla="*/ 33353 h 935713"/>
              <a:gd name="connsiteX72" fmla="*/ 1003521 w 2454949"/>
              <a:gd name="connsiteY72" fmla="*/ 47868 h 935713"/>
              <a:gd name="connsiteX73" fmla="*/ 959978 w 2454949"/>
              <a:gd name="connsiteY73" fmla="*/ 76896 h 935713"/>
              <a:gd name="connsiteX74" fmla="*/ 916435 w 2454949"/>
              <a:gd name="connsiteY74" fmla="*/ 91410 h 935713"/>
              <a:gd name="connsiteX75" fmla="*/ 843864 w 2454949"/>
              <a:gd name="connsiteY75" fmla="*/ 178496 h 935713"/>
              <a:gd name="connsiteX76" fmla="*/ 800321 w 2454949"/>
              <a:gd name="connsiteY76" fmla="*/ 236553 h 935713"/>
              <a:gd name="connsiteX77" fmla="*/ 785806 w 2454949"/>
              <a:gd name="connsiteY77" fmla="*/ 280096 h 935713"/>
              <a:gd name="connsiteX78" fmla="*/ 756778 w 2454949"/>
              <a:gd name="connsiteY78" fmla="*/ 323639 h 935713"/>
              <a:gd name="connsiteX79" fmla="*/ 742264 w 2454949"/>
              <a:gd name="connsiteY79" fmla="*/ 381696 h 935713"/>
              <a:gd name="connsiteX80" fmla="*/ 684206 w 2454949"/>
              <a:gd name="connsiteY80" fmla="*/ 468782 h 935713"/>
              <a:gd name="connsiteX81" fmla="*/ 640664 w 2454949"/>
              <a:gd name="connsiteY81" fmla="*/ 628439 h 935713"/>
              <a:gd name="connsiteX82" fmla="*/ 611635 w 2454949"/>
              <a:gd name="connsiteY82" fmla="*/ 671982 h 935713"/>
              <a:gd name="connsiteX83" fmla="*/ 568092 w 2454949"/>
              <a:gd name="connsiteY83" fmla="*/ 715525 h 935713"/>
              <a:gd name="connsiteX84" fmla="*/ 481006 w 2454949"/>
              <a:gd name="connsiteY84" fmla="*/ 744553 h 935713"/>
              <a:gd name="connsiteX85" fmla="*/ 437464 w 2454949"/>
              <a:gd name="connsiteY85" fmla="*/ 730039 h 935713"/>
              <a:gd name="connsiteX86" fmla="*/ 350378 w 2454949"/>
              <a:gd name="connsiteY86" fmla="*/ 628439 h 935713"/>
              <a:gd name="connsiteX87" fmla="*/ 292321 w 2454949"/>
              <a:gd name="connsiteY87" fmla="*/ 497810 h 935713"/>
              <a:gd name="connsiteX88" fmla="*/ 277806 w 2454949"/>
              <a:gd name="connsiteY88" fmla="*/ 439753 h 935713"/>
              <a:gd name="connsiteX89" fmla="*/ 263292 w 2454949"/>
              <a:gd name="connsiteY89" fmla="*/ 396210 h 935713"/>
              <a:gd name="connsiteX90" fmla="*/ 205235 w 2454949"/>
              <a:gd name="connsiteY90" fmla="*/ 76896 h 935713"/>
              <a:gd name="connsiteX91" fmla="*/ 89121 w 2454949"/>
              <a:gd name="connsiteY91" fmla="*/ 91410 h 935713"/>
              <a:gd name="connsiteX92" fmla="*/ 60092 w 2454949"/>
              <a:gd name="connsiteY92" fmla="*/ 134953 h 935713"/>
              <a:gd name="connsiteX93" fmla="*/ 16549 w 2454949"/>
              <a:gd name="connsiteY93" fmla="*/ 222039 h 935713"/>
              <a:gd name="connsiteX94" fmla="*/ 45578 w 2454949"/>
              <a:gd name="connsiteY94" fmla="*/ 526839 h 935713"/>
              <a:gd name="connsiteX95" fmla="*/ 60092 w 2454949"/>
              <a:gd name="connsiteY95" fmla="*/ 715525 h 935713"/>
              <a:gd name="connsiteX96" fmla="*/ 89121 w 2454949"/>
              <a:gd name="connsiteY96" fmla="*/ 846153 h 935713"/>
              <a:gd name="connsiteX97" fmla="*/ 132664 w 2454949"/>
              <a:gd name="connsiteY97" fmla="*/ 875182 h 935713"/>
              <a:gd name="connsiteX98" fmla="*/ 190721 w 2454949"/>
              <a:gd name="connsiteY98" fmla="*/ 860668 h 935713"/>
              <a:gd name="connsiteX99" fmla="*/ 205235 w 2454949"/>
              <a:gd name="connsiteY99" fmla="*/ 817125 h 935713"/>
              <a:gd name="connsiteX100" fmla="*/ 234264 w 2454949"/>
              <a:gd name="connsiteY100" fmla="*/ 773582 h 935713"/>
              <a:gd name="connsiteX101" fmla="*/ 248778 w 2454949"/>
              <a:gd name="connsiteY101" fmla="*/ 671982 h 935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454949" h="935713">
                <a:moveTo>
                  <a:pt x="205235" y="744553"/>
                </a:moveTo>
                <a:cubicBezTo>
                  <a:pt x="224587" y="734877"/>
                  <a:pt x="247993" y="730824"/>
                  <a:pt x="263292" y="715525"/>
                </a:cubicBezTo>
                <a:cubicBezTo>
                  <a:pt x="400312" y="578505"/>
                  <a:pt x="255948" y="683002"/>
                  <a:pt x="350378" y="541353"/>
                </a:cubicBezTo>
                <a:lnTo>
                  <a:pt x="379406" y="497810"/>
                </a:lnTo>
                <a:cubicBezTo>
                  <a:pt x="384926" y="470213"/>
                  <a:pt x="393560" y="411447"/>
                  <a:pt x="408435" y="381696"/>
                </a:cubicBezTo>
                <a:cubicBezTo>
                  <a:pt x="416236" y="366094"/>
                  <a:pt x="426297" y="351554"/>
                  <a:pt x="437464" y="338153"/>
                </a:cubicBezTo>
                <a:cubicBezTo>
                  <a:pt x="450604" y="322384"/>
                  <a:pt x="466492" y="309124"/>
                  <a:pt x="481006" y="294610"/>
                </a:cubicBezTo>
                <a:cubicBezTo>
                  <a:pt x="485844" y="280096"/>
                  <a:pt x="488091" y="264442"/>
                  <a:pt x="495521" y="251068"/>
                </a:cubicBezTo>
                <a:cubicBezTo>
                  <a:pt x="512464" y="220570"/>
                  <a:pt x="553578" y="163982"/>
                  <a:pt x="553578" y="163982"/>
                </a:cubicBezTo>
                <a:cubicBezTo>
                  <a:pt x="558416" y="144630"/>
                  <a:pt x="563765" y="125398"/>
                  <a:pt x="568092" y="105925"/>
                </a:cubicBezTo>
                <a:cubicBezTo>
                  <a:pt x="573443" y="81843"/>
                  <a:pt x="562080" y="47037"/>
                  <a:pt x="582606" y="33353"/>
                </a:cubicBezTo>
                <a:cubicBezTo>
                  <a:pt x="603133" y="19669"/>
                  <a:pt x="630987" y="43030"/>
                  <a:pt x="655178" y="47868"/>
                </a:cubicBezTo>
                <a:cubicBezTo>
                  <a:pt x="674530" y="76896"/>
                  <a:pt x="712178" y="100081"/>
                  <a:pt x="713235" y="134953"/>
                </a:cubicBezTo>
                <a:cubicBezTo>
                  <a:pt x="728277" y="631361"/>
                  <a:pt x="639146" y="481022"/>
                  <a:pt x="756778" y="657468"/>
                </a:cubicBezTo>
                <a:cubicBezTo>
                  <a:pt x="766428" y="686419"/>
                  <a:pt x="787924" y="753747"/>
                  <a:pt x="800321" y="773582"/>
                </a:cubicBezTo>
                <a:cubicBezTo>
                  <a:pt x="811200" y="790988"/>
                  <a:pt x="829350" y="802611"/>
                  <a:pt x="843864" y="817125"/>
                </a:cubicBezTo>
                <a:cubicBezTo>
                  <a:pt x="848702" y="831639"/>
                  <a:pt x="847560" y="849850"/>
                  <a:pt x="858378" y="860668"/>
                </a:cubicBezTo>
                <a:cubicBezTo>
                  <a:pt x="869196" y="871486"/>
                  <a:pt x="887078" y="871471"/>
                  <a:pt x="901921" y="875182"/>
                </a:cubicBezTo>
                <a:cubicBezTo>
                  <a:pt x="925854" y="881165"/>
                  <a:pt x="950302" y="884858"/>
                  <a:pt x="974492" y="889696"/>
                </a:cubicBezTo>
                <a:cubicBezTo>
                  <a:pt x="1008359" y="880020"/>
                  <a:pt x="1047607" y="881384"/>
                  <a:pt x="1076092" y="860668"/>
                </a:cubicBezTo>
                <a:cubicBezTo>
                  <a:pt x="1239284" y="741983"/>
                  <a:pt x="1080733" y="814954"/>
                  <a:pt x="1148664" y="730039"/>
                </a:cubicBezTo>
                <a:cubicBezTo>
                  <a:pt x="1159561" y="716418"/>
                  <a:pt x="1176604" y="708811"/>
                  <a:pt x="1192206" y="701010"/>
                </a:cubicBezTo>
                <a:cubicBezTo>
                  <a:pt x="1215509" y="689358"/>
                  <a:pt x="1240242" y="680745"/>
                  <a:pt x="1264778" y="671982"/>
                </a:cubicBezTo>
                <a:cubicBezTo>
                  <a:pt x="1308002" y="656545"/>
                  <a:pt x="1395406" y="628439"/>
                  <a:pt x="1395406" y="628439"/>
                </a:cubicBezTo>
                <a:cubicBezTo>
                  <a:pt x="1400244" y="613925"/>
                  <a:pt x="1408231" y="600102"/>
                  <a:pt x="1409921" y="584896"/>
                </a:cubicBezTo>
                <a:cubicBezTo>
                  <a:pt x="1410709" y="577806"/>
                  <a:pt x="1410924" y="374517"/>
                  <a:pt x="1438949" y="309125"/>
                </a:cubicBezTo>
                <a:cubicBezTo>
                  <a:pt x="1445821" y="293091"/>
                  <a:pt x="1458302" y="280096"/>
                  <a:pt x="1467978" y="265582"/>
                </a:cubicBezTo>
                <a:cubicBezTo>
                  <a:pt x="1473498" y="237980"/>
                  <a:pt x="1482129" y="179222"/>
                  <a:pt x="1497006" y="149468"/>
                </a:cubicBezTo>
                <a:cubicBezTo>
                  <a:pt x="1504807" y="133866"/>
                  <a:pt x="1512413" y="116822"/>
                  <a:pt x="1526035" y="105925"/>
                </a:cubicBezTo>
                <a:cubicBezTo>
                  <a:pt x="1537982" y="96367"/>
                  <a:pt x="1555064" y="96248"/>
                  <a:pt x="1569578" y="91410"/>
                </a:cubicBezTo>
                <a:cubicBezTo>
                  <a:pt x="1574416" y="76896"/>
                  <a:pt x="1574535" y="59815"/>
                  <a:pt x="1584092" y="47868"/>
                </a:cubicBezTo>
                <a:cubicBezTo>
                  <a:pt x="1622387" y="0"/>
                  <a:pt x="1646980" y="22708"/>
                  <a:pt x="1700206" y="33353"/>
                </a:cubicBezTo>
                <a:cubicBezTo>
                  <a:pt x="1709882" y="47867"/>
                  <a:pt x="1722150" y="60955"/>
                  <a:pt x="1729235" y="76896"/>
                </a:cubicBezTo>
                <a:cubicBezTo>
                  <a:pt x="1741663" y="104858"/>
                  <a:pt x="1741291" y="138522"/>
                  <a:pt x="1758264" y="163982"/>
                </a:cubicBezTo>
                <a:cubicBezTo>
                  <a:pt x="1767940" y="178496"/>
                  <a:pt x="1780207" y="191585"/>
                  <a:pt x="1787292" y="207525"/>
                </a:cubicBezTo>
                <a:cubicBezTo>
                  <a:pt x="1799719" y="235486"/>
                  <a:pt x="1799348" y="269150"/>
                  <a:pt x="1816321" y="294610"/>
                </a:cubicBezTo>
                <a:cubicBezTo>
                  <a:pt x="1825997" y="309124"/>
                  <a:pt x="1838264" y="322213"/>
                  <a:pt x="1845349" y="338153"/>
                </a:cubicBezTo>
                <a:cubicBezTo>
                  <a:pt x="1857776" y="366115"/>
                  <a:pt x="1864702" y="396210"/>
                  <a:pt x="1874378" y="425239"/>
                </a:cubicBezTo>
                <a:cubicBezTo>
                  <a:pt x="1879216" y="439753"/>
                  <a:pt x="1876162" y="460296"/>
                  <a:pt x="1888892" y="468782"/>
                </a:cubicBezTo>
                <a:lnTo>
                  <a:pt x="1932435" y="497810"/>
                </a:lnTo>
                <a:lnTo>
                  <a:pt x="2005006" y="715525"/>
                </a:lnTo>
                <a:cubicBezTo>
                  <a:pt x="2013285" y="740362"/>
                  <a:pt x="2024434" y="786533"/>
                  <a:pt x="2048549" y="802610"/>
                </a:cubicBezTo>
                <a:cubicBezTo>
                  <a:pt x="2081592" y="824639"/>
                  <a:pt x="2149500" y="845937"/>
                  <a:pt x="2193692" y="860668"/>
                </a:cubicBezTo>
                <a:cubicBezTo>
                  <a:pt x="2215597" y="877096"/>
                  <a:pt x="2277930" y="929254"/>
                  <a:pt x="2309806" y="933239"/>
                </a:cubicBezTo>
                <a:cubicBezTo>
                  <a:pt x="2329600" y="935713"/>
                  <a:pt x="2348511" y="923563"/>
                  <a:pt x="2367864" y="918725"/>
                </a:cubicBezTo>
                <a:cubicBezTo>
                  <a:pt x="2388378" y="816153"/>
                  <a:pt x="2374578" y="869551"/>
                  <a:pt x="2411406" y="759068"/>
                </a:cubicBezTo>
                <a:lnTo>
                  <a:pt x="2425921" y="715525"/>
                </a:lnTo>
                <a:cubicBezTo>
                  <a:pt x="2454791" y="513430"/>
                  <a:pt x="2454949" y="537649"/>
                  <a:pt x="2454949" y="222039"/>
                </a:cubicBezTo>
                <a:cubicBezTo>
                  <a:pt x="2454949" y="202091"/>
                  <a:pt x="2445273" y="183334"/>
                  <a:pt x="2440435" y="163982"/>
                </a:cubicBezTo>
                <a:cubicBezTo>
                  <a:pt x="2407979" y="172096"/>
                  <a:pt x="2316497" y="193389"/>
                  <a:pt x="2295292" y="207525"/>
                </a:cubicBezTo>
                <a:cubicBezTo>
                  <a:pt x="2280778" y="217201"/>
                  <a:pt x="2267689" y="229468"/>
                  <a:pt x="2251749" y="236553"/>
                </a:cubicBezTo>
                <a:cubicBezTo>
                  <a:pt x="2182743" y="267222"/>
                  <a:pt x="2150607" y="267925"/>
                  <a:pt x="2077578" y="280096"/>
                </a:cubicBezTo>
                <a:cubicBezTo>
                  <a:pt x="2051255" y="290625"/>
                  <a:pt x="1984876" y="311396"/>
                  <a:pt x="1961464" y="338153"/>
                </a:cubicBezTo>
                <a:cubicBezTo>
                  <a:pt x="1842928" y="473622"/>
                  <a:pt x="1957835" y="388952"/>
                  <a:pt x="1859864" y="454268"/>
                </a:cubicBezTo>
                <a:cubicBezTo>
                  <a:pt x="1850188" y="468782"/>
                  <a:pt x="1838636" y="482208"/>
                  <a:pt x="1830835" y="497810"/>
                </a:cubicBezTo>
                <a:cubicBezTo>
                  <a:pt x="1770740" y="617998"/>
                  <a:pt x="1870489" y="460103"/>
                  <a:pt x="1787292" y="584896"/>
                </a:cubicBezTo>
                <a:lnTo>
                  <a:pt x="1758264" y="671982"/>
                </a:lnTo>
                <a:cubicBezTo>
                  <a:pt x="1753426" y="686496"/>
                  <a:pt x="1747460" y="700682"/>
                  <a:pt x="1743749" y="715525"/>
                </a:cubicBezTo>
                <a:cubicBezTo>
                  <a:pt x="1738911" y="734877"/>
                  <a:pt x="1734715" y="754402"/>
                  <a:pt x="1729235" y="773582"/>
                </a:cubicBezTo>
                <a:cubicBezTo>
                  <a:pt x="1725032" y="788293"/>
                  <a:pt x="1725539" y="806307"/>
                  <a:pt x="1714721" y="817125"/>
                </a:cubicBezTo>
                <a:cubicBezTo>
                  <a:pt x="1703903" y="827943"/>
                  <a:pt x="1685692" y="826801"/>
                  <a:pt x="1671178" y="831639"/>
                </a:cubicBezTo>
                <a:cubicBezTo>
                  <a:pt x="1647452" y="823731"/>
                  <a:pt x="1598901" y="811791"/>
                  <a:pt x="1584092" y="788096"/>
                </a:cubicBezTo>
                <a:cubicBezTo>
                  <a:pt x="1539751" y="717150"/>
                  <a:pt x="1568356" y="707836"/>
                  <a:pt x="1540549" y="642953"/>
                </a:cubicBezTo>
                <a:cubicBezTo>
                  <a:pt x="1525392" y="607588"/>
                  <a:pt x="1494136" y="582026"/>
                  <a:pt x="1467978" y="555868"/>
                </a:cubicBezTo>
                <a:cubicBezTo>
                  <a:pt x="1463140" y="541354"/>
                  <a:pt x="1463258" y="524078"/>
                  <a:pt x="1453464" y="512325"/>
                </a:cubicBezTo>
                <a:cubicBezTo>
                  <a:pt x="1442216" y="498827"/>
                  <a:pt x="1371716" y="452988"/>
                  <a:pt x="1351864" y="439753"/>
                </a:cubicBezTo>
                <a:cubicBezTo>
                  <a:pt x="1332511" y="410725"/>
                  <a:pt x="1304838" y="385766"/>
                  <a:pt x="1293806" y="352668"/>
                </a:cubicBezTo>
                <a:lnTo>
                  <a:pt x="1264778" y="265582"/>
                </a:lnTo>
                <a:cubicBezTo>
                  <a:pt x="1259940" y="251068"/>
                  <a:pt x="1253975" y="236882"/>
                  <a:pt x="1250264" y="222039"/>
                </a:cubicBezTo>
                <a:cubicBezTo>
                  <a:pt x="1204875" y="40491"/>
                  <a:pt x="1262890" y="266236"/>
                  <a:pt x="1221235" y="120439"/>
                </a:cubicBezTo>
                <a:cubicBezTo>
                  <a:pt x="1215755" y="101259"/>
                  <a:pt x="1220826" y="76487"/>
                  <a:pt x="1206721" y="62382"/>
                </a:cubicBezTo>
                <a:cubicBezTo>
                  <a:pt x="1188298" y="43959"/>
                  <a:pt x="1158340" y="43029"/>
                  <a:pt x="1134149" y="33353"/>
                </a:cubicBezTo>
                <a:cubicBezTo>
                  <a:pt x="1090606" y="38191"/>
                  <a:pt x="1046024" y="37242"/>
                  <a:pt x="1003521" y="47868"/>
                </a:cubicBezTo>
                <a:cubicBezTo>
                  <a:pt x="986598" y="52099"/>
                  <a:pt x="975580" y="69095"/>
                  <a:pt x="959978" y="76896"/>
                </a:cubicBezTo>
                <a:cubicBezTo>
                  <a:pt x="946294" y="83738"/>
                  <a:pt x="930949" y="86572"/>
                  <a:pt x="916435" y="91410"/>
                </a:cubicBezTo>
                <a:cubicBezTo>
                  <a:pt x="852277" y="187646"/>
                  <a:pt x="927679" y="80711"/>
                  <a:pt x="843864" y="178496"/>
                </a:cubicBezTo>
                <a:cubicBezTo>
                  <a:pt x="828121" y="196863"/>
                  <a:pt x="814835" y="217201"/>
                  <a:pt x="800321" y="236553"/>
                </a:cubicBezTo>
                <a:cubicBezTo>
                  <a:pt x="795483" y="251067"/>
                  <a:pt x="792648" y="266412"/>
                  <a:pt x="785806" y="280096"/>
                </a:cubicBezTo>
                <a:cubicBezTo>
                  <a:pt x="778005" y="295698"/>
                  <a:pt x="763649" y="307605"/>
                  <a:pt x="756778" y="323639"/>
                </a:cubicBezTo>
                <a:cubicBezTo>
                  <a:pt x="748920" y="341974"/>
                  <a:pt x="751185" y="363854"/>
                  <a:pt x="742264" y="381696"/>
                </a:cubicBezTo>
                <a:cubicBezTo>
                  <a:pt x="726661" y="412901"/>
                  <a:pt x="684206" y="468782"/>
                  <a:pt x="684206" y="468782"/>
                </a:cubicBezTo>
                <a:cubicBezTo>
                  <a:pt x="676417" y="507728"/>
                  <a:pt x="661709" y="596872"/>
                  <a:pt x="640664" y="628439"/>
                </a:cubicBezTo>
                <a:cubicBezTo>
                  <a:pt x="630988" y="642953"/>
                  <a:pt x="622802" y="658581"/>
                  <a:pt x="611635" y="671982"/>
                </a:cubicBezTo>
                <a:cubicBezTo>
                  <a:pt x="598494" y="687751"/>
                  <a:pt x="586035" y="705557"/>
                  <a:pt x="568092" y="715525"/>
                </a:cubicBezTo>
                <a:cubicBezTo>
                  <a:pt x="541344" y="730385"/>
                  <a:pt x="481006" y="744553"/>
                  <a:pt x="481006" y="744553"/>
                </a:cubicBezTo>
                <a:cubicBezTo>
                  <a:pt x="466492" y="739715"/>
                  <a:pt x="449913" y="738931"/>
                  <a:pt x="437464" y="730039"/>
                </a:cubicBezTo>
                <a:cubicBezTo>
                  <a:pt x="414040" y="713307"/>
                  <a:pt x="364651" y="660553"/>
                  <a:pt x="350378" y="628439"/>
                </a:cubicBezTo>
                <a:cubicBezTo>
                  <a:pt x="281289" y="472987"/>
                  <a:pt x="358015" y="596353"/>
                  <a:pt x="292321" y="497810"/>
                </a:cubicBezTo>
                <a:cubicBezTo>
                  <a:pt x="287483" y="478458"/>
                  <a:pt x="283286" y="458933"/>
                  <a:pt x="277806" y="439753"/>
                </a:cubicBezTo>
                <a:cubicBezTo>
                  <a:pt x="273603" y="425042"/>
                  <a:pt x="264617" y="411452"/>
                  <a:pt x="263292" y="396210"/>
                </a:cubicBezTo>
                <a:cubicBezTo>
                  <a:pt x="235836" y="80455"/>
                  <a:pt x="331562" y="161115"/>
                  <a:pt x="205235" y="76896"/>
                </a:cubicBezTo>
                <a:cubicBezTo>
                  <a:pt x="166530" y="81734"/>
                  <a:pt x="125337" y="76924"/>
                  <a:pt x="89121" y="91410"/>
                </a:cubicBezTo>
                <a:cubicBezTo>
                  <a:pt x="72925" y="97889"/>
                  <a:pt x="67893" y="119351"/>
                  <a:pt x="60092" y="134953"/>
                </a:cubicBezTo>
                <a:cubicBezTo>
                  <a:pt x="0" y="255137"/>
                  <a:pt x="99742" y="97250"/>
                  <a:pt x="16549" y="222039"/>
                </a:cubicBezTo>
                <a:cubicBezTo>
                  <a:pt x="27779" y="334332"/>
                  <a:pt x="36117" y="413304"/>
                  <a:pt x="45578" y="526839"/>
                </a:cubicBezTo>
                <a:cubicBezTo>
                  <a:pt x="50816" y="589702"/>
                  <a:pt x="53488" y="652790"/>
                  <a:pt x="60092" y="715525"/>
                </a:cubicBezTo>
                <a:cubicBezTo>
                  <a:pt x="60178" y="716342"/>
                  <a:pt x="74108" y="827387"/>
                  <a:pt x="89121" y="846153"/>
                </a:cubicBezTo>
                <a:cubicBezTo>
                  <a:pt x="100018" y="859775"/>
                  <a:pt x="118150" y="865506"/>
                  <a:pt x="132664" y="875182"/>
                </a:cubicBezTo>
                <a:cubicBezTo>
                  <a:pt x="152016" y="870344"/>
                  <a:pt x="175144" y="873129"/>
                  <a:pt x="190721" y="860668"/>
                </a:cubicBezTo>
                <a:cubicBezTo>
                  <a:pt x="202668" y="851111"/>
                  <a:pt x="198393" y="830809"/>
                  <a:pt x="205235" y="817125"/>
                </a:cubicBezTo>
                <a:cubicBezTo>
                  <a:pt x="213036" y="801523"/>
                  <a:pt x="224588" y="788096"/>
                  <a:pt x="234264" y="773582"/>
                </a:cubicBezTo>
                <a:cubicBezTo>
                  <a:pt x="254898" y="711680"/>
                  <a:pt x="248778" y="745338"/>
                  <a:pt x="248778" y="67198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MCj044141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1362075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1643050"/>
            <a:ext cx="2097088" cy="17891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1714488"/>
            <a:ext cx="1166812" cy="13176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143380"/>
            <a:ext cx="2690811" cy="18365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Рабочий стол\зим птицы\sravnenie-soroki-i-voron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1" y="3786190"/>
            <a:ext cx="2571767" cy="1821559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Назови птиц. Какая лишняя? Почему?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Проверь себя.</a:t>
            </a:r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Сова,  сорока, воробей,  филин – зимующие птицы.</a:t>
            </a:r>
          </a:p>
          <a:p>
            <a:endParaRPr lang="ru-RU" sz="4800" dirty="0" smtClean="0"/>
          </a:p>
          <a:p>
            <a:r>
              <a:rPr lang="ru-RU" sz="4800" dirty="0" smtClean="0"/>
              <a:t>Грач – птица перелётная.</a:t>
            </a:r>
            <a:endParaRPr lang="ru-RU" sz="48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214414" y="1714488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000232" y="1643050"/>
            <a:ext cx="21431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857488" y="1714488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3714744" y="1643050"/>
            <a:ext cx="14287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143504" y="1785926"/>
            <a:ext cx="35719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786446" y="1785926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10800000" flipV="1">
            <a:off x="6572264" y="1571612"/>
            <a:ext cx="21431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357290" y="2357430"/>
            <a:ext cx="214314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4429124" y="2357430"/>
            <a:ext cx="285752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7215206" y="2357430"/>
            <a:ext cx="14287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10800000" flipV="1">
            <a:off x="3428992" y="3929066"/>
            <a:ext cx="285752" cy="2143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2071702" cy="14139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85860"/>
            <a:ext cx="2000264" cy="1365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5000636"/>
            <a:ext cx="2000264" cy="1365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4290"/>
            <a:ext cx="2000264" cy="1365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714620"/>
            <a:ext cx="2000264" cy="1365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" name="Picture 4" descr="MCj010923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500042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MCj010923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800600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MCj010923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500570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MCj010923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071678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MCj010923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MCj044140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14818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MCj044140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57166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MCj044140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643050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MCj044140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0298" y="3143248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 descr="MCj044140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4786322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429000"/>
            <a:ext cx="2000264" cy="13652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22" name="Picture 4" descr="MCj01092330000[1]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14290"/>
            <a:ext cx="1143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MCj0441405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071810"/>
            <a:ext cx="142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Проверь  себя!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714488"/>
            <a:ext cx="83582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Одна</a:t>
            </a: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 сова,  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две</a:t>
            </a: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 совы, …,  четыре совы,  пять  сов, … .</a:t>
            </a:r>
            <a:endParaRPr lang="ru-RU" sz="36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Один</a:t>
            </a: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 голубь, 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два</a:t>
            </a: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 голубя, …, четыре  голубя,  пять голубей, … .</a:t>
            </a:r>
            <a:endParaRPr lang="ru-RU" sz="3600" dirty="0" smtClean="0"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Один</a:t>
            </a: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 дятел, </a:t>
            </a:r>
            <a:r>
              <a:rPr lang="ru-RU" sz="3600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</a:rPr>
              <a:t>два</a:t>
            </a:r>
            <a:r>
              <a:rPr lang="ru-RU" sz="3600" dirty="0" smtClean="0">
                <a:latin typeface="Arial" pitchFamily="34" charset="0"/>
                <a:ea typeface="Times New Roman" pitchFamily="18" charset="0"/>
              </a:rPr>
              <a:t> дятла, …,  четыре дятла,  пять  дятлов, … .</a:t>
            </a:r>
            <a:endParaRPr lang="ru-RU" sz="3600" dirty="0" smtClean="0">
              <a:latin typeface="Arial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00034" y="1714488"/>
            <a:ext cx="500066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28860" y="1928802"/>
            <a:ext cx="214314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929190" y="1928802"/>
            <a:ext cx="285752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785786" y="2500306"/>
            <a:ext cx="285752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596" y="3000372"/>
            <a:ext cx="500066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14612" y="3000372"/>
            <a:ext cx="500066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500430" y="3571876"/>
            <a:ext cx="285752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571868" y="2571744"/>
            <a:ext cx="35719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500034" y="4071942"/>
            <a:ext cx="357190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286248" y="4714884"/>
            <a:ext cx="500066" cy="158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0800000" flipV="1">
            <a:off x="1714480" y="1714488"/>
            <a:ext cx="214314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3000364" y="1785926"/>
            <a:ext cx="142876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 flipV="1">
            <a:off x="5572132" y="1857364"/>
            <a:ext cx="214314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1357290" y="2500306"/>
            <a:ext cx="142876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2214546" y="3000372"/>
            <a:ext cx="142876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4857752" y="3000372"/>
            <a:ext cx="214314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7965305" y="1821645"/>
            <a:ext cx="214314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8072462" y="2857496"/>
            <a:ext cx="214314" cy="2143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857224" y="3571876"/>
            <a:ext cx="71438" cy="71438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4572000" y="3500438"/>
            <a:ext cx="142876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rot="5400000">
            <a:off x="2285984" y="4071942"/>
            <a:ext cx="142876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4929190" y="4071942"/>
            <a:ext cx="142876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7965305" y="4107661"/>
            <a:ext cx="214314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928662" y="4643446"/>
            <a:ext cx="142876" cy="142876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5400000">
            <a:off x="3643306" y="4643446"/>
            <a:ext cx="214314" cy="214314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 -Как  тебя  зовут?</a:t>
            </a:r>
          </a:p>
          <a:p>
            <a:r>
              <a:rPr lang="ru-RU" sz="4400" dirty="0" smtClean="0"/>
              <a:t> -Какой  сегодня  день  недели?</a:t>
            </a:r>
          </a:p>
          <a:p>
            <a:r>
              <a:rPr lang="ru-RU" sz="4400" dirty="0" smtClean="0"/>
              <a:t> -Какой  день  недели  был  вчера?</a:t>
            </a:r>
          </a:p>
          <a:p>
            <a:r>
              <a:rPr lang="ru-RU" sz="4400" dirty="0" smtClean="0"/>
              <a:t> -Какой  сейчас  месяц?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-Здравствуй, Настя.</a:t>
            </a:r>
            <a:br>
              <a:rPr lang="ru-RU" dirty="0" smtClean="0"/>
            </a:br>
            <a:r>
              <a:rPr lang="ru-RU" dirty="0" smtClean="0"/>
              <a:t>- Здравствуйте, Ольга Викторовна.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1071546"/>
            <a:ext cx="850112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Воробьи                         ухают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Голуби                            каркают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Вороны                        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чирикают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Совы                               воркуют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2643174" y="1571612"/>
            <a:ext cx="3214710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14546" y="2071678"/>
            <a:ext cx="3714776" cy="12144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2571736" y="2143116"/>
            <a:ext cx="3286148" cy="642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1857356" y="1500174"/>
            <a:ext cx="4000528" cy="18573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214422"/>
            <a:ext cx="8501122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Послушай.  </a:t>
            </a:r>
          </a:p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голос подает?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29124" y="36433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 noChangeArrowheads="1"/>
          </p:cNvSpPr>
          <p:nvPr/>
        </p:nvSpPr>
        <p:spPr bwMode="auto">
          <a:xfrm>
            <a:off x="4572000" y="533400"/>
            <a:ext cx="4176713" cy="1295400"/>
          </a:xfrm>
          <a:prstGeom prst="cloudCallout">
            <a:avLst>
              <a:gd name="adj1" fmla="val -16403"/>
              <a:gd name="adj2" fmla="val 144486"/>
            </a:avLst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ea typeface="DejaVu Sans"/>
                <a:cs typeface="DejaVu Sans"/>
              </a:rPr>
              <a:t>кар-кар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200400"/>
            <a:ext cx="5435600" cy="293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advTm="3072">
    <p:sndAc>
      <p:stSnd>
        <p:snd r:embed="rId3" name="Crow_sm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>
            <a:off x="0" y="1447800"/>
            <a:ext cx="9144000" cy="314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0" b="1">
                <a:solidFill>
                  <a:srgbClr val="336600"/>
                </a:solidFill>
                <a:ea typeface="DejaVu Sans"/>
                <a:cs typeface="DejaVu Sans"/>
              </a:rPr>
              <a:t>ВО</a:t>
            </a:r>
            <a:r>
              <a:rPr lang="ru-RU" sz="10000" b="1">
                <a:solidFill>
                  <a:srgbClr val="000000"/>
                </a:solidFill>
                <a:ea typeface="DejaVu Sans"/>
                <a:cs typeface="DejaVu Sans"/>
              </a:rPr>
              <a:t>РО</a:t>
            </a:r>
            <a:r>
              <a:rPr lang="ru-RU" sz="10000" b="1">
                <a:solidFill>
                  <a:srgbClr val="669900"/>
                </a:solidFill>
                <a:ea typeface="DejaVu Sans"/>
                <a:cs typeface="DejaVu Sans"/>
              </a:rPr>
              <a:t>НА </a:t>
            </a:r>
            <a:r>
              <a:rPr lang="ru-RU" sz="10000" b="1">
                <a:solidFill>
                  <a:srgbClr val="000000"/>
                </a:solidFill>
                <a:ea typeface="DejaVu Sans"/>
                <a:cs typeface="DejaVu Sans"/>
              </a:rPr>
              <a:t>КА</a:t>
            </a:r>
            <a:r>
              <a:rPr lang="ru-RU" sz="10000" b="1">
                <a:solidFill>
                  <a:srgbClr val="669900"/>
                </a:solidFill>
                <a:ea typeface="DejaVu Sans"/>
                <a:cs typeface="DejaVu Sans"/>
              </a:rPr>
              <a:t>Р</a:t>
            </a:r>
            <a:r>
              <a:rPr lang="ru-RU" sz="10000" b="1">
                <a:solidFill>
                  <a:srgbClr val="336600"/>
                </a:solidFill>
                <a:ea typeface="DejaVu Sans"/>
                <a:cs typeface="DejaVu Sans"/>
              </a:rPr>
              <a:t>КА</a:t>
            </a:r>
            <a:r>
              <a:rPr lang="ru-RU" sz="10000" b="1">
                <a:solidFill>
                  <a:srgbClr val="669900"/>
                </a:solidFill>
                <a:ea typeface="DejaVu Sans"/>
                <a:cs typeface="DejaVu Sans"/>
              </a:rPr>
              <a:t>Е</a:t>
            </a:r>
            <a:r>
              <a:rPr lang="ru-RU" sz="10000" b="1">
                <a:solidFill>
                  <a:srgbClr val="336600"/>
                </a:solidFill>
                <a:ea typeface="DejaVu Sans"/>
                <a:cs typeface="DejaVu Sans"/>
              </a:rPr>
              <a:t>Т</a:t>
            </a:r>
          </a:p>
        </p:txBody>
      </p:sp>
    </p:spTree>
  </p:cSld>
  <p:clrMapOvr>
    <a:masterClrMapping/>
  </p:clrMapOvr>
  <p:transition advTm="3072">
    <p:sndAc>
      <p:stSnd>
        <p:snd r:embed="rId3" name="voron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4"/>
          <a:srcRect l="14088" t="5804" r="5630" b="18677"/>
          <a:stretch>
            <a:fillRect/>
          </a:stretch>
        </p:blipFill>
        <p:spPr bwMode="auto">
          <a:xfrm>
            <a:off x="2819400" y="2400300"/>
            <a:ext cx="5715000" cy="4013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7651" name="AutoShape 2"/>
          <p:cNvSpPr>
            <a:spLocks noChangeArrowheads="1"/>
          </p:cNvSpPr>
          <p:nvPr/>
        </p:nvSpPr>
        <p:spPr bwMode="auto">
          <a:xfrm>
            <a:off x="533400" y="685800"/>
            <a:ext cx="4876800" cy="1130300"/>
          </a:xfrm>
          <a:prstGeom prst="cloudCallout">
            <a:avLst>
              <a:gd name="adj1" fmla="val -21648"/>
              <a:gd name="adj2" fmla="val 161796"/>
            </a:avLst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ea typeface="DejaVu Sans"/>
                <a:cs typeface="DejaVu Sans"/>
              </a:rPr>
              <a:t>чик - чирик</a:t>
            </a:r>
          </a:p>
        </p:txBody>
      </p:sp>
    </p:spTree>
  </p:cSld>
  <p:clrMapOvr>
    <a:masterClrMapping/>
  </p:clrMapOvr>
  <p:transition advTm="5120">
    <p:sndAc>
      <p:stSnd>
        <p:snd r:embed="rId3" name="house_sp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0" y="1447800"/>
            <a:ext cx="9144000" cy="314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0" b="1">
                <a:solidFill>
                  <a:srgbClr val="336600"/>
                </a:solidFill>
                <a:ea typeface="DejaVu Sans"/>
                <a:cs typeface="DejaVu Sans"/>
              </a:rPr>
              <a:t>ВО</a:t>
            </a:r>
            <a:r>
              <a:rPr lang="ru-RU" sz="10000" b="1">
                <a:solidFill>
                  <a:srgbClr val="669900"/>
                </a:solidFill>
                <a:ea typeface="DejaVu Sans"/>
                <a:cs typeface="DejaVu Sans"/>
              </a:rPr>
              <a:t>РО</a:t>
            </a:r>
            <a:r>
              <a:rPr lang="ru-RU" sz="10000" b="1">
                <a:solidFill>
                  <a:srgbClr val="000000"/>
                </a:solidFill>
                <a:ea typeface="DejaVu Sans"/>
                <a:cs typeface="DejaVu Sans"/>
              </a:rPr>
              <a:t>БЕ</a:t>
            </a:r>
            <a:r>
              <a:rPr lang="ru-RU" sz="10000" b="1">
                <a:solidFill>
                  <a:srgbClr val="336600"/>
                </a:solidFill>
                <a:ea typeface="DejaVu Sans"/>
                <a:cs typeface="DejaVu Sans"/>
              </a:rPr>
              <a:t>Й       </a:t>
            </a:r>
            <a:r>
              <a:rPr lang="ru-RU" sz="10000" b="1">
                <a:solidFill>
                  <a:srgbClr val="669900"/>
                </a:solidFill>
                <a:ea typeface="DejaVu Sans"/>
                <a:cs typeface="DejaVu Sans"/>
              </a:rPr>
              <a:t>ЧИ</a:t>
            </a:r>
            <a:r>
              <a:rPr lang="ru-RU" sz="10000" b="1">
                <a:solidFill>
                  <a:srgbClr val="000000"/>
                </a:solidFill>
                <a:ea typeface="DejaVu Sans"/>
                <a:cs typeface="DejaVu Sans"/>
              </a:rPr>
              <a:t>РИ</a:t>
            </a:r>
            <a:r>
              <a:rPr lang="ru-RU" sz="10000" b="1">
                <a:solidFill>
                  <a:srgbClr val="336600"/>
                </a:solidFill>
                <a:ea typeface="DejaVu Sans"/>
                <a:cs typeface="DejaVu Sans"/>
              </a:rPr>
              <a:t>КА</a:t>
            </a:r>
            <a:r>
              <a:rPr lang="ru-RU" sz="10000" b="1">
                <a:solidFill>
                  <a:srgbClr val="669900"/>
                </a:solidFill>
                <a:ea typeface="DejaVu Sans"/>
                <a:cs typeface="DejaVu Sans"/>
              </a:rPr>
              <a:t>Е</a:t>
            </a:r>
            <a:r>
              <a:rPr lang="ru-RU" sz="10000" b="1">
                <a:solidFill>
                  <a:srgbClr val="336600"/>
                </a:solidFill>
                <a:ea typeface="DejaVu Sans"/>
                <a:cs typeface="DejaVu Sans"/>
              </a:rPr>
              <a:t>Т</a:t>
            </a:r>
          </a:p>
        </p:txBody>
      </p:sp>
    </p:spTree>
  </p:cSld>
  <p:clrMapOvr>
    <a:masterClrMapping/>
  </p:clrMapOvr>
  <p:transition advTm="3072">
    <p:sndAc>
      <p:stSnd>
        <p:snd r:embed="rId3" name="voro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 noChangeArrowheads="1"/>
          </p:cNvPicPr>
          <p:nvPr/>
        </p:nvPicPr>
        <p:blipFill>
          <a:blip r:embed="rId4"/>
          <a:srcRect l="6664" t="6793" r="6664" b="12006"/>
          <a:stretch>
            <a:fillRect/>
          </a:stretch>
        </p:blipFill>
        <p:spPr bwMode="auto">
          <a:xfrm>
            <a:off x="381000" y="1828800"/>
            <a:ext cx="5943600" cy="472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9699" name="AutoShape 2"/>
          <p:cNvSpPr>
            <a:spLocks noChangeArrowheads="1"/>
          </p:cNvSpPr>
          <p:nvPr/>
        </p:nvSpPr>
        <p:spPr bwMode="auto">
          <a:xfrm>
            <a:off x="4724400" y="228600"/>
            <a:ext cx="4114800" cy="1130300"/>
          </a:xfrm>
          <a:prstGeom prst="cloudCallout">
            <a:avLst>
              <a:gd name="adj1" fmla="val -76815"/>
              <a:gd name="adj2" fmla="val 215449"/>
            </a:avLst>
          </a:prstGeom>
          <a:solidFill>
            <a:srgbClr val="CCFFCC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400">
                <a:solidFill>
                  <a:srgbClr val="000000"/>
                </a:solidFill>
                <a:ea typeface="DejaVu Sans"/>
                <a:cs typeface="DejaVu Sans"/>
              </a:rPr>
              <a:t>у - у - уф</a:t>
            </a:r>
          </a:p>
        </p:txBody>
      </p:sp>
    </p:spTree>
  </p:cSld>
  <p:clrMapOvr>
    <a:masterClrMapping/>
  </p:clrMapOvr>
  <p:transition advTm="3072">
    <p:sndAc>
      <p:stSnd>
        <p:snd r:embed="rId3" name="ow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0" y="1447800"/>
            <a:ext cx="9144000" cy="31416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0000" b="1">
                <a:solidFill>
                  <a:srgbClr val="336600"/>
                </a:solidFill>
                <a:ea typeface="DejaVu Sans"/>
                <a:cs typeface="DejaVu Sans"/>
              </a:rPr>
              <a:t>СО</a:t>
            </a:r>
            <a:r>
              <a:rPr lang="ru-RU" sz="10000" b="1">
                <a:solidFill>
                  <a:srgbClr val="000000"/>
                </a:solidFill>
                <a:ea typeface="DejaVu Sans"/>
                <a:cs typeface="DejaVu Sans"/>
              </a:rPr>
              <a:t>ВА</a:t>
            </a:r>
            <a:r>
              <a:rPr lang="ru-RU" sz="10000" b="1">
                <a:solidFill>
                  <a:srgbClr val="336600"/>
                </a:solidFill>
                <a:ea typeface="DejaVu Sans"/>
                <a:cs typeface="DejaVu Sans"/>
              </a:rPr>
              <a:t>       </a:t>
            </a:r>
            <a:r>
              <a:rPr lang="ru-RU" sz="10000" b="1">
                <a:solidFill>
                  <a:srgbClr val="000000"/>
                </a:solidFill>
                <a:ea typeface="DejaVu Sans"/>
                <a:cs typeface="DejaVu Sans"/>
              </a:rPr>
              <a:t>У</a:t>
            </a:r>
            <a:r>
              <a:rPr lang="ru-RU" sz="10000" b="1">
                <a:solidFill>
                  <a:srgbClr val="669900"/>
                </a:solidFill>
                <a:ea typeface="DejaVu Sans"/>
                <a:cs typeface="DejaVu Sans"/>
              </a:rPr>
              <a:t>ХА</a:t>
            </a:r>
            <a:r>
              <a:rPr lang="ru-RU" sz="10000" b="1">
                <a:solidFill>
                  <a:srgbClr val="336600"/>
                </a:solidFill>
                <a:ea typeface="DejaVu Sans"/>
                <a:cs typeface="DejaVu Sans"/>
              </a:rPr>
              <a:t>Е</a:t>
            </a:r>
            <a:r>
              <a:rPr lang="ru-RU" sz="10000" b="1">
                <a:solidFill>
                  <a:srgbClr val="669900"/>
                </a:solidFill>
                <a:ea typeface="DejaVu Sans"/>
                <a:cs typeface="DejaVu Sans"/>
              </a:rPr>
              <a:t>Т</a:t>
            </a:r>
          </a:p>
        </p:txBody>
      </p:sp>
    </p:spTree>
  </p:cSld>
  <p:clrMapOvr>
    <a:masterClrMapping/>
  </p:clrMapOvr>
  <p:transition advTm="3072">
    <p:sndAc>
      <p:stSnd>
        <p:snd r:embed="rId3" name="sov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0"/>
            <a:ext cx="8501122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Птицы живут в гнездах.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Птенчики у птичек.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Ворона клевала семечки.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Это дятел  древесину долбит, деревья лечит, насекомых из-под коры достает.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Дятла называют лесным доктором.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совы бесшумный полет, острый слух.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Сов называют пернатыми кошками.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Послушай.  Повтори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- </a:t>
            </a:r>
            <a:r>
              <a:rPr lang="ru-RU" sz="3600" dirty="0" smtClean="0"/>
              <a:t>Назови зимующих птиц.</a:t>
            </a:r>
          </a:p>
          <a:p>
            <a:r>
              <a:rPr lang="ru-RU" sz="3600" dirty="0" smtClean="0"/>
              <a:t>- Где живут птицы?</a:t>
            </a:r>
          </a:p>
          <a:p>
            <a:r>
              <a:rPr lang="ru-RU" sz="3600" dirty="0" smtClean="0"/>
              <a:t>- Кого называют лесным доктором?</a:t>
            </a:r>
          </a:p>
          <a:p>
            <a:r>
              <a:rPr lang="ru-RU" sz="3600" dirty="0" smtClean="0"/>
              <a:t>- Кого называют пернатыми кошками?</a:t>
            </a:r>
          </a:p>
          <a:p>
            <a:r>
              <a:rPr lang="ru-RU" sz="3600" dirty="0" smtClean="0"/>
              <a:t> </a:t>
            </a:r>
          </a:p>
          <a:p>
            <a:endParaRPr lang="ru-RU" sz="36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785786" y="642919"/>
            <a:ext cx="8143932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прочитай громко, тише, тихо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Аа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аа</a:t>
            </a:r>
            <a:r>
              <a:rPr kumimoji="0" lang="ru-RU" sz="4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аа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аа</a:t>
            </a:r>
            <a:r>
              <a:rPr kumimoji="0" lang="ru-RU" sz="8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аа</a:t>
            </a:r>
            <a:r>
              <a:rPr kumimoji="0" lang="ru-RU" sz="8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8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оо</a:t>
            </a:r>
            <a:r>
              <a:rPr kumimoji="0" lang="ru-RU" sz="6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оо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оо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оо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 прочитай кратко и длительно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А________а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О________о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о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                     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У___________ у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имний пейзаж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14290"/>
            <a:ext cx="7786710" cy="628652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1472" y="4929198"/>
            <a:ext cx="785817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МОЛОДЕЦ, Настя!!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00042"/>
            <a:ext cx="642938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7 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6429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7 0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4714884"/>
            <a:ext cx="62865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7 001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 r="-1"/>
          <a:stretch>
            <a:fillRect/>
          </a:stretch>
        </p:blipFill>
        <p:spPr bwMode="auto">
          <a:xfrm>
            <a:off x="2428860" y="214290"/>
            <a:ext cx="642942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7 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214554"/>
            <a:ext cx="607223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7 003"/>
          <p:cNvPicPr>
            <a:picLocks noChangeAspect="1" noChangeArrowheads="1"/>
          </p:cNvPicPr>
          <p:nvPr/>
        </p:nvPicPr>
        <p:blipFill>
          <a:blip r:embed="rId4"/>
          <a:srcRect r="-588"/>
          <a:stretch>
            <a:fillRect/>
          </a:stretch>
        </p:blipFill>
        <p:spPr bwMode="auto">
          <a:xfrm>
            <a:off x="2571736" y="4214818"/>
            <a:ext cx="6357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Скажи на одном выдохе Ч_Ч_Ч_Ч_Ч        Проверь  себя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3307" y="1524000"/>
            <a:ext cx="609738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АЧ – ОЧ         ОЧКА – УЧКА         </a:t>
            </a:r>
            <a:endParaRPr lang="ru-RU" sz="54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УЧ – ЫЧ        ЫЧКА – ИЧКА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ИЧ – ЕЧ          ЕЧКА – ЁЧКА           ЁЧ – ЮЧ        ЮЧКА – ЯЧКА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89297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Синичка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0" name="Picture 2" descr="C:\Documents and Settings\Admin\Рабочий стол\зим птицы\b55d0f17fba8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2143128" cy="186928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професси\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9244" y="642918"/>
            <a:ext cx="2165881" cy="2786082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професси\лётчи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57166"/>
            <a:ext cx="2475612" cy="3184504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професси\учител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733635"/>
            <a:ext cx="2428860" cy="3124365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Рабочий стол\професси\почтальон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1" y="3789835"/>
            <a:ext cx="3248924" cy="2782437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3" y="571480"/>
            <a:ext cx="864399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АЧ – АЧ – АЧ       наша мама – врач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err="1" smtClean="0">
                <a:latin typeface="Arial" pitchFamily="34" charset="0"/>
              </a:rPr>
              <a:t>Чка</a:t>
            </a:r>
            <a:r>
              <a:rPr lang="ru-RU" sz="3200" dirty="0" smtClean="0">
                <a:latin typeface="Arial" pitchFamily="34" charset="0"/>
              </a:rPr>
              <a:t> – </a:t>
            </a:r>
            <a:r>
              <a:rPr lang="ru-RU" sz="3200" dirty="0" err="1" smtClean="0">
                <a:latin typeface="Arial" pitchFamily="34" charset="0"/>
              </a:rPr>
              <a:t>чка</a:t>
            </a:r>
            <a:r>
              <a:rPr lang="ru-RU" sz="3200" dirty="0" smtClean="0">
                <a:latin typeface="Arial" pitchFamily="34" charset="0"/>
              </a:rPr>
              <a:t> – </a:t>
            </a:r>
            <a:r>
              <a:rPr lang="ru-RU" sz="3200" dirty="0" err="1" smtClean="0">
                <a:latin typeface="Arial" pitchFamily="34" charset="0"/>
              </a:rPr>
              <a:t>чка</a:t>
            </a:r>
            <a:r>
              <a:rPr lang="ru-RU" sz="3200" dirty="0" smtClean="0">
                <a:latin typeface="Arial" pitchFamily="34" charset="0"/>
              </a:rPr>
              <a:t>    синичка сидит на веточке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Чик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чик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чик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   в самолёте лётчик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6" name="Picture 2" descr="MPj043858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714620"/>
            <a:ext cx="25146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skd239706sd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32815" y="4286256"/>
            <a:ext cx="3825135" cy="2476092"/>
          </a:xfrm>
          <a:prstGeom prst="rect">
            <a:avLst/>
          </a:prstGeom>
          <a:noFill/>
        </p:spPr>
      </p:pic>
      <p:pic>
        <p:nvPicPr>
          <p:cNvPr id="6147" name="Picture 3" descr="C:\Documents and Settings\Admin\Рабочий стол\професси\лётчик.gif"/>
          <p:cNvPicPr>
            <a:picLocks noChangeAspect="1" noChangeArrowheads="1"/>
          </p:cNvPicPr>
          <p:nvPr/>
        </p:nvPicPr>
        <p:blipFill>
          <a:blip r:embed="rId4"/>
          <a:srcRect l="2564" t="12977" r="6410" b="46366"/>
          <a:stretch>
            <a:fillRect/>
          </a:stretch>
        </p:blipFill>
        <p:spPr bwMode="auto">
          <a:xfrm>
            <a:off x="5643570" y="2857496"/>
            <a:ext cx="3137254" cy="2219635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857620" y="571480"/>
            <a:ext cx="21431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4286248" y="1142984"/>
            <a:ext cx="21431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000760" y="1142984"/>
            <a:ext cx="142876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7215206" y="1142984"/>
            <a:ext cx="214314" cy="1428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3744686" y="2044096"/>
            <a:ext cx="389466" cy="135466"/>
          </a:xfrm>
          <a:custGeom>
            <a:avLst/>
            <a:gdLst>
              <a:gd name="connsiteX0" fmla="*/ 0 w 389466"/>
              <a:gd name="connsiteY0" fmla="*/ 2418 h 135466"/>
              <a:gd name="connsiteX1" fmla="*/ 174171 w 389466"/>
              <a:gd name="connsiteY1" fmla="*/ 133047 h 135466"/>
              <a:gd name="connsiteX2" fmla="*/ 362857 w 389466"/>
              <a:gd name="connsiteY2" fmla="*/ 16933 h 135466"/>
              <a:gd name="connsiteX3" fmla="*/ 333828 w 389466"/>
              <a:gd name="connsiteY3" fmla="*/ 31447 h 135466"/>
              <a:gd name="connsiteX4" fmla="*/ 348343 w 389466"/>
              <a:gd name="connsiteY4" fmla="*/ 31447 h 135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9466" h="135466">
                <a:moveTo>
                  <a:pt x="0" y="2418"/>
                </a:moveTo>
                <a:cubicBezTo>
                  <a:pt x="56847" y="66523"/>
                  <a:pt x="113695" y="130628"/>
                  <a:pt x="174171" y="133047"/>
                </a:cubicBezTo>
                <a:cubicBezTo>
                  <a:pt x="234647" y="135466"/>
                  <a:pt x="336248" y="33866"/>
                  <a:pt x="362857" y="16933"/>
                </a:cubicBezTo>
                <a:cubicBezTo>
                  <a:pt x="389466" y="0"/>
                  <a:pt x="336247" y="29028"/>
                  <a:pt x="333828" y="31447"/>
                </a:cubicBezTo>
                <a:cubicBezTo>
                  <a:pt x="331409" y="33866"/>
                  <a:pt x="339876" y="32656"/>
                  <a:pt x="348343" y="31447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714876" y="1714488"/>
            <a:ext cx="21431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572396" y="1214422"/>
            <a:ext cx="285752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523</TotalTime>
  <Words>395</Words>
  <Application>Microsoft Office PowerPoint</Application>
  <PresentationFormat>Экран (4:3)</PresentationFormat>
  <Paragraphs>107</Paragraphs>
  <Slides>30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УРОК    РСВ   И   ФП во 2 классе</vt:lpstr>
      <vt:lpstr>-Здравствуй, Настя. - Здравствуйте, Ольга Викторовна.</vt:lpstr>
      <vt:lpstr>Слайд 3</vt:lpstr>
      <vt:lpstr>Слайд 4</vt:lpstr>
      <vt:lpstr>Слайд 5</vt:lpstr>
      <vt:lpstr>Скажи на одном выдохе Ч_Ч_Ч_Ч_Ч        Проверь  себя</vt:lpstr>
      <vt:lpstr>Слайд 7</vt:lpstr>
      <vt:lpstr>Слайд 8</vt:lpstr>
      <vt:lpstr>Слайд 9</vt:lpstr>
      <vt:lpstr>Слайд 10</vt:lpstr>
      <vt:lpstr>Прочитай с вопросительной интонацией:</vt:lpstr>
      <vt:lpstr>Слайд 12</vt:lpstr>
      <vt:lpstr>Слайд 13</vt:lpstr>
      <vt:lpstr>Прочитай слоги.  Продирижируй</vt:lpstr>
      <vt:lpstr>Слова спрятались.  Найди и прочитай.</vt:lpstr>
      <vt:lpstr>Назови птиц. Какая лишняя? Почему?</vt:lpstr>
      <vt:lpstr>Проверь себя.</vt:lpstr>
      <vt:lpstr>Слайд 18</vt:lpstr>
      <vt:lpstr>Проверь  себя!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Послушай.  Повтори</vt:lpstr>
      <vt:lpstr>Слайд 29</vt:lpstr>
      <vt:lpstr>Слайд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 ПО   РСВ   И   ФП во 2 классе</dc:title>
  <dc:creator>Admin</dc:creator>
  <cp:lastModifiedBy>Admin</cp:lastModifiedBy>
  <cp:revision>121</cp:revision>
  <dcterms:created xsi:type="dcterms:W3CDTF">2013-12-01T11:24:16Z</dcterms:created>
  <dcterms:modified xsi:type="dcterms:W3CDTF">2014-11-15T09:48:20Z</dcterms:modified>
</cp:coreProperties>
</file>