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5165A6F9-B924-48C6-893F-CDC41268B69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165A6F9-B924-48C6-893F-CDC41268B69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165A6F9-B924-48C6-893F-CDC41268B69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165A6F9-B924-48C6-893F-CDC41268B69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165A6F9-B924-48C6-893F-CDC41268B69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165A6F9-B924-48C6-893F-CDC41268B69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165A6F9-B924-48C6-893F-CDC41268B69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165A6F9-B924-48C6-893F-CDC41268B69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165A6F9-B924-48C6-893F-CDC41268B69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165A6F9-B924-48C6-893F-CDC41268B69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951C145-E973-4801-8499-B827F7C5ED63}" type="datetimeFigureOut">
              <a:rPr lang="ru-RU" smtClean="0"/>
              <a:pPr/>
              <a:t>04.01.2015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165A6F9-B924-48C6-893F-CDC41268B69B}"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951C145-E973-4801-8499-B827F7C5ED63}" type="datetimeFigureOut">
              <a:rPr lang="ru-RU" smtClean="0"/>
              <a:pPr/>
              <a:t>04.01.2015</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165A6F9-B924-48C6-893F-CDC41268B69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"Работа классного руководителя с   проблемными семьями"</a:t>
            </a:r>
            <a:br>
              <a:rPr lang="ru-RU" dirty="0" smtClean="0"/>
            </a:br>
            <a:endParaRPr lang="ru-RU" dirty="0"/>
          </a:p>
        </p:txBody>
      </p:sp>
      <p:sp>
        <p:nvSpPr>
          <p:cNvPr id="3" name="Подзаголовок 2"/>
          <p:cNvSpPr>
            <a:spLocks noGrp="1"/>
          </p:cNvSpPr>
          <p:nvPr>
            <p:ph type="subTitle" idx="1"/>
          </p:nvPr>
        </p:nvSpPr>
        <p:spPr/>
        <p:txBody>
          <a:bodyPr/>
          <a:lstStyle/>
          <a:p>
            <a:r>
              <a:rPr lang="ru-RU" dirty="0" smtClean="0"/>
              <a:t>Туаева Б.С.</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r>
              <a:rPr lang="ru-RU" sz="1600" b="1" dirty="0" smtClean="0"/>
              <a:t>Эпиграф: </a:t>
            </a:r>
            <a:r>
              <a:rPr lang="ru-RU" sz="1600" i="1" dirty="0" smtClean="0"/>
              <a:t>Нравственный облик личности зависит, в конечном счете, от того, из каких источников черпал человек свои радости в годы детства. </a:t>
            </a:r>
            <a:r>
              <a:rPr lang="ru-RU" sz="1600" b="1" i="1" dirty="0" smtClean="0"/>
              <a:t>В.А.Сухомлинский</a:t>
            </a:r>
            <a:r>
              <a:rPr lang="ru-RU" sz="1600" dirty="0" smtClean="0"/>
              <a:t> </a:t>
            </a:r>
          </a:p>
          <a:p>
            <a:endParaRPr lang="ru-RU" sz="1600" dirty="0" smtClean="0"/>
          </a:p>
          <a:p>
            <a:endParaRPr lang="ru-RU" sz="1600" dirty="0" smtClean="0"/>
          </a:p>
          <a:p>
            <a:endParaRPr lang="ru-RU" sz="1600" dirty="0" smtClean="0"/>
          </a:p>
          <a:p>
            <a:endParaRPr lang="ru-RU" sz="1600" dirty="0" smtClean="0"/>
          </a:p>
          <a:p>
            <a:endParaRPr lang="ru-RU" sz="1600" dirty="0" smtClean="0"/>
          </a:p>
          <a:p>
            <a:r>
              <a:rPr lang="ru-RU" dirty="0" smtClean="0"/>
              <a:t>Согласно статье 18 Закона Российской Федерации “Об образовании” первыми педагогами ребенка являются его родители. Конвенция о правах ребенка (ст.18), принятая Организацией Объединенных Наций, провозглашает: родители несут основную, общую и одинаковую ответственность (оба родителя) за воспитание и развитие ребенка, а государство оказывает им надлежащую помощь. Эти документы закрепляют права родителей на своих детей и повышают их ответственность за воспитание сына </a:t>
            </a:r>
            <a:r>
              <a:rPr lang="ru-RU" dirty="0" smtClean="0"/>
              <a:t>или дочери.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ru-RU" dirty="0" smtClean="0"/>
              <a:t>Под неблагополучной мы склонны принимать такую семью,  в которой нарушена структура, обесцениваются или игнорируются основные семейные функции, имеются явные или скрытые дефекты воспитания, в результате чего появляются «трудные» дети.  А «трудный» подросток, как правило, живет в «трудной» семье. Но не всегда неблагополучные семьи бросаются в глаза и лишь когда с ребенком случается беда, мы обращаем внимание на уклад семьи, на ее мораль.</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467544" y="1201710"/>
            <a:ext cx="835292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Педагогически несостоятельные семьи, не справляющихся с воспитанием детей, характеризуются наиболее типичными педагогическими стилями воспитания.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539552" y="2276872"/>
            <a:ext cx="8272329" cy="1754326"/>
          </a:xfrm>
          <a:prstGeom prst="rect">
            <a:avLst/>
          </a:prstGeom>
        </p:spPr>
        <p:txBody>
          <a:bodyPr wrap="square">
            <a:spAutoFit/>
          </a:bodyPr>
          <a:lstStyle/>
          <a:p>
            <a:r>
              <a:rPr lang="ru-RU" b="1" dirty="0"/>
              <a:t>Попустительски-снисходительный стиль</a:t>
            </a:r>
            <a:r>
              <a:rPr lang="ru-RU" dirty="0"/>
              <a:t>, когда родители не придают значения проступкам детей, не видят в них ничего </a:t>
            </a:r>
            <a:r>
              <a:rPr lang="ru-RU" dirty="0" smtClean="0"/>
              <a:t>страшного.</a:t>
            </a:r>
          </a:p>
          <a:p>
            <a:endParaRPr lang="ru-RU" dirty="0" smtClean="0"/>
          </a:p>
          <a:p>
            <a:endParaRPr lang="ru-RU" dirty="0"/>
          </a:p>
          <a:p>
            <a:endParaRPr lang="ru-RU" dirty="0"/>
          </a:p>
        </p:txBody>
      </p:sp>
      <p:sp>
        <p:nvSpPr>
          <p:cNvPr id="6" name="Прямоугольник 5"/>
          <p:cNvSpPr/>
          <p:nvPr/>
        </p:nvSpPr>
        <p:spPr>
          <a:xfrm>
            <a:off x="539552" y="2828836"/>
            <a:ext cx="8136904" cy="4247317"/>
          </a:xfrm>
          <a:prstGeom prst="rect">
            <a:avLst/>
          </a:prstGeom>
        </p:spPr>
        <p:txBody>
          <a:bodyPr wrap="square">
            <a:spAutoFit/>
          </a:bodyPr>
          <a:lstStyle/>
          <a:p>
            <a:endParaRPr lang="ru-RU" b="1" dirty="0" smtClean="0"/>
          </a:p>
          <a:p>
            <a:r>
              <a:rPr lang="ru-RU" b="1" dirty="0" smtClean="0"/>
              <a:t>Демонстративный </a:t>
            </a:r>
            <a:r>
              <a:rPr lang="ru-RU" b="1" dirty="0"/>
              <a:t>стиль</a:t>
            </a:r>
            <a:r>
              <a:rPr lang="ru-RU" dirty="0"/>
              <a:t>, когда родители, чаще мать, не стесняясь, всем и каждому жалуются на своего </a:t>
            </a:r>
            <a:r>
              <a:rPr lang="ru-RU" dirty="0" smtClean="0"/>
              <a:t>ребенка.</a:t>
            </a:r>
            <a:r>
              <a:rPr lang="ru-RU" b="1" dirty="0"/>
              <a:t> Педантично-подозрительный стиль</a:t>
            </a:r>
            <a:r>
              <a:rPr lang="ru-RU" dirty="0"/>
              <a:t>, при котором родители не верят, не доверяют своим детям, подвергают их оскорбительному тотальному </a:t>
            </a:r>
            <a:r>
              <a:rPr lang="ru-RU" dirty="0" smtClean="0"/>
              <a:t>контролю.</a:t>
            </a:r>
            <a:r>
              <a:rPr lang="ru-RU" b="1" dirty="0"/>
              <a:t> </a:t>
            </a:r>
            <a:endParaRPr lang="ru-RU" b="1" dirty="0" smtClean="0"/>
          </a:p>
          <a:p>
            <a:r>
              <a:rPr lang="ru-RU" b="1" dirty="0" smtClean="0"/>
              <a:t>Жестко-авторитарный </a:t>
            </a:r>
            <a:r>
              <a:rPr lang="ru-RU" b="1" dirty="0"/>
              <a:t>стиль</a:t>
            </a:r>
            <a:r>
              <a:rPr lang="ru-RU" dirty="0"/>
              <a:t> характерен родителям, злоупотребляющим физическими </a:t>
            </a:r>
            <a:r>
              <a:rPr lang="ru-RU" dirty="0" smtClean="0"/>
              <a:t>наказаниями.</a:t>
            </a:r>
            <a:r>
              <a:rPr lang="ru-RU" b="1" dirty="0"/>
              <a:t> Увещевательный стиль</a:t>
            </a:r>
            <a:r>
              <a:rPr lang="ru-RU" dirty="0"/>
              <a:t>, который в противоположность жестко-авторитарному стилю в этом случае родители проявляют по отношению к своим детям полную беспомощность</a:t>
            </a:r>
            <a:endParaRPr lang="ru-RU" dirty="0" smtClean="0"/>
          </a:p>
          <a:p>
            <a:endParaRPr lang="ru-RU" dirty="0" smtClean="0"/>
          </a:p>
          <a:p>
            <a:endParaRPr lang="ru-RU" dirty="0" smtClean="0"/>
          </a:p>
          <a:p>
            <a:endParaRPr lang="ru-RU" dirty="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8743" y="692696"/>
            <a:ext cx="8332149" cy="2308324"/>
          </a:xfrm>
          <a:prstGeom prst="rect">
            <a:avLst/>
          </a:prstGeom>
        </p:spPr>
        <p:txBody>
          <a:bodyPr wrap="square">
            <a:spAutoFit/>
          </a:bodyPr>
          <a:lstStyle/>
          <a:p>
            <a:r>
              <a:rPr lang="ru-RU" b="1" dirty="0"/>
              <a:t>Отстраненно-равнодушный стиль</a:t>
            </a:r>
            <a:r>
              <a:rPr lang="ru-RU" dirty="0"/>
              <a:t> возникает, как правило, в семьях, где родители, в частности мать, поглощена устройством своей личной жизни</a:t>
            </a:r>
            <a:r>
              <a:rPr lang="ru-RU" dirty="0" smtClean="0"/>
              <a:t>.</a:t>
            </a:r>
            <a:r>
              <a:rPr lang="ru-RU" b="1" dirty="0"/>
              <a:t> </a:t>
            </a:r>
            <a:endParaRPr lang="ru-RU" b="1" dirty="0" smtClean="0"/>
          </a:p>
          <a:p>
            <a:r>
              <a:rPr lang="ru-RU" b="1" dirty="0" smtClean="0"/>
              <a:t>Воспитание </a:t>
            </a:r>
            <a:r>
              <a:rPr lang="ru-RU" b="1" dirty="0"/>
              <a:t>по типу "кумир семьи"</a:t>
            </a:r>
            <a:r>
              <a:rPr lang="ru-RU" dirty="0"/>
              <a:t> часто возникает по отношению к "поздним </a:t>
            </a:r>
            <a:r>
              <a:rPr lang="ru-RU" dirty="0" smtClean="0"/>
              <a:t>детям».</a:t>
            </a:r>
          </a:p>
          <a:p>
            <a:r>
              <a:rPr lang="ru-RU" b="1" dirty="0" smtClean="0"/>
              <a:t> </a:t>
            </a:r>
            <a:r>
              <a:rPr lang="ru-RU" b="1" dirty="0"/>
              <a:t>Непоследовательный стиль</a:t>
            </a:r>
            <a:r>
              <a:rPr lang="ru-RU" dirty="0"/>
              <a:t> – когда у родителей, особенно у матери, не хватает выдержки, самообладания для осуществления последовательной воспитательной тактики в семье.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23528" y="903790"/>
            <a:ext cx="849694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Перечисленными примерами далеко не исчерпываются типичные ошибки семейного воспитания. Однако исправить их гораздо труднее, чем обнаружить, поскольку педагогические просчеты семейного воспитания чаще всего имеют затяжной хронический характер. Взаимное отчуждение, враждебность, беспомощность родителей в таких случаях порою доходит до того, что они сами обращаются за помощью в милицию, комиссию по делам несовершеннолетних, просят, чтобы их сына, дочь отправили в </a:t>
            </a:r>
            <a:r>
              <a:rPr kumimoji="0" lang="ru-RU"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спецПТУ</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в</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спецшколу. В ряде случаев эта мера, действительно, оказывается оправданной, поскольку дома исчерпаны вес средства, и перестройка отношений, не произошедшая своевременно, практически уже становится невозможной вследствие обостренности конфликтов и взаимной неприязни. С учетом доминирующих факторов неблагополучные семьи можно разделить на две большие группы, каждая из которых включает несколько разновидностей.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323528" y="1300560"/>
            <a:ext cx="8496944"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Первую группу</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составляют семьи с явной (открытой) формой неблагополучия: это так называемые конфликтные, проблемные семьи, асоциальные, аморально-криминальные и семьи с недостатком воспитательных ресурсов (в частности, неполные).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Вторую группу </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представляют внешне респектабельные семьи, образ жизни которых не вызывает беспокойства и нареканий со стороны общественности, однако ценностные установки и поведение родителей в них резко расходятся с общечеловеческими моральными ценностями, что не может сказаться на нравственном облике воспитывающихся в таких семьях детей. Отличительной особенностью этих семей является то, что взаимоотношения их членов на внешнем, социальном уровне производят благоприятное впечатление, а последствия неправильного воспитания на первый взгляд незаметны, что иногда вводит окружающих в заблуждение.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395536" y="757467"/>
            <a:ext cx="842493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Формы взаимодействия учителя с родителями учащихся.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практической работе с родителями учащихся классный руководитель использует коллективные и индивидуальные формы взаимодействия.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9" name="Rectangle 3"/>
          <p:cNvSpPr>
            <a:spLocks noChangeArrowheads="1"/>
          </p:cNvSpPr>
          <p:nvPr/>
        </p:nvSpPr>
        <p:spPr bwMode="auto">
          <a:xfrm>
            <a:off x="323528" y="1734168"/>
            <a:ext cx="8496944"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Традиционные формы работы с родителями.</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Родительские собрания.</a:t>
            </a:r>
            <a:endParaRPr kumimoji="0" lang="ru-RU"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Общешкольные и общественные конференции.</a:t>
            </a:r>
            <a:endParaRPr kumimoji="0" lang="ru-RU"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Индивидуальные консультации педагога.</a:t>
            </a:r>
            <a:endParaRPr kumimoji="0" lang="ru-RU"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r>
              <a:rPr kumimoji="0" lang="ru-RU" sz="20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Посещение на дому.</a:t>
            </a:r>
            <a:r>
              <a:rPr lang="ru-RU" sz="2000" b="1" dirty="0">
                <a:latin typeface="Cambria" pitchFamily="18" charset="0"/>
              </a:rPr>
              <a:t> </a:t>
            </a:r>
            <a:endParaRPr lang="ru-RU" sz="2000" b="1" dirty="0" smtClean="0">
              <a:latin typeface="Cambria" pitchFamily="18" charset="0"/>
            </a:endParaRPr>
          </a:p>
          <a:p>
            <a:r>
              <a:rPr lang="ru-RU" sz="2000" b="1" dirty="0" smtClean="0">
                <a:latin typeface="Cambria" pitchFamily="18" charset="0"/>
              </a:rPr>
              <a:t>Нетрадиционные формы работы с родителями.</a:t>
            </a:r>
            <a:r>
              <a:rPr lang="ru-RU" sz="2000" dirty="0" smtClean="0">
                <a:latin typeface="Cambria" pitchFamily="18" charset="0"/>
              </a:rPr>
              <a:t> </a:t>
            </a:r>
          </a:p>
          <a:p>
            <a:pPr lvl="0"/>
            <a:r>
              <a:rPr lang="ru-RU" sz="2000" dirty="0" smtClean="0">
                <a:latin typeface="Cambria" pitchFamily="18" charset="0"/>
              </a:rPr>
              <a:t>Тематические консультации.</a:t>
            </a:r>
          </a:p>
          <a:p>
            <a:pPr lvl="0"/>
            <a:r>
              <a:rPr lang="ru-RU" sz="2000" dirty="0" smtClean="0">
                <a:latin typeface="Cambria" pitchFamily="18" charset="0"/>
              </a:rPr>
              <a:t>Родительские </a:t>
            </a:r>
            <a:r>
              <a:rPr lang="ru-RU" sz="2000" dirty="0">
                <a:latin typeface="Cambria" pitchFamily="18" charset="0"/>
              </a:rPr>
              <a:t>чтения.</a:t>
            </a:r>
          </a:p>
          <a:p>
            <a:pPr lvl="0"/>
            <a:r>
              <a:rPr lang="ru-RU" sz="2000" dirty="0" smtClean="0">
                <a:latin typeface="Cambria" pitchFamily="18" charset="0"/>
              </a:rPr>
              <a:t>Родительские вечера.</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540814" y="631161"/>
            <a:ext cx="8279658"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 работе с неблагополучными семьями классному руководителю необходимо: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Выявление неблагополучных семей как средство профилактики социального сиротства (знание условий проживания ребёнка, наличие акта материального обследования).</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Повышение педагогической культуры всех категорий родителей:</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Организация педагогического просвещения. Убеждение родителей в том, что семейное воспитание – это не морали, нотации или физические наказания, а весь образ жизни родителей (в первую очередь здоровый), образ мыслей, поступков самих родителей, постоянное общение с детьми с позиции гуманности.</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Привлечение родителей в качестве активных воспитателей (семейные праздники в школе, внеурочная внешкольная деятельность, участие в управлении школой).</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Во избежание насилия, жестокости, агрессивного поведения по отношению к своим детям формировать правовую культуру родителей.</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Проведение контрольно-коррекционной работы с родителями (анкетирование, тестирование, анализ уровня воспитанности, </a:t>
            </a:r>
            <a:r>
              <a:rPr kumimoji="0" lang="ru-RU"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обученности</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детей, индивидуальные беседы и т.д.).</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Учитывать особенности воспитания в каждой отдельной семье, опираясь на положительный опыт повышать приоритет семьи и семейных традиций у всех субъектов образовательной деятельности: детей, родителей, педагогов.</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Устранить чувство вины родителей за свою несостоятельность (отдельный план работы с проблемными группами родителей</a:t>
            </a: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TotalTime>
  <Words>780</Words>
  <Application>Microsoft Office PowerPoint</Application>
  <PresentationFormat>Экран (4:3)</PresentationFormat>
  <Paragraphs>45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Аспект</vt:lpstr>
      <vt:lpstr>    "Работа классного руководителя с   проблемными семьями" </vt:lpstr>
      <vt:lpstr>Слайд 2</vt:lpstr>
      <vt:lpstr>Слайд 3</vt:lpstr>
      <vt:lpstr>Слайд 4</vt:lpstr>
      <vt:lpstr>Слайд 5</vt:lpstr>
      <vt:lpstr>Слайд 6</vt:lpstr>
      <vt:lpstr>Слайд 7</vt:lpstr>
      <vt:lpstr>Слайд 8</vt:lpstr>
      <vt:lpstr>Слайд 9</vt:lpstr>
      <vt:lpstr>Спасибо за внимание!</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"Работа классного руководителя с   проблемными семьями"</dc:title>
  <dc:creator>Администратор</dc:creator>
  <cp:lastModifiedBy>Администратор</cp:lastModifiedBy>
  <cp:revision>5</cp:revision>
  <dcterms:created xsi:type="dcterms:W3CDTF">2014-12-30T06:49:30Z</dcterms:created>
  <dcterms:modified xsi:type="dcterms:W3CDTF">2015-01-03T23:38:29Z</dcterms:modified>
</cp:coreProperties>
</file>