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7" r:id="rId2"/>
    <p:sldId id="270" r:id="rId3"/>
    <p:sldId id="269" r:id="rId4"/>
    <p:sldId id="291" r:id="rId5"/>
    <p:sldId id="256" r:id="rId6"/>
    <p:sldId id="258" r:id="rId7"/>
    <p:sldId id="263" r:id="rId8"/>
    <p:sldId id="275" r:id="rId9"/>
    <p:sldId id="292" r:id="rId10"/>
    <p:sldId id="272" r:id="rId11"/>
    <p:sldId id="276" r:id="rId12"/>
    <p:sldId id="277" r:id="rId13"/>
    <p:sldId id="278" r:id="rId14"/>
    <p:sldId id="279" r:id="rId15"/>
    <p:sldId id="288" r:id="rId16"/>
    <p:sldId id="280" r:id="rId17"/>
    <p:sldId id="295" r:id="rId18"/>
    <p:sldId id="284" r:id="rId19"/>
    <p:sldId id="286" r:id="rId20"/>
    <p:sldId id="285" r:id="rId21"/>
    <p:sldId id="296" r:id="rId22"/>
    <p:sldId id="297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36" autoAdjust="0"/>
    <p:restoredTop sz="94660"/>
  </p:normalViewPr>
  <p:slideViewPr>
    <p:cSldViewPr>
      <p:cViewPr varScale="1">
        <p:scale>
          <a:sx n="69" d="100"/>
          <a:sy n="69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EF3BF-C95C-4721-8DC6-EFE037252308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5EFCDD-4CF3-4125-BF02-58F9B1F033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EFCDD-4CF3-4125-BF02-58F9B1F033C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1933E-EB50-46D3-AB84-21F53E783212}" type="datetimeFigureOut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B0530-0838-454A-B08C-EF232F81E8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1557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B3EA5-4C96-4F3E-8789-F3960B92CEEF}" type="datetimeFigureOut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12B74-F387-4632-BE76-6F2B8785C2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59959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A18DE-BAE0-4762-9BAF-6253AA2AE22C}" type="datetimeFigureOut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4F412-ED37-4649-8897-5F5069C943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58729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E9F37-B5AE-474E-A237-6D06D9570FEE}" type="datetimeFigureOut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885C5-5176-451A-8521-5B76E92F4B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9605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AF65B-62D7-4A44-97CC-F49046BE7ADF}" type="datetimeFigureOut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7F410-3408-4524-BF44-3891359374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3066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C0271-7BA6-4BA7-B7ED-B734965CA078}" type="datetimeFigureOut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33348-91D4-448F-91F9-A4DCE57E58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1492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7E36D-D3F8-4886-A659-6A64C509AFCB}" type="datetimeFigureOut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C4C0C-F09B-487E-A1E2-4657EA7123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385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D8BA9-3674-4BE3-B1E0-297EC2B42F80}" type="datetimeFigureOut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04623-6038-494A-870C-34F3611A70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32416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4163A-102F-4574-8C73-A1A9726DF563}" type="datetimeFigureOut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40AFF-62A6-4CE6-9315-86FC30C3DA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9385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FF1BA-B1C4-4CDB-B7DB-7E5C6D72CC05}" type="datetimeFigureOut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584B1-BD8B-4C05-9FC9-4258D59CB1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0981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FEC38-1126-46CD-AA49-EFAA781BC23D}" type="datetimeFigureOut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1FCAD-4DA6-41BA-81F6-6F126400CE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81790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5890132-564E-412C-B685-96C5D3E49C46}" type="datetimeFigureOut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71AA61D-DF7B-46A4-9F72-4A76A19222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1395536"/>
            <a:ext cx="8229600" cy="167017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</a:t>
            </a:r>
            <a:r>
              <a:rPr lang="ru-RU" dirty="0" smtClean="0"/>
              <a:t>                                                    А.С. Пушкин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75999" y="1844825"/>
            <a:ext cx="759201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Сказка –ложь, да в ней намек…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4" name="Picture 4" descr="C:\Documents and Settings\Ученик\Рабочий стол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786058"/>
            <a:ext cx="3500462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539552" y="5877272"/>
            <a:ext cx="39274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3" name="Picture 5" descr="1"/>
          <p:cNvPicPr>
            <a:picLocks noChangeAspect="1" noChangeArrowheads="1"/>
          </p:cNvPicPr>
          <p:nvPr/>
        </p:nvPicPr>
        <p:blipFill>
          <a:blip r:embed="rId2" cstate="print"/>
          <a:srcRect t="4971" r="35686"/>
          <a:stretch>
            <a:fillRect/>
          </a:stretch>
        </p:blipFill>
        <p:spPr bwMode="auto">
          <a:xfrm>
            <a:off x="0" y="214291"/>
            <a:ext cx="4608512" cy="5446958"/>
          </a:xfrm>
          <a:prstGeom prst="rect">
            <a:avLst/>
          </a:prstGeom>
          <a:noFill/>
          <a:ln w="76200" cap="rnd">
            <a:noFill/>
            <a:prstDash val="sysDot"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572000" y="16288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>
              <a:solidFill>
                <a:srgbClr val="3B0076"/>
              </a:solidFill>
              <a:latin typeface="Tahoma" pitchFamily="34" charset="0"/>
            </a:endParaRPr>
          </a:p>
          <a:p>
            <a:r>
              <a:rPr lang="ru-RU" dirty="0" smtClean="0">
                <a:solidFill>
                  <a:srgbClr val="3B0076"/>
                </a:solidFill>
                <a:latin typeface="Tahoma" pitchFamily="34" charset="0"/>
              </a:rPr>
              <a:t>Первый урок  Пушкина- «милость к падшим».</a:t>
            </a:r>
          </a:p>
          <a:p>
            <a:r>
              <a:rPr lang="ru-RU" dirty="0" smtClean="0">
                <a:solidFill>
                  <a:srgbClr val="3B0076"/>
                </a:solidFill>
                <a:latin typeface="Tahoma" pitchFamily="34" charset="0"/>
              </a:rPr>
              <a:t> Падший человек для него не </a:t>
            </a:r>
          </a:p>
          <a:p>
            <a:r>
              <a:rPr lang="ru-RU" dirty="0" smtClean="0">
                <a:solidFill>
                  <a:srgbClr val="3B0076"/>
                </a:solidFill>
                <a:latin typeface="Tahoma" pitchFamily="34" charset="0"/>
              </a:rPr>
              <a:t>безнадежен: он может подняться. </a:t>
            </a:r>
          </a:p>
          <a:p>
            <a:r>
              <a:rPr lang="ru-RU" dirty="0" smtClean="0">
                <a:solidFill>
                  <a:srgbClr val="3B0076"/>
                </a:solidFill>
                <a:latin typeface="Tahoma" pitchFamily="34" charset="0"/>
              </a:rPr>
              <a:t>Второй урок Пушкина-</a:t>
            </a:r>
          </a:p>
          <a:p>
            <a:r>
              <a:rPr lang="ru-RU" dirty="0" smtClean="0">
                <a:solidFill>
                  <a:srgbClr val="3B0076"/>
                </a:solidFill>
                <a:latin typeface="Tahoma" pitchFamily="34" charset="0"/>
              </a:rPr>
              <a:t> люби тех, кто рядом с тобой;</a:t>
            </a:r>
          </a:p>
          <a:p>
            <a:r>
              <a:rPr lang="ru-RU" dirty="0" smtClean="0">
                <a:solidFill>
                  <a:srgbClr val="3B0076"/>
                </a:solidFill>
                <a:latin typeface="Tahoma" pitchFamily="34" charset="0"/>
              </a:rPr>
              <a:t> верь в человека, будь милосерднее.</a:t>
            </a:r>
            <a:endParaRPr lang="ru-RU" dirty="0">
              <a:solidFill>
                <a:srgbClr val="3B0076"/>
              </a:solidFill>
              <a:latin typeface="Tahom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857892"/>
            <a:ext cx="704834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«Сказка о царе </a:t>
            </a:r>
            <a:r>
              <a:rPr lang="ru-RU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Салтане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…»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5"/>
          <p:cNvPicPr>
            <a:picLocks noChangeAspect="1" noChangeArrowheads="1"/>
          </p:cNvPicPr>
          <p:nvPr/>
        </p:nvPicPr>
        <p:blipFill>
          <a:blip r:embed="rId2" cstate="print"/>
          <a:srcRect r="35422"/>
          <a:stretch>
            <a:fillRect/>
          </a:stretch>
        </p:blipFill>
        <p:spPr bwMode="auto">
          <a:xfrm>
            <a:off x="250825" y="260350"/>
            <a:ext cx="4456113" cy="511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786314" y="1785926"/>
            <a:ext cx="4357686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>
              <a:solidFill>
                <a:srgbClr val="3B0076"/>
              </a:solidFill>
              <a:latin typeface="Tahoma" pitchFamily="34" charset="0"/>
            </a:endParaRPr>
          </a:p>
          <a:p>
            <a:endParaRPr lang="ru-RU" dirty="0" smtClean="0">
              <a:solidFill>
                <a:srgbClr val="3B0076"/>
              </a:solidFill>
              <a:latin typeface="Tahoma" pitchFamily="34" charset="0"/>
            </a:endParaRPr>
          </a:p>
          <a:p>
            <a:r>
              <a:rPr lang="ru-RU" dirty="0" smtClean="0">
                <a:solidFill>
                  <a:srgbClr val="3B0076"/>
                </a:solidFill>
                <a:latin typeface="Tahoma" pitchFamily="34" charset="0"/>
              </a:rPr>
              <a:t>                  …Нужен мне работник:    Повар, конюх и плотник.</a:t>
            </a:r>
          </a:p>
          <a:p>
            <a:r>
              <a:rPr lang="ru-RU" dirty="0" smtClean="0">
                <a:solidFill>
                  <a:srgbClr val="3B0076"/>
                </a:solidFill>
                <a:latin typeface="Tahoma" pitchFamily="34" charset="0"/>
              </a:rPr>
              <a:t> А где мне найти такого </a:t>
            </a:r>
          </a:p>
          <a:p>
            <a:r>
              <a:rPr lang="ru-RU" dirty="0" smtClean="0">
                <a:solidFill>
                  <a:srgbClr val="3B0076"/>
                </a:solidFill>
                <a:latin typeface="Tahoma" pitchFamily="34" charset="0"/>
              </a:rPr>
              <a:t>Служителя не слишком дорогого? </a:t>
            </a:r>
            <a:endParaRPr lang="ru-RU" dirty="0" smtClean="0">
              <a:solidFill>
                <a:srgbClr val="3B0076"/>
              </a:solidFill>
              <a:latin typeface="Tahoma" pitchFamily="34" charset="0"/>
            </a:endParaRPr>
          </a:p>
          <a:p>
            <a:endParaRPr lang="ru-RU" dirty="0" smtClean="0">
              <a:solidFill>
                <a:srgbClr val="3B0076"/>
              </a:solidFill>
              <a:latin typeface="Tahoma" pitchFamily="34" charset="0"/>
            </a:endParaRPr>
          </a:p>
          <a:p>
            <a:r>
              <a:rPr lang="ru-RU" dirty="0" smtClean="0">
                <a:solidFill>
                  <a:srgbClr val="3B0076"/>
                </a:solidFill>
                <a:latin typeface="Tahoma" pitchFamily="34" charset="0"/>
              </a:rPr>
              <a:t>Следующий урок Пушкина -</a:t>
            </a:r>
          </a:p>
          <a:p>
            <a:r>
              <a:rPr lang="ru-RU" dirty="0" smtClean="0">
                <a:solidFill>
                  <a:srgbClr val="3B0076"/>
                </a:solidFill>
                <a:latin typeface="Tahoma" pitchFamily="34" charset="0"/>
              </a:rPr>
              <a:t> не гоняйся за «дешевизной»</a:t>
            </a:r>
          </a:p>
          <a:p>
            <a:r>
              <a:rPr lang="ru-RU" dirty="0" smtClean="0">
                <a:solidFill>
                  <a:srgbClr val="3B0076"/>
                </a:solidFill>
                <a:latin typeface="Tahoma" pitchFamily="34" charset="0"/>
              </a:rPr>
              <a:t>(осуждение жадности и скупости );не </a:t>
            </a:r>
            <a:r>
              <a:rPr lang="ru-RU" dirty="0" smtClean="0">
                <a:solidFill>
                  <a:srgbClr val="3B0076"/>
                </a:solidFill>
                <a:latin typeface="Tahoma" pitchFamily="34" charset="0"/>
              </a:rPr>
              <a:t>надейся на  «русский авось» , который часто является  причиной  несчастий.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5288340"/>
            <a:ext cx="49728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rPr>
              <a:t>«Сказка о попе 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rPr>
              <a:t>и 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rPr>
              <a:t>работнике его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rPr>
              <a:t>Балде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rPr>
              <a:t>»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857752" y="1357298"/>
            <a:ext cx="42862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3B0076"/>
                </a:solidFill>
                <a:latin typeface="Tahoma" pitchFamily="34" charset="0"/>
              </a:rPr>
              <a:t>  </a:t>
            </a:r>
          </a:p>
          <a:p>
            <a:r>
              <a:rPr lang="ru-RU" dirty="0" smtClean="0">
                <a:solidFill>
                  <a:srgbClr val="3B0076"/>
                </a:solidFill>
                <a:latin typeface="Tahoma" pitchFamily="34" charset="0"/>
              </a:rPr>
              <a:t>Нравственность – исключительный,</a:t>
            </a:r>
          </a:p>
          <a:p>
            <a:r>
              <a:rPr lang="ru-RU" dirty="0" smtClean="0">
                <a:solidFill>
                  <a:srgbClr val="3B0076"/>
                </a:solidFill>
                <a:latin typeface="Tahoma" pitchFamily="34" charset="0"/>
              </a:rPr>
              <a:t> а потому и отличительный признак </a:t>
            </a:r>
          </a:p>
          <a:p>
            <a:r>
              <a:rPr lang="ru-RU" dirty="0" smtClean="0">
                <a:solidFill>
                  <a:srgbClr val="3B0076"/>
                </a:solidFill>
                <a:latin typeface="Tahoma" pitchFamily="34" charset="0"/>
              </a:rPr>
              <a:t>человеческого в человеке,</a:t>
            </a:r>
          </a:p>
          <a:p>
            <a:r>
              <a:rPr lang="ru-RU" dirty="0" smtClean="0">
                <a:solidFill>
                  <a:srgbClr val="3B0076"/>
                </a:solidFill>
                <a:latin typeface="Tahoma" pitchFamily="34" charset="0"/>
              </a:rPr>
              <a:t> с точки зрения Пушкина. </a:t>
            </a:r>
            <a:endParaRPr lang="ru-RU" dirty="0" smtClean="0">
              <a:solidFill>
                <a:srgbClr val="3B0076"/>
              </a:solidFill>
              <a:latin typeface="Tahoma" pitchFamily="34" charset="0"/>
            </a:endParaRPr>
          </a:p>
          <a:p>
            <a:endParaRPr lang="ru-RU" dirty="0" smtClean="0">
              <a:solidFill>
                <a:srgbClr val="3B0076"/>
              </a:solidFill>
              <a:latin typeface="Tahoma" pitchFamily="34" charset="0"/>
            </a:endParaRPr>
          </a:p>
          <a:p>
            <a:r>
              <a:rPr lang="ru-RU" dirty="0" smtClean="0">
                <a:solidFill>
                  <a:srgbClr val="3B0076"/>
                </a:solidFill>
                <a:latin typeface="Tahoma" pitchFamily="34" charset="0"/>
              </a:rPr>
              <a:t>Четвертый  урок Пушкина-</a:t>
            </a:r>
          </a:p>
          <a:p>
            <a:r>
              <a:rPr lang="ru-RU" dirty="0" smtClean="0">
                <a:solidFill>
                  <a:srgbClr val="3B0076"/>
                </a:solidFill>
                <a:latin typeface="Tahoma" pitchFamily="34" charset="0"/>
              </a:rPr>
              <a:t> всегда держи слово, данное тобой, действуй в соответствии с народной мудростью:  уговор дороже денег. </a:t>
            </a:r>
            <a:endParaRPr lang="ru-RU" dirty="0">
              <a:solidFill>
                <a:srgbClr val="3B0076"/>
              </a:solidFill>
              <a:latin typeface="Tahoma" pitchFamily="34" charset="0"/>
            </a:endParaRPr>
          </a:p>
        </p:txBody>
      </p:sp>
      <p:pic>
        <p:nvPicPr>
          <p:cNvPr id="4" name="Picture 4" descr="8"/>
          <p:cNvPicPr>
            <a:picLocks noChangeAspect="1" noChangeArrowheads="1"/>
          </p:cNvPicPr>
          <p:nvPr/>
        </p:nvPicPr>
        <p:blipFill>
          <a:blip r:embed="rId2" cstate="print"/>
          <a:srcRect r="30701"/>
          <a:stretch>
            <a:fillRect/>
          </a:stretch>
        </p:blipFill>
        <p:spPr bwMode="auto">
          <a:xfrm>
            <a:off x="0" y="0"/>
            <a:ext cx="4857751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5733256"/>
            <a:ext cx="73680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«Сказка о золотом петушке»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7"/>
          <p:cNvPicPr>
            <a:picLocks noChangeAspect="1" noChangeArrowheads="1"/>
          </p:cNvPicPr>
          <p:nvPr/>
        </p:nvPicPr>
        <p:blipFill>
          <a:blip r:embed="rId2" cstate="print"/>
          <a:srcRect r="33502"/>
          <a:stretch>
            <a:fillRect/>
          </a:stretch>
        </p:blipFill>
        <p:spPr bwMode="auto">
          <a:xfrm>
            <a:off x="250825" y="260350"/>
            <a:ext cx="4708525" cy="518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000628" y="2000240"/>
            <a:ext cx="414337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3B0076"/>
              </a:solidFill>
              <a:latin typeface="Tahoma" pitchFamily="34" charset="0"/>
            </a:endParaRPr>
          </a:p>
          <a:p>
            <a:r>
              <a:rPr lang="ru-RU" b="1" dirty="0" smtClean="0"/>
              <a:t> В этой сказке Александр Сергеевич размышляет  о борьбе </a:t>
            </a:r>
          </a:p>
          <a:p>
            <a:r>
              <a:rPr lang="ru-RU" b="1" dirty="0" smtClean="0"/>
              <a:t>о любви и верности;</a:t>
            </a:r>
            <a:endParaRPr lang="ru-RU" dirty="0" smtClean="0"/>
          </a:p>
          <a:p>
            <a:r>
              <a:rPr lang="ru-RU" b="1" dirty="0" smtClean="0"/>
              <a:t>о красоте внешней и внутренней;</a:t>
            </a:r>
            <a:endParaRPr lang="ru-RU" dirty="0" smtClean="0"/>
          </a:p>
          <a:p>
            <a:r>
              <a:rPr lang="ru-RU" b="1" dirty="0" smtClean="0"/>
              <a:t>говорит о том, что добро нужно защищать.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5534561"/>
            <a:ext cx="720171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«Сказка о мертвой царевне</a:t>
            </a:r>
          </a:p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и семи богатырях»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45015" y="2967335"/>
            <a:ext cx="377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1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А.С.Пушкин осуждает жестокость и властолюбие, учит быть </a:t>
            </a:r>
            <a:r>
              <a:rPr lang="ru-RU" dirty="0" smtClean="0"/>
              <a:t>бескорыстными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 descr="C:\Users\Admin\Desktop\untitled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4244280" cy="518457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5805264"/>
            <a:ext cx="71319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«Сказка о рыбаке и рыбке»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114300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404664"/>
            <a:ext cx="8147248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Многие русские композиторы в своем творчестве обращались к сказкам.</a:t>
            </a:r>
          </a:p>
          <a:p>
            <a:pPr>
              <a:buNone/>
            </a:pPr>
            <a:r>
              <a:rPr lang="ru-RU" dirty="0" smtClean="0"/>
              <a:t>    Михаил Иванович Глинка вспоминал: «Песни, сказки, услышанные мной в ребячестве, были первой причиной того, что я стал преимущественно разрабатывать народную русскую музыку».  А </a:t>
            </a:r>
            <a:r>
              <a:rPr lang="ru-RU" dirty="0" smtClean="0"/>
              <a:t>Николай </a:t>
            </a:r>
            <a:r>
              <a:rPr lang="ru-RU" dirty="0" smtClean="0"/>
              <a:t>Андреевич Римский-Корсаков, говорил так: «Мой род — это сказка, былина... и непременно русские». </a:t>
            </a:r>
          </a:p>
          <a:p>
            <a:pPr>
              <a:buNone/>
            </a:pPr>
            <a:r>
              <a:rPr lang="ru-RU" dirty="0" smtClean="0"/>
              <a:t>    Римский-Корсаков —композитор-сказочник, так как из пятнадцати опер девять написаны им на сюжеты русских сказок и былин.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476656" y="548680"/>
            <a:ext cx="2012032" cy="4525963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корсако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357166"/>
            <a:ext cx="4786346" cy="592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72066" y="692696"/>
            <a:ext cx="349587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Н.А. Римский –Корсаков - оперный композитор,  иллюстратор пушкинских сказок.  Его музыкальная пушкиниана является золотым фондом  русской  классики.</a:t>
            </a:r>
          </a:p>
          <a:p>
            <a:endParaRPr lang="ru-RU" b="1" dirty="0" smtClean="0"/>
          </a:p>
          <a:p>
            <a:r>
              <a:rPr lang="ru-RU" dirty="0" smtClean="0"/>
              <a:t>«Сказка о царе </a:t>
            </a:r>
            <a:r>
              <a:rPr lang="ru-RU" dirty="0" err="1" smtClean="0"/>
              <a:t>Салтане</a:t>
            </a:r>
            <a:r>
              <a:rPr lang="ru-RU" dirty="0" smtClean="0"/>
              <a:t>» (1900 г., написана к 100-летию Пушкина) – пример яркого воплощения в музыке наиболее жизнерадостной и веселой сказки </a:t>
            </a:r>
            <a:r>
              <a:rPr lang="ru-RU" dirty="0" smtClean="0"/>
              <a:t>поэта</a:t>
            </a:r>
            <a:r>
              <a:rPr lang="ru-RU" dirty="0" smtClean="0"/>
              <a:t>.</a:t>
            </a: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8" y="2428868"/>
            <a:ext cx="2971792" cy="1143000"/>
          </a:xfrm>
        </p:spPr>
        <p:txBody>
          <a:bodyPr/>
          <a:lstStyle/>
          <a:p>
            <a:pPr algn="l"/>
            <a:r>
              <a:rPr lang="ru-RU" sz="2000" dirty="0" smtClean="0"/>
              <a:t>Личность А.С. Пушкина, его бурная, трагическая судьба, его мудрые  и совершенные творения  всегда волновали художников. Каждый мастер по-своему воспринимал и облик Пушкина, и его творчество. Почти все крупнейшие художники России обращались к пушкинской теме . Среди них выделяются такие имена, как  И.Я. </a:t>
            </a:r>
            <a:r>
              <a:rPr lang="ru-RU" sz="2000" dirty="0" err="1" smtClean="0"/>
              <a:t>Билибин</a:t>
            </a:r>
            <a:r>
              <a:rPr lang="ru-RU" sz="2000" dirty="0" smtClean="0"/>
              <a:t>, Б.В</a:t>
            </a:r>
            <a:r>
              <a:rPr lang="ru-RU" sz="2000" dirty="0" smtClean="0"/>
              <a:t>. Зворыкин</a:t>
            </a:r>
            <a:r>
              <a:rPr lang="ru-RU" sz="2000" dirty="0" smtClean="0"/>
              <a:t>,</a:t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 smtClean="0"/>
              <a:t>А.М. Куркин</a:t>
            </a:r>
            <a:r>
              <a:rPr lang="ru-RU" sz="2000" dirty="0" smtClean="0"/>
              <a:t>,</a:t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 smtClean="0"/>
              <a:t>В.А. Панин,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Б.А</a:t>
            </a:r>
            <a:r>
              <a:rPr lang="ru-RU" sz="2000" dirty="0" smtClean="0"/>
              <a:t>. </a:t>
            </a:r>
            <a:r>
              <a:rPr lang="ru-RU" sz="2000" dirty="0" err="1" smtClean="0"/>
              <a:t>Дехтерев</a:t>
            </a:r>
            <a:r>
              <a:rPr lang="ru-RU" sz="2000" dirty="0" smtClean="0"/>
              <a:t>, </a:t>
            </a:r>
            <a:br>
              <a:rPr lang="ru-RU" sz="2000" dirty="0" smtClean="0"/>
            </a:br>
            <a:r>
              <a:rPr lang="ru-RU" sz="2000" dirty="0" smtClean="0"/>
              <a:t>В.М. Конашевич.</a:t>
            </a:r>
            <a:endParaRPr lang="ru-RU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3446" t="18974" r="21261" b="19258"/>
          <a:stretch>
            <a:fillRect/>
          </a:stretch>
        </p:blipFill>
        <p:spPr bwMode="auto">
          <a:xfrm>
            <a:off x="0" y="0"/>
            <a:ext cx="564357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600" b="1" dirty="0" smtClean="0"/>
              <a:t>Владимир Конашевич</a:t>
            </a:r>
            <a:r>
              <a:rPr lang="ru-RU" sz="1600" dirty="0" smtClean="0"/>
              <a:t>. На первый взгляд, всё в его иллюстрациях легко и просто, без броских приёмов и ярких красок. Но Конашевич создал свой узнаваемый стиль. Его прозрачный акварельный рисунок не перепутаешь ни с каким другим. Он использует совсем немного цветов. Как он сам говорил - “самые чистые цвета”, без примеси.</a:t>
            </a:r>
            <a:br>
              <a:rPr lang="ru-RU" sz="1600" dirty="0" smtClean="0"/>
            </a:br>
            <a:endParaRPr lang="ru-RU" sz="1600" dirty="0" smtClean="0"/>
          </a:p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Точно следуя тексту сказки, Конашевич вносит свою выдумку и юмор. </a:t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3794" name="Picture 2" descr="C:\Users\Admin\Desktop\m_291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3707904" cy="5238750"/>
          </a:xfrm>
          <a:prstGeom prst="rect">
            <a:avLst/>
          </a:prstGeom>
          <a:noFill/>
        </p:spPr>
      </p:pic>
      <p:pic>
        <p:nvPicPr>
          <p:cNvPr id="33795" name="Picture 3" descr="C:\Users\Admin\Desktop\0b0c6ab34ebbabbfff6f18bde1556af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068960"/>
            <a:ext cx="4686300" cy="3789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7686" y="0"/>
            <a:ext cx="4572032" cy="6858000"/>
          </a:xfrm>
        </p:spPr>
        <p:txBody>
          <a:bodyPr/>
          <a:lstStyle/>
          <a:p>
            <a:endParaRPr lang="ru-RU" sz="1400" dirty="0" smtClean="0"/>
          </a:p>
          <a:p>
            <a:endParaRPr lang="ru-RU" sz="1400" dirty="0" smtClean="0"/>
          </a:p>
          <a:p>
            <a:r>
              <a:rPr lang="ru-RU" sz="1800" dirty="0" smtClean="0"/>
              <a:t>Иван </a:t>
            </a:r>
            <a:r>
              <a:rPr lang="ru-RU" sz="1800" dirty="0" err="1" smtClean="0"/>
              <a:t>Билибин</a:t>
            </a:r>
            <a:r>
              <a:rPr lang="ru-RU" sz="1800" dirty="0" smtClean="0"/>
              <a:t> менее знаком современному читателю </a:t>
            </a:r>
            <a:r>
              <a:rPr lang="ru-RU" sz="1800" dirty="0" smtClean="0"/>
              <a:t>. </a:t>
            </a:r>
            <a:r>
              <a:rPr lang="ru-RU" sz="1800" dirty="0" smtClean="0"/>
              <a:t>Он одним из первых обратился к народным традициям, иллюстрируя сказки Пушкина. </a:t>
            </a:r>
            <a:r>
              <a:rPr lang="ru-RU" sz="1800" dirty="0" err="1" smtClean="0"/>
              <a:t>Билибин</a:t>
            </a:r>
            <a:r>
              <a:rPr lang="ru-RU" sz="1800" dirty="0" smtClean="0"/>
              <a:t> был очень увлечён стариной, древнерусским искусством. Отсюда его орнаментальное обрамление каждой иллюстрации, включение в них стилизованных растений, элементов древнерусской архитектуры, старинной вышивки. </a:t>
            </a:r>
            <a:br>
              <a:rPr lang="ru-RU" sz="1800" dirty="0" smtClean="0"/>
            </a:br>
            <a:r>
              <a:rPr lang="ru-RU" sz="1800" dirty="0" smtClean="0"/>
              <a:t>В </a:t>
            </a:r>
            <a:r>
              <a:rPr lang="ru-RU" sz="1800" dirty="0" smtClean="0"/>
              <a:t>иллюстрациях </a:t>
            </a:r>
            <a:r>
              <a:rPr lang="ru-RU" sz="1800" dirty="0" err="1" smtClean="0"/>
              <a:t>Билибина</a:t>
            </a:r>
            <a:r>
              <a:rPr lang="ru-RU" sz="1800" dirty="0" smtClean="0"/>
              <a:t> завораживает атмосфера таинственности, старины, с одной стороны, и нарядности - с другой. Они напоминают драгоценный узорчатый ковёр с множеством красивых, сверкающих деталей. </a:t>
            </a:r>
            <a:r>
              <a:rPr lang="ru-RU" sz="1800" dirty="0" smtClean="0"/>
              <a:t> </a:t>
            </a:r>
            <a:r>
              <a:rPr lang="ru-RU" sz="1800" dirty="0" err="1" smtClean="0"/>
              <a:t>Билибину</a:t>
            </a:r>
            <a:r>
              <a:rPr lang="ru-RU" sz="1800" dirty="0" smtClean="0"/>
              <a:t> нравится изображать больше </a:t>
            </a:r>
            <a:r>
              <a:rPr lang="ru-RU" sz="1800" dirty="0" smtClean="0"/>
              <a:t>всего </a:t>
            </a:r>
            <a:r>
              <a:rPr lang="ru-RU" sz="1800" dirty="0" smtClean="0"/>
              <a:t>не лица </a:t>
            </a:r>
            <a:r>
              <a:rPr lang="ru-RU" sz="1800" dirty="0" smtClean="0"/>
              <a:t>героев, </a:t>
            </a:r>
            <a:r>
              <a:rPr lang="ru-RU" sz="1800" dirty="0" smtClean="0"/>
              <a:t>а </a:t>
            </a:r>
            <a:r>
              <a:rPr lang="ru-RU" sz="1800" dirty="0" smtClean="0"/>
              <a:t>роскошные наряды  </a:t>
            </a:r>
            <a:r>
              <a:rPr lang="ru-RU" sz="1800" dirty="0" smtClean="0"/>
              <a:t>бояр и царя, </a:t>
            </a:r>
            <a:r>
              <a:rPr lang="ru-RU" sz="1800" dirty="0" smtClean="0"/>
              <a:t>красоту царских палат, узорчатую утварь.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V="1">
            <a:off x="457200" y="7000899"/>
            <a:ext cx="3008313" cy="21431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2770" name="Picture 2" descr="C:\Users\Admin\Desktop\b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1487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рямоугольник 1"/>
          <p:cNvSpPr>
            <a:spLocks noChangeArrowheads="1"/>
          </p:cNvSpPr>
          <p:nvPr/>
        </p:nvSpPr>
        <p:spPr bwMode="auto">
          <a:xfrm>
            <a:off x="0" y="1028700"/>
            <a:ext cx="4932040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C6600"/>
                </a:solidFill>
                <a:latin typeface="Times New Roman" pitchFamily="18" charset="0"/>
              </a:rPr>
              <a:t>Александр Сергеевич Пушкин! </a:t>
            </a:r>
            <a:endParaRPr lang="ru-RU" dirty="0" smtClean="0">
              <a:solidFill>
                <a:srgbClr val="CC6600"/>
              </a:solidFill>
              <a:latin typeface="Times New Roman" pitchFamily="18" charset="0"/>
            </a:endParaRPr>
          </a:p>
          <a:p>
            <a:r>
              <a:rPr lang="ru-RU" dirty="0" smtClean="0">
                <a:solidFill>
                  <a:srgbClr val="CC6600"/>
                </a:solidFill>
                <a:latin typeface="Times New Roman" pitchFamily="18" charset="0"/>
              </a:rPr>
              <a:t>Это </a:t>
            </a:r>
            <a:r>
              <a:rPr lang="ru-RU" dirty="0">
                <a:solidFill>
                  <a:srgbClr val="CC6600"/>
                </a:solidFill>
                <a:latin typeface="Times New Roman" pitchFamily="18" charset="0"/>
              </a:rPr>
              <a:t> </a:t>
            </a:r>
            <a:r>
              <a:rPr lang="ru-RU" dirty="0" smtClean="0">
                <a:solidFill>
                  <a:srgbClr val="CC6600"/>
                </a:solidFill>
                <a:latin typeface="Times New Roman" pitchFamily="18" charset="0"/>
              </a:rPr>
              <a:t>имя </a:t>
            </a:r>
            <a:r>
              <a:rPr lang="ru-RU" dirty="0">
                <a:solidFill>
                  <a:srgbClr val="CC6600"/>
                </a:solidFill>
                <a:latin typeface="Times New Roman" pitchFamily="18" charset="0"/>
              </a:rPr>
              <a:t>сопровождает нас всю жизнь</a:t>
            </a:r>
          </a:p>
          <a:p>
            <a:r>
              <a:rPr lang="ru-RU" dirty="0">
                <a:solidFill>
                  <a:srgbClr val="CC6600"/>
                </a:solidFill>
                <a:latin typeface="Times New Roman" pitchFamily="18" charset="0"/>
              </a:rPr>
              <a:t>Мы впервые </a:t>
            </a:r>
            <a:r>
              <a:rPr lang="ru-RU" dirty="0" smtClean="0">
                <a:solidFill>
                  <a:srgbClr val="CC6600"/>
                </a:solidFill>
                <a:latin typeface="Times New Roman" pitchFamily="18" charset="0"/>
              </a:rPr>
              <a:t>слышим </a:t>
            </a:r>
            <a:r>
              <a:rPr lang="ru-RU" dirty="0">
                <a:solidFill>
                  <a:srgbClr val="CC6600"/>
                </a:solidFill>
                <a:latin typeface="Times New Roman" pitchFamily="18" charset="0"/>
              </a:rPr>
              <a:t>его в раннем</a:t>
            </a:r>
          </a:p>
          <a:p>
            <a:r>
              <a:rPr lang="ru-RU" dirty="0">
                <a:solidFill>
                  <a:srgbClr val="CC6600"/>
                </a:solidFill>
                <a:latin typeface="Times New Roman" pitchFamily="18" charset="0"/>
              </a:rPr>
              <a:t>детстве и, ещё не умея читать, </a:t>
            </a:r>
          </a:p>
          <a:p>
            <a:r>
              <a:rPr lang="ru-RU" dirty="0" smtClean="0">
                <a:solidFill>
                  <a:srgbClr val="CC6600"/>
                </a:solidFill>
                <a:latin typeface="Times New Roman" pitchFamily="18" charset="0"/>
              </a:rPr>
              <a:t>повторяем со </a:t>
            </a:r>
            <a:r>
              <a:rPr lang="ru-RU" dirty="0">
                <a:solidFill>
                  <a:srgbClr val="CC6600"/>
                </a:solidFill>
                <a:latin typeface="Times New Roman" pitchFamily="18" charset="0"/>
              </a:rPr>
              <a:t>слов бабушки и мамы:</a:t>
            </a:r>
          </a:p>
          <a:p>
            <a:r>
              <a:rPr lang="ru-RU" dirty="0">
                <a:solidFill>
                  <a:srgbClr val="CC6600"/>
                </a:solidFill>
                <a:latin typeface="Times New Roman" pitchFamily="18" charset="0"/>
              </a:rPr>
              <a:t>«Ветер по морю гуляет и кораблик </a:t>
            </a:r>
          </a:p>
          <a:p>
            <a:r>
              <a:rPr lang="ru-RU" dirty="0">
                <a:solidFill>
                  <a:srgbClr val="CC6600"/>
                </a:solidFill>
                <a:latin typeface="Times New Roman" pitchFamily="18" charset="0"/>
              </a:rPr>
              <a:t>подгоняет…»</a:t>
            </a:r>
          </a:p>
          <a:p>
            <a:r>
              <a:rPr lang="ru-RU" dirty="0">
                <a:solidFill>
                  <a:srgbClr val="CC6600"/>
                </a:solidFill>
                <a:latin typeface="Times New Roman" pitchFamily="18" charset="0"/>
              </a:rPr>
              <a:t>В школьные </a:t>
            </a:r>
            <a:r>
              <a:rPr lang="ru-RU" dirty="0" smtClean="0">
                <a:solidFill>
                  <a:srgbClr val="CC6600"/>
                </a:solidFill>
                <a:latin typeface="Times New Roman" pitchFamily="18" charset="0"/>
              </a:rPr>
              <a:t>годы окунаемся в  </a:t>
            </a:r>
            <a:r>
              <a:rPr lang="ru-RU" dirty="0">
                <a:solidFill>
                  <a:srgbClr val="CC6600"/>
                </a:solidFill>
                <a:latin typeface="Times New Roman" pitchFamily="18" charset="0"/>
              </a:rPr>
              <a:t>мир</a:t>
            </a:r>
          </a:p>
          <a:p>
            <a:r>
              <a:rPr lang="ru-RU" dirty="0">
                <a:solidFill>
                  <a:srgbClr val="CC6600"/>
                </a:solidFill>
                <a:latin typeface="Times New Roman" pitchFamily="18" charset="0"/>
              </a:rPr>
              <a:t>пушкинских сказок </a:t>
            </a:r>
            <a:r>
              <a:rPr lang="ru-RU" dirty="0" smtClean="0">
                <a:solidFill>
                  <a:srgbClr val="CC6600"/>
                </a:solidFill>
                <a:latin typeface="Times New Roman" pitchFamily="18" charset="0"/>
              </a:rPr>
              <a:t>. Именно они дают возможность  почувствовать вкус и запах родного языка :«Там </a:t>
            </a:r>
            <a:r>
              <a:rPr lang="ru-RU" dirty="0">
                <a:solidFill>
                  <a:srgbClr val="CC6600"/>
                </a:solidFill>
                <a:latin typeface="Times New Roman" pitchFamily="18" charset="0"/>
              </a:rPr>
              <a:t> </a:t>
            </a:r>
            <a:r>
              <a:rPr lang="ru-RU" dirty="0" smtClean="0">
                <a:solidFill>
                  <a:srgbClr val="CC6600"/>
                </a:solidFill>
                <a:latin typeface="Times New Roman" pitchFamily="18" charset="0"/>
              </a:rPr>
              <a:t>русский </a:t>
            </a:r>
            <a:r>
              <a:rPr lang="ru-RU" dirty="0">
                <a:solidFill>
                  <a:srgbClr val="CC6600"/>
                </a:solidFill>
                <a:latin typeface="Times New Roman" pitchFamily="18" charset="0"/>
              </a:rPr>
              <a:t>дух. </a:t>
            </a:r>
            <a:r>
              <a:rPr lang="ru-RU" dirty="0" smtClean="0">
                <a:solidFill>
                  <a:srgbClr val="CC6600"/>
                </a:solidFill>
                <a:latin typeface="Times New Roman" pitchFamily="18" charset="0"/>
              </a:rPr>
              <a:t>Там </a:t>
            </a:r>
            <a:r>
              <a:rPr lang="ru-RU" dirty="0">
                <a:solidFill>
                  <a:srgbClr val="CC6600"/>
                </a:solidFill>
                <a:latin typeface="Times New Roman" pitchFamily="18" charset="0"/>
              </a:rPr>
              <a:t>Русью </a:t>
            </a:r>
            <a:r>
              <a:rPr lang="ru-RU" dirty="0" smtClean="0">
                <a:solidFill>
                  <a:srgbClr val="CC6600"/>
                </a:solidFill>
                <a:latin typeface="Times New Roman" pitchFamily="18" charset="0"/>
              </a:rPr>
              <a:t>пахнет</a:t>
            </a:r>
            <a:r>
              <a:rPr lang="ru-RU" dirty="0">
                <a:solidFill>
                  <a:srgbClr val="CC6600"/>
                </a:solidFill>
                <a:latin typeface="Times New Roman" pitchFamily="18" charset="0"/>
              </a:rPr>
              <a:t>!»</a:t>
            </a:r>
          </a:p>
          <a:p>
            <a:r>
              <a:rPr lang="ru-RU" dirty="0" smtClean="0">
                <a:solidFill>
                  <a:srgbClr val="CC6600"/>
                </a:solidFill>
                <a:latin typeface="Times New Roman" pitchFamily="18" charset="0"/>
              </a:rPr>
              <a:t>.</a:t>
            </a:r>
            <a:endParaRPr lang="ru-RU" dirty="0">
              <a:solidFill>
                <a:srgbClr val="CC6600"/>
              </a:solidFill>
              <a:latin typeface="Times New Roman" pitchFamily="18" charset="0"/>
            </a:endParaRPr>
          </a:p>
        </p:txBody>
      </p:sp>
      <p:pic>
        <p:nvPicPr>
          <p:cNvPr id="5" name="Picture 9" descr="img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8" y="428604"/>
            <a:ext cx="3714776" cy="528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00098" y="273050"/>
            <a:ext cx="500099" cy="11620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73050"/>
            <a:ext cx="8258204" cy="5853113"/>
          </a:xfrm>
        </p:spPr>
        <p:txBody>
          <a:bodyPr/>
          <a:lstStyle/>
          <a:p>
            <a:pPr>
              <a:buNone/>
            </a:pPr>
            <a:r>
              <a:rPr lang="ru-RU" sz="1600" b="1" dirty="0" smtClean="0"/>
              <a:t>        </a:t>
            </a:r>
            <a:r>
              <a:rPr lang="ru-RU" sz="1800" b="1" dirty="0" smtClean="0"/>
              <a:t>Иван </a:t>
            </a:r>
            <a:r>
              <a:rPr lang="ru-RU" sz="1800" b="1" dirty="0" err="1" smtClean="0"/>
              <a:t>Бруни</a:t>
            </a:r>
            <a:r>
              <a:rPr lang="ru-RU" sz="1800" dirty="0" smtClean="0"/>
              <a:t> </a:t>
            </a:r>
            <a:r>
              <a:rPr lang="ru-RU" sz="1800" dirty="0" smtClean="0"/>
              <a:t>увидел, что у Пушкина в сказках всё </a:t>
            </a:r>
            <a:r>
              <a:rPr lang="ru-RU" sz="1800" dirty="0" smtClean="0"/>
              <a:t>живое.  В них активно </a:t>
            </a:r>
            <a:r>
              <a:rPr lang="ru-RU" sz="1800" dirty="0" smtClean="0"/>
              <a:t>действуют не только люди и звери, но и силы природы (вспомните, как Королевич </a:t>
            </a:r>
            <a:r>
              <a:rPr lang="ru-RU" sz="1800" dirty="0" err="1" smtClean="0"/>
              <a:t>Елисей</a:t>
            </a:r>
            <a:r>
              <a:rPr lang="ru-RU" sz="1800" dirty="0" smtClean="0"/>
              <a:t> вопрошал Солнце, Месяц, Ветер). Поэтому и в “Сказке о рыбаке и рыбке” художник решил сделать главным действующим лицом Море. Оно занимает целые развороты, раскрывая и усиливая драматизм происходящего в </a:t>
            </a:r>
            <a:r>
              <a:rPr lang="ru-RU" sz="1800" dirty="0" smtClean="0"/>
              <a:t>сказке.</a:t>
            </a:r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V="1">
            <a:off x="457200" y="6126163"/>
            <a:ext cx="3008313" cy="51754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1746" name="Picture 2" descr="C:\Users\Admin\Desktop\0_85f9b_60e4d7e3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143116"/>
            <a:ext cx="7715304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4" y="273050"/>
            <a:ext cx="3900486" cy="585311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800" dirty="0" smtClean="0"/>
              <a:t>Обращение к Пушкину – это всегда важный и ответственный для художника момент, это экзамен на мастерство, зрелость, глубину. И радостно сознавать , что многие художники-иллюстраторы экзамен этот выдержали.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Documents and Settings\Ученик\Рабочий стол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5775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88758" y="273050"/>
            <a:ext cx="45719" cy="11620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73050"/>
            <a:ext cx="5500694" cy="5853113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    Я </a:t>
            </a:r>
            <a:r>
              <a:rPr lang="ru-RU" sz="2800" dirty="0" smtClean="0"/>
              <a:t>очень люблю сказки А.С. Пушкина. Они наполнены добротой и теплом, светом и печалью, красотою и мудростью. Я думаю, что в    каждой домашней библиотеке  они должны занять достойное место. </a:t>
            </a:r>
            <a:br>
              <a:rPr lang="ru-RU" sz="2800" dirty="0" smtClean="0"/>
            </a:br>
            <a:r>
              <a:rPr lang="ru-RU" sz="2800" dirty="0" smtClean="0"/>
              <a:t>Пусть </a:t>
            </a:r>
            <a:r>
              <a:rPr lang="ru-RU" sz="2800" dirty="0" smtClean="0"/>
              <a:t>добро , прославляемое Пушкиным , останется в наших сердцах навсегда!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-1357353" y="1435100"/>
            <a:ext cx="71438" cy="46910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Picture 2" descr="C:\Users\Admin\Desktop\122864_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285728"/>
            <a:ext cx="3929058" cy="627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0"/>
            <a:ext cx="5668218" cy="403187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Были </a:t>
            </a: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две женщины в доме Пушкиных,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которые дали Александру так </a:t>
            </a:r>
            <a:r>
              <a:rPr lang="ru-RU" sz="1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недостававшие</a:t>
            </a: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ему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материнскую любовь и ласку.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Няня Арина Родионовна, крепостная крестьянка,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отпущенная на волю, но не пожелавшая уйти от господ,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вынянчившая их детей, а потом и внуков,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и бабушка, Мария Алексеевна Ганнибал,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которая, по свидетельству сестры поэта,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Ольги Сергеевны, «была ума светлого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и по своему времени образованного;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говорила и писала прекрасным русским языком..»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Это они спешили утешить и приласкать мальчика,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они рассказывали ему сказки,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познакомили с </a:t>
            </a:r>
            <a:r>
              <a:rPr lang="ru-RU" sz="1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Бовой-королевичем</a:t>
            </a:r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</a:t>
            </a: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и Кощеем,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добрыми волшебниками и злыми колдунами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-с прекрасным миром поэтического народного вымысла.</a:t>
            </a:r>
          </a:p>
        </p:txBody>
      </p:sp>
      <p:pic>
        <p:nvPicPr>
          <p:cNvPr id="3075" name="Рисунок 2" descr="1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5175"/>
            <a:ext cx="1857375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6" descr="pushkin-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54" y="4429132"/>
            <a:ext cx="2000264" cy="221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Admin\Desktop\75087330_0007009LjubovkrodnomujazykumalenkomuPushkinuprivilibabushkaMarij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62750" y="3867150"/>
            <a:ext cx="2381250" cy="29908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1600200"/>
            <a:ext cx="4258816" cy="4525963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Ах! умолчу  ль о мамушке моей,</a:t>
            </a:r>
          </a:p>
          <a:p>
            <a:pPr>
              <a:buNone/>
            </a:pPr>
            <a:r>
              <a:rPr lang="ru-RU" sz="2000" dirty="0" smtClean="0"/>
              <a:t>О прелести таинственных ночей, </a:t>
            </a:r>
          </a:p>
          <a:p>
            <a:pPr>
              <a:buNone/>
            </a:pPr>
            <a:r>
              <a:rPr lang="ru-RU" sz="2000" dirty="0" smtClean="0"/>
              <a:t>Когда в чепце , в старинном одеянье,</a:t>
            </a:r>
          </a:p>
          <a:p>
            <a:pPr>
              <a:buNone/>
            </a:pPr>
            <a:r>
              <a:rPr lang="ru-RU" sz="2000" dirty="0" smtClean="0"/>
              <a:t>Она, духов молитвой </a:t>
            </a:r>
            <a:r>
              <a:rPr lang="ru-RU" sz="2000" dirty="0" err="1" smtClean="0"/>
              <a:t>уклоня</a:t>
            </a:r>
            <a:r>
              <a:rPr lang="ru-RU" sz="2000" dirty="0" smtClean="0"/>
              <a:t>, </a:t>
            </a:r>
          </a:p>
          <a:p>
            <a:pPr>
              <a:buNone/>
            </a:pPr>
            <a:r>
              <a:rPr lang="ru-RU" sz="2000" dirty="0" smtClean="0"/>
              <a:t>С усердием перекрестит меня</a:t>
            </a:r>
          </a:p>
          <a:p>
            <a:pPr>
              <a:buNone/>
            </a:pPr>
            <a:r>
              <a:rPr lang="ru-RU" sz="2000" dirty="0" smtClean="0"/>
              <a:t>И шепотом рассказывать мне станет</a:t>
            </a:r>
          </a:p>
          <a:p>
            <a:pPr>
              <a:buNone/>
            </a:pPr>
            <a:r>
              <a:rPr lang="ru-RU" sz="2000" dirty="0" smtClean="0"/>
              <a:t>О мертвецах, о подвигах </a:t>
            </a:r>
            <a:r>
              <a:rPr lang="ru-RU" sz="2000" dirty="0" err="1" smtClean="0"/>
              <a:t>Бовы</a:t>
            </a:r>
            <a:r>
              <a:rPr lang="ru-RU" sz="2000" dirty="0" smtClean="0"/>
              <a:t>…</a:t>
            </a:r>
          </a:p>
          <a:p>
            <a:pPr>
              <a:buNone/>
            </a:pPr>
            <a:r>
              <a:rPr lang="ru-RU" sz="2000" dirty="0" smtClean="0"/>
              <a:t>От ужаса не шелохнусь, бывало,</a:t>
            </a:r>
          </a:p>
          <a:p>
            <a:pPr>
              <a:buNone/>
            </a:pPr>
            <a:r>
              <a:rPr lang="ru-RU" sz="2000" dirty="0" smtClean="0"/>
              <a:t>Едва дыша, прижмусь под одеяло,</a:t>
            </a:r>
          </a:p>
          <a:p>
            <a:pPr>
              <a:buNone/>
            </a:pPr>
            <a:r>
              <a:rPr lang="ru-RU" sz="2000" dirty="0" smtClean="0"/>
              <a:t>Не чувствуя ни ног, ни головы.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А.С. Пушкин . «Сон». 1816 г.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2" descr="Пушкин и няня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3491880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"/>
          <p:cNvSpPr>
            <a:spLocks noChangeArrowheads="1"/>
          </p:cNvSpPr>
          <p:nvPr/>
        </p:nvSpPr>
        <p:spPr bwMode="auto">
          <a:xfrm>
            <a:off x="4000500" y="214313"/>
            <a:ext cx="4643438" cy="658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sz="1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Сведения о жизни и смерти Арины Родионовны невероятно скудны. Мы совсем не знаем, как выглядела реальная женщина, прислуживавшая поэту. Сам Пушкин создал романтический, поэтический миф о няне, замысел поэта продолжили его друзья. Но мы почти не знаем, какой она была в действительности. Современники писали, что она была словоохотлива, болтлива. </a:t>
            </a:r>
            <a:r>
              <a:rPr lang="ru-RU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Н. </a:t>
            </a:r>
            <a:r>
              <a:rPr lang="ru-RU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Языков </a:t>
            </a:r>
            <a:r>
              <a:rPr lang="ru-RU" sz="1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в своих воспоминаниях отмечал </a:t>
            </a:r>
            <a:r>
              <a:rPr lang="ru-RU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ее подвижность, несмотря на </a:t>
            </a:r>
            <a:r>
              <a:rPr lang="ru-RU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полноту. « </a:t>
            </a:r>
            <a:r>
              <a:rPr lang="ru-RU" sz="14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Она </a:t>
            </a:r>
            <a:r>
              <a:rPr lang="ru-RU" sz="140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была ласковая, заботливая хлопотунья, неистощимая </a:t>
            </a:r>
            <a:r>
              <a:rPr lang="ru-RU" sz="14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рассказчица»,-писал поэт</a:t>
            </a:r>
            <a:r>
              <a:rPr lang="ru-RU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.Описаний </a:t>
            </a:r>
            <a:r>
              <a:rPr lang="ru-RU" sz="1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ее внешности почти нет, если не считать цитаты из воспоминаний Марии Осиповой </a:t>
            </a:r>
            <a:r>
              <a:rPr lang="ru-RU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:</a:t>
            </a:r>
            <a:r>
              <a:rPr lang="ru-RU" sz="14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"</a:t>
            </a:r>
            <a:r>
              <a:rPr lang="ru-RU" sz="140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старушка чрезвычайно почтенная - лицом полная, вся седая, страстно любившая своего питомца...«</a:t>
            </a:r>
          </a:p>
          <a:p>
            <a:endParaRPr lang="ru-RU" sz="12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b="1" i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Наперсница волшебной старины, </a:t>
            </a:r>
            <a:endParaRPr lang="ru-RU" sz="1600" b="1" i="1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b="1" i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Друг вымыслов игривых и печальных, </a:t>
            </a:r>
            <a:endParaRPr lang="ru-RU" sz="1600" b="1" i="1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b="1" i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Тебя я знал во дни моей весны, </a:t>
            </a:r>
            <a:endParaRPr lang="ru-RU" sz="1600" b="1" i="1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b="1" i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Во дни утех и снов первоначальных; </a:t>
            </a:r>
            <a:endParaRPr lang="ru-RU" sz="1600" b="1" i="1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b="1" i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Я ждал тебя. В вечерней тишине </a:t>
            </a:r>
            <a:endParaRPr lang="ru-RU" sz="1600" b="1" i="1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b="1" i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Являлась ты веселою старушкой </a:t>
            </a:r>
            <a:endParaRPr lang="ru-RU" sz="1600" b="1" i="1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b="1" i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И надо мной сидела в шушуне </a:t>
            </a:r>
            <a:endParaRPr lang="ru-RU" sz="1600" b="1" i="1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b="1" i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В больших очках и с резвою гремушкой. </a:t>
            </a:r>
            <a:endParaRPr lang="ru-RU" sz="1600" b="1" i="1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b="1" i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Ты, детскую качая колыбель, </a:t>
            </a:r>
            <a:endParaRPr lang="ru-RU" sz="1600" b="1" i="1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b="1" i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Мой юный слух напевами пленила </a:t>
            </a:r>
            <a:endParaRPr lang="ru-RU" sz="1600" b="1" i="1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b="1" i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И меж пелен оставила свирель, </a:t>
            </a:r>
            <a:endParaRPr lang="ru-RU" sz="1600" b="1" i="1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b="1" i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Которую сама заворожила</a:t>
            </a:r>
            <a:r>
              <a:rPr lang="ru-RU" sz="1100" b="1" i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endParaRPr lang="ru-RU" sz="2400" b="1" i="1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100" name="Прямоугольник 5"/>
          <p:cNvSpPr>
            <a:spLocks noChangeArrowheads="1"/>
          </p:cNvSpPr>
          <p:nvPr/>
        </p:nvSpPr>
        <p:spPr bwMode="auto">
          <a:xfrm>
            <a:off x="0" y="142875"/>
            <a:ext cx="4000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  <a:ea typeface="Calibri" pitchFamily="34" charset="0"/>
                <a:cs typeface="Times New Roman" pitchFamily="18" charset="0"/>
              </a:rPr>
              <a:t>ЯКОВЛЕВА Арина Родионовна</a:t>
            </a:r>
          </a:p>
          <a:p>
            <a:r>
              <a:rPr lang="ru-RU">
                <a:latin typeface="Calibri" pitchFamily="34" charset="0"/>
                <a:ea typeface="Calibri" pitchFamily="34" charset="0"/>
                <a:cs typeface="Times New Roman" pitchFamily="18" charset="0"/>
              </a:rPr>
              <a:t> (1758-1828)</a:t>
            </a:r>
            <a:endParaRPr lang="ru-RU" sz="120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6" name="Рисунок 1" descr="портрет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214422"/>
            <a:ext cx="3000396" cy="4000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Рисунок 4" descr="3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73016"/>
            <a:ext cx="19050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Рисунок 5" descr="сказки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2100263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Прямоугольник 6"/>
          <p:cNvSpPr>
            <a:spLocks noChangeArrowheads="1"/>
          </p:cNvSpPr>
          <p:nvPr/>
        </p:nvSpPr>
        <p:spPr bwMode="auto">
          <a:xfrm>
            <a:off x="3500430" y="1214422"/>
            <a:ext cx="4572000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Calibri" pitchFamily="34" charset="0"/>
              </a:rPr>
              <a:t>От </a:t>
            </a:r>
            <a:r>
              <a:rPr lang="ru-RU" sz="2000" b="1" i="1" dirty="0">
                <a:latin typeface="Calibri" pitchFamily="34" charset="0"/>
              </a:rPr>
              <a:t>отрочества до самой могилы этот блистательный </a:t>
            </a:r>
            <a:r>
              <a:rPr lang="ru-RU" sz="2000" b="1" i="1" dirty="0" err="1">
                <a:latin typeface="Calibri" pitchFamily="34" charset="0"/>
              </a:rPr>
              <a:t>прославлен-ный</a:t>
            </a:r>
            <a:r>
              <a:rPr lang="ru-RU" sz="2000" b="1" i="1" dirty="0">
                <a:latin typeface="Calibri" pitchFamily="34" charset="0"/>
              </a:rPr>
              <a:t> поэт не стыдился всенародно, в чудных стихах, исповедовать нежную привязанность не к матери, а к няне... Так вот кто первая вдохновительница, первая муза великого художника – это няня, это простая деревенская баба! Да будет же ей, этой няне, и от лица русского общества вечная благодарная </a:t>
            </a:r>
            <a:r>
              <a:rPr lang="ru-RU" sz="2000" b="1" i="1" dirty="0" smtClean="0">
                <a:latin typeface="Calibri" pitchFamily="34" charset="0"/>
              </a:rPr>
              <a:t>память! .  </a:t>
            </a:r>
          </a:p>
          <a:p>
            <a:r>
              <a:rPr lang="ru-RU" sz="2000" b="1" i="1" dirty="0" smtClean="0">
                <a:latin typeface="Calibri" pitchFamily="34" charset="0"/>
              </a:rPr>
              <a:t>                                               С.Т. Аксаков.</a:t>
            </a:r>
            <a:endParaRPr lang="ru-RU" sz="2000" b="1" i="1" dirty="0">
              <a:latin typeface="Calibri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 descr="C:\Documents and Settings\админ\Мои документы\Мои рисунки\2009-03 (мар)\1093732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3929063"/>
            <a:ext cx="3736975" cy="259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1" descr="C:\Documents and Settings\админ\Мои документы\Мои рисунки\2009-03 (мар)\1093730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0063"/>
            <a:ext cx="3357563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4000500" y="476672"/>
            <a:ext cx="5143500" cy="418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1400" b="1" i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Об удивительных отношениях Арины Родионовны и поэта сохранился рассказ кучера Петра Парфенова: </a:t>
            </a:r>
            <a:r>
              <a:rPr lang="ru-RU" sz="1400" b="1" i="1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«Как только Пушкин вставал, бежал к няне и спрашивал: “Здорова ли, мама?”. Он все ее “мамой” называл. А она ему, бывало, эдак нараспев: “</a:t>
            </a:r>
            <a:r>
              <a:rPr lang="ru-RU" sz="1400" b="1" i="1" dirty="0" err="1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Батюшко</a:t>
            </a:r>
            <a:r>
              <a:rPr lang="ru-RU" sz="1400" b="1" i="1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за что же ты меня все мамой зовешь? Какая я тебе мать?”. И уж чуть старуха занеможет там, что ли, он уж все за ней».</a:t>
            </a:r>
          </a:p>
          <a:p>
            <a:r>
              <a:rPr lang="ru-RU" sz="1400" b="1" i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Долгие зимние вечера Пушкин коротал с няней</a:t>
            </a:r>
            <a:r>
              <a:rPr lang="ru-RU" sz="1400" b="1" i="1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 «Она единственная моя </a:t>
            </a:r>
            <a:r>
              <a:rPr lang="ru-RU" sz="1400" b="1" i="1" dirty="0" err="1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подруга-и</a:t>
            </a:r>
            <a:r>
              <a:rPr lang="ru-RU" sz="1400" b="1" i="1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с нею только </a:t>
            </a:r>
            <a:r>
              <a:rPr lang="ru-RU" sz="1400" b="1" i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мне </a:t>
            </a:r>
            <a:r>
              <a:rPr lang="ru-RU" sz="1400" b="1" i="1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не скучно», </a:t>
            </a:r>
            <a:r>
              <a:rPr lang="ru-RU" sz="1400" b="1" i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ru-RU" sz="1400" b="1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писал </a:t>
            </a:r>
            <a:r>
              <a:rPr lang="ru-RU" sz="1400" b="1" i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он приятелю</a:t>
            </a:r>
            <a:r>
              <a:rPr lang="ru-RU" sz="1400" b="1" i="1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r>
              <a:rPr lang="ru-RU" sz="1400" b="1" i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Снова, как в детстве , он слушал нянины сказки. Теперь он записывал их, стараясь сохранить не только сюжеты, но и прелесть  народной речи. Так он записал сказку про царя, </a:t>
            </a:r>
            <a:r>
              <a:rPr lang="ru-RU" sz="1400" b="1" i="1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которй</a:t>
            </a:r>
            <a:r>
              <a:rPr lang="ru-RU" sz="1400" b="1" i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выбрал себе в жены девушку, обещавшую родить ему 33 сына: </a:t>
            </a:r>
            <a:r>
              <a:rPr lang="ru-RU" sz="1400" b="1" i="1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«…царица, благополучно разрешилась 33 мальчиками, а 34-й уродился чудом- ножки по колено </a:t>
            </a:r>
            <a:r>
              <a:rPr lang="ru-RU" sz="1400" b="1" i="1" dirty="0" err="1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серебрянные</a:t>
            </a:r>
            <a:r>
              <a:rPr lang="ru-RU" sz="1400" b="1" i="1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ручки по локотки золотые, во лбу звезда, в </a:t>
            </a:r>
            <a:r>
              <a:rPr lang="ru-RU" sz="1400" b="1" i="1" dirty="0" err="1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заволоке</a:t>
            </a:r>
            <a:r>
              <a:rPr lang="ru-RU" sz="1400" b="1" i="1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месяц». </a:t>
            </a:r>
            <a:r>
              <a:rPr lang="ru-RU" sz="1400" b="1" i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Позднее этот сюжет будет обработан Пушкиным в «Сказке о царе </a:t>
            </a:r>
            <a:r>
              <a:rPr lang="ru-RU" sz="1400" b="1" i="1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Салтане</a:t>
            </a:r>
            <a:r>
              <a:rPr lang="ru-RU" sz="1400" b="1" i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».</a:t>
            </a:r>
            <a:endParaRPr lang="ru-RU" sz="1000" b="1" i="1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150" name="TextBox 5"/>
          <p:cNvSpPr txBox="1">
            <a:spLocks noChangeArrowheads="1"/>
          </p:cNvSpPr>
          <p:nvPr/>
        </p:nvSpPr>
        <p:spPr bwMode="auto">
          <a:xfrm>
            <a:off x="0" y="0"/>
            <a:ext cx="4700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i="1">
                <a:solidFill>
                  <a:srgbClr val="C00000"/>
                </a:solidFill>
                <a:latin typeface="Calibri" pitchFamily="34" charset="0"/>
              </a:rPr>
              <a:t>Домик Арины Родионовны в Михайловском.</a:t>
            </a:r>
          </a:p>
        </p:txBody>
      </p:sp>
      <p:pic>
        <p:nvPicPr>
          <p:cNvPr id="6151" name="Рисунок 6" descr="-7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869160"/>
            <a:ext cx="1071563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00108"/>
            <a:ext cx="8143932" cy="5535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95536" y="285729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Нравственные уроки сказок А.С. Пушкина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А.С. Пушкин  на последнем этапе своей жизни создает шесть сказок, из которых завершает пять: </a:t>
            </a:r>
          </a:p>
          <a:p>
            <a:pPr>
              <a:buNone/>
            </a:pPr>
            <a:endParaRPr lang="ru-RU" dirty="0" smtClean="0"/>
          </a:p>
          <a:p>
            <a:r>
              <a:rPr lang="ru-RU" sz="2800" dirty="0" smtClean="0"/>
              <a:t>«Сказка о попе и работнике его </a:t>
            </a:r>
            <a:r>
              <a:rPr lang="ru-RU" sz="2800" dirty="0" err="1" smtClean="0"/>
              <a:t>Балде</a:t>
            </a:r>
            <a:r>
              <a:rPr lang="ru-RU" sz="2800" dirty="0" smtClean="0"/>
              <a:t>» -1830 год</a:t>
            </a:r>
          </a:p>
          <a:p>
            <a:r>
              <a:rPr lang="ru-RU" sz="2800" dirty="0" smtClean="0"/>
              <a:t>«Сказка </a:t>
            </a:r>
            <a:r>
              <a:rPr lang="ru-RU" sz="2800" dirty="0" smtClean="0"/>
              <a:t>о царе </a:t>
            </a:r>
            <a:r>
              <a:rPr lang="ru-RU" sz="2800" dirty="0" err="1" smtClean="0"/>
              <a:t>Салтане</a:t>
            </a:r>
            <a:r>
              <a:rPr lang="ru-RU" sz="2800" dirty="0" smtClean="0"/>
              <a:t>,  о сыне его славном и могучем богатыре князе </a:t>
            </a:r>
            <a:r>
              <a:rPr lang="ru-RU" sz="2800" dirty="0" err="1" smtClean="0"/>
              <a:t>Гвидоне</a:t>
            </a:r>
            <a:r>
              <a:rPr lang="ru-RU" sz="2800" dirty="0" smtClean="0"/>
              <a:t> </a:t>
            </a:r>
            <a:r>
              <a:rPr lang="ru-RU" sz="2800" dirty="0" err="1" smtClean="0"/>
              <a:t>Салтановиче</a:t>
            </a:r>
            <a:r>
              <a:rPr lang="ru-RU" sz="2800" dirty="0" smtClean="0"/>
              <a:t> и о прекрасной царевне </a:t>
            </a:r>
            <a:r>
              <a:rPr lang="ru-RU" sz="2800" dirty="0" smtClean="0"/>
              <a:t>лебеди» </a:t>
            </a:r>
            <a:r>
              <a:rPr lang="ru-RU" sz="2800" dirty="0" smtClean="0"/>
              <a:t>- 1831 год</a:t>
            </a:r>
          </a:p>
          <a:p>
            <a:r>
              <a:rPr lang="ru-RU" sz="2800" dirty="0" smtClean="0"/>
              <a:t>«Сказка о рыбаке и рыбке»- 1833 год</a:t>
            </a:r>
          </a:p>
          <a:p>
            <a:r>
              <a:rPr lang="ru-RU" sz="2800" dirty="0" smtClean="0"/>
              <a:t>«Сказка о мертвой царевне и о семи богатырях»-1833 год</a:t>
            </a:r>
          </a:p>
          <a:p>
            <a:r>
              <a:rPr lang="ru-RU" sz="2800" dirty="0" smtClean="0"/>
              <a:t>«Сказка о золотом петушке»-1934 год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</TotalTime>
  <Words>1492</Words>
  <Application>Microsoft Office PowerPoint</Application>
  <PresentationFormat>Экран (4:3)</PresentationFormat>
  <Paragraphs>128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Личность А.С. Пушкина, его бурная, трагическая судьба, его мудрые  и совершенные творения  всегда волновали художников. Каждый мастер по-своему воспринимал и облик Пушкина, и его творчество. Почти все крупнейшие художники России обращались к пушкинской теме . Среди них выделяются такие имена, как  И.Я. Билибин, Б.В. Зворыкин,  А.М. Куркин,  В.А. Панин,  Б.А. Дехтерев,  В.М. Конашевич.</vt:lpstr>
      <vt:lpstr>Слайд 18</vt:lpstr>
      <vt:lpstr>Слайд 19</vt:lpstr>
      <vt:lpstr>Слайд 20</vt:lpstr>
      <vt:lpstr>Слайд 21</vt:lpstr>
      <vt:lpstr>Слайд 22</vt:lpstr>
    </vt:vector>
  </TitlesOfParts>
  <Company>SamForum.ws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SamLab.ws</dc:creator>
  <cp:lastModifiedBy>Козырева О.П.</cp:lastModifiedBy>
  <cp:revision>48</cp:revision>
  <dcterms:created xsi:type="dcterms:W3CDTF">2009-03-16T14:46:01Z</dcterms:created>
  <dcterms:modified xsi:type="dcterms:W3CDTF">2014-03-19T12:05:30Z</dcterms:modified>
</cp:coreProperties>
</file>