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57" r:id="rId4"/>
    <p:sldId id="259" r:id="rId5"/>
    <p:sldId id="258" r:id="rId6"/>
    <p:sldId id="260" r:id="rId7"/>
    <p:sldId id="261" r:id="rId8"/>
    <p:sldId id="263" r:id="rId9"/>
    <p:sldId id="264" r:id="rId10"/>
    <p:sldId id="265" r:id="rId11"/>
    <p:sldId id="270" r:id="rId12"/>
    <p:sldId id="271" r:id="rId13"/>
    <p:sldId id="272" r:id="rId14"/>
    <p:sldId id="274" r:id="rId15"/>
    <p:sldId id="276" r:id="rId16"/>
    <p:sldId id="277" r:id="rId1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003300"/>
    <a:srgbClr val="422C16"/>
    <a:srgbClr val="0C788E"/>
    <a:srgbClr val="025198"/>
    <a:srgbClr val="000099"/>
    <a:srgbClr val="1C1C1C"/>
    <a:srgbClr val="660066"/>
    <a:srgbClr val="00001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75" autoAdjust="0"/>
    <p:restoredTop sz="94652" autoAdjust="0"/>
  </p:normalViewPr>
  <p:slideViewPr>
    <p:cSldViewPr>
      <p:cViewPr varScale="1">
        <p:scale>
          <a:sx n="69" d="100"/>
          <a:sy n="69" d="100"/>
        </p:scale>
        <p:origin x="-11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A6BF9-57D9-4EC6-9155-00BAD3617641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6B6A1-AA44-49EC-904B-17521ABA491A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A7793-513E-45E8-9870-011AAD167735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6FBC4-CBAD-4E47-80BE-23ADD7EDAD93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B0298-7138-4C8E-9189-A98F4364DA60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6E4C6-B2E6-4846-A475-1237A8B0BA3D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F7C7C-6880-4B8E-8E6E-496E0D6FD5A9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2A21D-06E9-4E6B-95F8-53ADA216496D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C6711-C047-4EE4-87DF-AD383250AAF0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2AD81-B06F-4EC8-A8C7-114D55B8DBAC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B0477-4122-4ADF-9FD0-8E26167D45C0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17346EE-31EC-4CB8-8946-5C62087A69D9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395536" y="1196752"/>
            <a:ext cx="8460110" cy="576734"/>
          </a:xfrm>
        </p:spPr>
        <p:txBody>
          <a:bodyPr/>
          <a:lstStyle/>
          <a:p>
            <a:pPr eaLnBrk="1" hangingPunct="1"/>
            <a:r>
              <a:rPr lang="ru-RU" sz="24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«Педагогическое взаимодействие классного руководителя и семьи школьника с целью создания единой воспитательной среды»</a:t>
            </a:r>
            <a:endParaRPr lang="es-ES" sz="2400" b="1" dirty="0" smtClean="0">
              <a:solidFill>
                <a:srgbClr val="0033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44008" y="2276872"/>
            <a:ext cx="41044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solidFill>
                  <a:srgbClr val="996633"/>
                </a:solidFill>
              </a:rPr>
              <a:t>Презентацию подготовила</a:t>
            </a:r>
          </a:p>
          <a:p>
            <a:r>
              <a:rPr lang="ru-RU" sz="1600" i="1" dirty="0" smtClean="0">
                <a:solidFill>
                  <a:srgbClr val="996633"/>
                </a:solidFill>
              </a:rPr>
              <a:t>Донина Ольга Сергеевна,</a:t>
            </a:r>
          </a:p>
          <a:p>
            <a:r>
              <a:rPr lang="ru-RU" sz="1600" i="1" dirty="0" smtClean="0">
                <a:solidFill>
                  <a:srgbClr val="996633"/>
                </a:solidFill>
              </a:rPr>
              <a:t>Учитель ГБОУ лицей № 144,</a:t>
            </a:r>
          </a:p>
          <a:p>
            <a:r>
              <a:rPr lang="ru-RU" sz="1600" i="1" dirty="0" smtClean="0">
                <a:solidFill>
                  <a:srgbClr val="996633"/>
                </a:solidFill>
              </a:rPr>
              <a:t>Классный руководитель 7 класса «Б»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132856"/>
            <a:ext cx="8172400" cy="864096"/>
          </a:xfrm>
        </p:spPr>
        <p:txBody>
          <a:bodyPr/>
          <a:lstStyle/>
          <a:p>
            <a:pPr>
              <a:buNone/>
            </a:pPr>
            <a:r>
              <a:rPr lang="ru-RU" sz="1800" dirty="0" smtClean="0"/>
              <a:t> </a:t>
            </a:r>
            <a:r>
              <a:rPr lang="ru-RU" sz="1800" dirty="0" smtClean="0"/>
              <a:t>    1. П</a:t>
            </a:r>
            <a:r>
              <a:rPr lang="ru-RU" sz="1800" dirty="0" smtClean="0"/>
              <a:t>раздники  </a:t>
            </a:r>
            <a:r>
              <a:rPr lang="ru-RU" sz="1800" dirty="0" smtClean="0"/>
              <a:t>семьи,  спортивные  соревнования,  </a:t>
            </a:r>
            <a:r>
              <a:rPr lang="ru-RU" sz="1800" dirty="0" err="1" smtClean="0"/>
              <a:t>спортландии</a:t>
            </a:r>
            <a:r>
              <a:rPr lang="ru-RU" sz="1800" dirty="0" smtClean="0"/>
              <a:t>  </a:t>
            </a:r>
            <a:r>
              <a:rPr lang="ru-RU" sz="1800" dirty="0" smtClean="0"/>
              <a:t>с участием  </a:t>
            </a:r>
            <a:r>
              <a:rPr lang="ru-RU" sz="1800" dirty="0" smtClean="0"/>
              <a:t>бабушек,  дедушек,  родителей;</a:t>
            </a:r>
            <a:endParaRPr lang="ru-RU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2924944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2. создание  </a:t>
            </a:r>
            <a:r>
              <a:rPr lang="ru-RU" dirty="0" smtClean="0"/>
              <a:t>клубов  общения  «Родители  и  дети»;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3356992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3. праздники</a:t>
            </a:r>
            <a:r>
              <a:rPr lang="ru-RU" dirty="0" smtClean="0"/>
              <a:t>,  посвященные  красным  датам  календаря  («День  Матери»,  «23  февраля»  и  т.д.)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4077072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4. тренинги  </a:t>
            </a:r>
            <a:r>
              <a:rPr lang="ru-RU" dirty="0" smtClean="0"/>
              <a:t>родительского  взаимодействия,  индивидуальные  и  групповые  консультации,  беседы  с  детьми  и  родителями;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4869160"/>
            <a:ext cx="7344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5. походы  </a:t>
            </a:r>
            <a:r>
              <a:rPr lang="ru-RU" dirty="0" smtClean="0"/>
              <a:t>выходного  дня,  экскурсии,  викторины,  </a:t>
            </a:r>
            <a:r>
              <a:rPr lang="ru-RU" dirty="0" err="1" smtClean="0"/>
              <a:t>КВНы</a:t>
            </a:r>
            <a:r>
              <a:rPr lang="ru-RU" dirty="0" smtClean="0"/>
              <a:t>  </a:t>
            </a:r>
            <a:r>
              <a:rPr lang="ru-RU" dirty="0" err="1" smtClean="0"/>
              <a:t>родительско-ученических</a:t>
            </a:r>
            <a:r>
              <a:rPr lang="ru-RU" dirty="0" smtClean="0"/>
              <a:t>  и  семейных  команд,  </a:t>
            </a:r>
            <a:r>
              <a:rPr lang="ru-RU" dirty="0" err="1" smtClean="0"/>
              <a:t>брейн-ринги</a:t>
            </a:r>
            <a:r>
              <a:rPr lang="ru-RU" dirty="0" smtClean="0"/>
              <a:t>,  интеллектуальные  марафоны  родителей  и  детей;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132856"/>
            <a:ext cx="8435280" cy="3196952"/>
          </a:xfrm>
        </p:spPr>
        <p:txBody>
          <a:bodyPr/>
          <a:lstStyle/>
          <a:p>
            <a:r>
              <a:rPr lang="ru-RU" sz="2800" i="1" dirty="0" smtClean="0">
                <a:solidFill>
                  <a:srgbClr val="996633"/>
                </a:solidFill>
              </a:rPr>
              <a:t> Содержание взаимодействия классного руководителя с родителями – забота о счастье подрастающей личности, входящей в контекст современной культурной жизни. </a:t>
            </a:r>
            <a:endParaRPr lang="ru-RU" sz="2800" i="1" dirty="0">
              <a:solidFill>
                <a:srgbClr val="996633"/>
              </a:solidFill>
            </a:endParaRPr>
          </a:p>
        </p:txBody>
      </p:sp>
      <p:pic>
        <p:nvPicPr>
          <p:cNvPr id="29700" name="Picture 4" descr="3D маленькая - лидера команды - Стоковое фото Anatoly Maslennikov #55515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933056"/>
            <a:ext cx="3024019" cy="20654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0768" y="2924944"/>
            <a:ext cx="8003232" cy="1108720"/>
          </a:xfrm>
        </p:spPr>
        <p:txBody>
          <a:bodyPr/>
          <a:lstStyle/>
          <a:p>
            <a:pPr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«ВЫЗОВ» родителей в школу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1979712" y="2204864"/>
            <a:ext cx="5112568" cy="201622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835696" y="2060848"/>
            <a:ext cx="5472608" cy="223224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0722" name="Picture 2" descr="Привычки. Поэтому.Р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933056"/>
            <a:ext cx="2588083" cy="1927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/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Этика общения с родителями: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132856"/>
            <a:ext cx="7632848" cy="1008112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фундамент – уважение;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дневник – не жалобная книга. 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1746" name="Picture 2" descr="Светофор. Зеленый свет на - Стоковое фото Pixelery.com #62192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212976"/>
            <a:ext cx="3456384" cy="2592289"/>
          </a:xfrm>
          <a:prstGeom prst="rect">
            <a:avLst/>
          </a:prstGeom>
          <a:noFill/>
        </p:spPr>
      </p:pic>
      <p:pic>
        <p:nvPicPr>
          <p:cNvPr id="31748" name="Picture 4" descr="Шедевры классной живописи. - Amina Karim Araf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284984"/>
            <a:ext cx="3812188" cy="2592288"/>
          </a:xfrm>
          <a:prstGeom prst="rect">
            <a:avLst/>
          </a:prstGeom>
          <a:noFill/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4716016" y="3068960"/>
            <a:ext cx="4248472" cy="288032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492896"/>
            <a:ext cx="8424936" cy="204482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ЗАБОТА  О  РАЗВИТИИ  РЕБЕНКА  ВЫСТУПАЕТ  И  ЦЕЛЬЮ,  И  МОТИВОМ,  И  СПОСОБОМ  ОБЩЕНИЯ  С  РОДИТЕЛЯМИ.  ЭТО  ЗНАЧИТ,  ЧТО  ПРИГЛАШЕНИЕ  К  ОБЩЕНИЮ  ПРОИЗВОДИТСЯ  С  ПОЗИЦИИ  ЭТОЙ  ЗАБОТЫ.</a:t>
            </a:r>
            <a:endParaRPr lang="ru-RU" sz="2400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92696"/>
            <a:ext cx="8229600" cy="1143000"/>
          </a:xfrm>
        </p:spPr>
        <p:txBody>
          <a:bodyPr/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Мои  принципы  общения  с  родителями: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2348880"/>
            <a:ext cx="633670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rgbClr val="996633"/>
                </a:solidFill>
              </a:rPr>
              <a:t>-  помнить,  что  их  дети  -  самое  дорогое  в  жизни.  Быть  умной  и  тактичной.  Постараться  не  обидеть  и  не  унизить  их  достоинство;</a:t>
            </a:r>
          </a:p>
          <a:p>
            <a:r>
              <a:rPr lang="ru-RU" sz="2000" i="1" dirty="0" smtClean="0">
                <a:solidFill>
                  <a:srgbClr val="996633"/>
                </a:solidFill>
              </a:rPr>
              <a:t>-  каждая  встреча  должна  стать  для  родителей  полезной  и  результативной.  Каждое  собрание  вооружить  их  новыми  знаниями  в  области  педагогики,  психологии,  процесса  обучения;</a:t>
            </a:r>
          </a:p>
          <a:p>
            <a:r>
              <a:rPr lang="ru-RU" sz="2000" i="1" dirty="0" smtClean="0">
                <a:solidFill>
                  <a:srgbClr val="996633"/>
                </a:solidFill>
              </a:rPr>
              <a:t>-  только  в  содружестве  с  родителями  можно  добиться  хороших  результатов.</a:t>
            </a:r>
            <a:endParaRPr lang="ru-RU" sz="2000" i="1" dirty="0">
              <a:solidFill>
                <a:srgbClr val="9966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 ЗА ВНИМАНИЕ!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11960" y="19888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«Семья  -  один  из  шедевров  природы»</a:t>
            </a:r>
          </a:p>
          <a:p>
            <a:pPr algn="r"/>
            <a:r>
              <a:rPr lang="ru-RU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Д.Сантаяна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5842" name="Picture 2" descr="Смайлики изображени семьи - рисунки о любив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708920"/>
            <a:ext cx="5326880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143000"/>
          </a:xfrm>
        </p:spPr>
        <p:txBody>
          <a:bodyPr/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Место классного руководителя в воспитательной среде школьников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987824" y="3212976"/>
            <a:ext cx="2952328" cy="1584176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Классный руководитель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6300192" y="3284984"/>
            <a:ext cx="2376264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Изучает социальные условия учащихся</a:t>
            </a:r>
            <a:endParaRPr lang="ru-RU" sz="1600" dirty="0"/>
          </a:p>
        </p:txBody>
      </p:sp>
      <p:sp>
        <p:nvSpPr>
          <p:cNvPr id="6" name="Овал 5"/>
          <p:cNvSpPr/>
          <p:nvPr/>
        </p:nvSpPr>
        <p:spPr>
          <a:xfrm>
            <a:off x="6156176" y="4797152"/>
            <a:ext cx="2592288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Проводит работу с  родителями учащихся</a:t>
            </a:r>
            <a:endParaRPr lang="ru-RU" sz="1600" dirty="0"/>
          </a:p>
        </p:txBody>
      </p:sp>
      <p:sp>
        <p:nvSpPr>
          <p:cNvPr id="7" name="Овал 6"/>
          <p:cNvSpPr/>
          <p:nvPr/>
        </p:nvSpPr>
        <p:spPr>
          <a:xfrm>
            <a:off x="3203848" y="5085184"/>
            <a:ext cx="2736304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Организует общественно полезный труд</a:t>
            </a:r>
            <a:endParaRPr lang="ru-RU" sz="1600" dirty="0"/>
          </a:p>
        </p:txBody>
      </p:sp>
      <p:sp>
        <p:nvSpPr>
          <p:cNvPr id="8" name="Овал 7"/>
          <p:cNvSpPr/>
          <p:nvPr/>
        </p:nvSpPr>
        <p:spPr>
          <a:xfrm>
            <a:off x="395536" y="4725144"/>
            <a:ext cx="2520280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Организует внеурочную воспитательную работу в классе</a:t>
            </a:r>
            <a:endParaRPr lang="ru-RU" sz="1600" dirty="0"/>
          </a:p>
        </p:txBody>
      </p:sp>
      <p:sp>
        <p:nvSpPr>
          <p:cNvPr id="9" name="Овал 8"/>
          <p:cNvSpPr/>
          <p:nvPr/>
        </p:nvSpPr>
        <p:spPr>
          <a:xfrm>
            <a:off x="179512" y="3212976"/>
            <a:ext cx="2520280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Организует учебно-воспитательный процесс в классе</a:t>
            </a:r>
            <a:endParaRPr lang="ru-RU" sz="1600" dirty="0"/>
          </a:p>
        </p:txBody>
      </p:sp>
      <p:sp>
        <p:nvSpPr>
          <p:cNvPr id="10" name="Овал 9"/>
          <p:cNvSpPr/>
          <p:nvPr/>
        </p:nvSpPr>
        <p:spPr>
          <a:xfrm>
            <a:off x="755576" y="1916832"/>
            <a:ext cx="2304256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Помогает в решении проблем</a:t>
            </a:r>
            <a:endParaRPr lang="ru-RU" sz="1600" dirty="0"/>
          </a:p>
        </p:txBody>
      </p:sp>
      <p:sp>
        <p:nvSpPr>
          <p:cNvPr id="11" name="Овал 10"/>
          <p:cNvSpPr/>
          <p:nvPr/>
        </p:nvSpPr>
        <p:spPr>
          <a:xfrm>
            <a:off x="3275856" y="1628800"/>
            <a:ext cx="2232248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Заботится о развитии и здоровье ребенка</a:t>
            </a:r>
            <a:endParaRPr lang="ru-RU" sz="1600" dirty="0"/>
          </a:p>
        </p:txBody>
      </p:sp>
      <p:sp>
        <p:nvSpPr>
          <p:cNvPr id="12" name="Овал 11"/>
          <p:cNvSpPr/>
          <p:nvPr/>
        </p:nvSpPr>
        <p:spPr>
          <a:xfrm>
            <a:off x="5868144" y="1916832"/>
            <a:ext cx="2195736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Организует питание учащихся в классе</a:t>
            </a:r>
            <a:endParaRPr lang="ru-RU" sz="1600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2771800" y="4581128"/>
            <a:ext cx="36004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4499992" y="4869160"/>
            <a:ext cx="8384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2915816" y="3068960"/>
            <a:ext cx="368424" cy="2964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724128" y="4653136"/>
            <a:ext cx="36004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5724128" y="3140968"/>
            <a:ext cx="288032" cy="2964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6012160" y="4005064"/>
            <a:ext cx="216024" cy="83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 flipV="1">
            <a:off x="2771800" y="3933056"/>
            <a:ext cx="224408" cy="83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4427984" y="2996952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29600" cy="981075"/>
          </a:xfrm>
        </p:spPr>
        <p:txBody>
          <a:bodyPr/>
          <a:lstStyle/>
          <a:p>
            <a:pPr eaLnBrk="1" hangingPunct="1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99663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Время ценностного напряжения полярно противоположенных идей:</a:t>
            </a:r>
            <a:endParaRPr lang="en-US" sz="3200" dirty="0" smtClean="0">
              <a:solidFill>
                <a:schemeClr val="tx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2060848"/>
            <a:ext cx="4464496" cy="3744416"/>
          </a:xfrm>
        </p:spPr>
        <p:txBody>
          <a:bodyPr/>
          <a:lstStyle/>
          <a:p>
            <a:r>
              <a:rPr lang="ru-RU" sz="2400" dirty="0" smtClean="0">
                <a:solidFill>
                  <a:srgbClr val="996633"/>
                </a:solidFill>
              </a:rPr>
              <a:t> материального и духовного;</a:t>
            </a:r>
          </a:p>
          <a:p>
            <a:r>
              <a:rPr lang="ru-RU" sz="2400" dirty="0" smtClean="0">
                <a:solidFill>
                  <a:srgbClr val="996633"/>
                </a:solidFill>
              </a:rPr>
              <a:t> богатства и бедности;</a:t>
            </a:r>
          </a:p>
          <a:p>
            <a:r>
              <a:rPr lang="ru-RU" sz="2400" dirty="0" smtClean="0">
                <a:solidFill>
                  <a:srgbClr val="996633"/>
                </a:solidFill>
              </a:rPr>
              <a:t> добра и зла;</a:t>
            </a:r>
          </a:p>
          <a:p>
            <a:r>
              <a:rPr lang="ru-RU" sz="2400" dirty="0" smtClean="0">
                <a:solidFill>
                  <a:srgbClr val="996633"/>
                </a:solidFill>
              </a:rPr>
              <a:t> цинизма и романтизма;</a:t>
            </a:r>
          </a:p>
          <a:p>
            <a:pPr eaLnBrk="1" hangingPunct="1"/>
            <a:r>
              <a:rPr lang="ru-RU" sz="2400" dirty="0" smtClean="0">
                <a:solidFill>
                  <a:srgbClr val="996633"/>
                </a:solidFill>
              </a:rPr>
              <a:t>узаконенного воровства и честности;</a:t>
            </a:r>
          </a:p>
          <a:p>
            <a:pPr eaLnBrk="1" hangingPunct="1"/>
            <a:r>
              <a:rPr lang="ru-RU" sz="2400" dirty="0" smtClean="0">
                <a:solidFill>
                  <a:srgbClr val="996633"/>
                </a:solidFill>
              </a:rPr>
              <a:t> безобразия и красоты;</a:t>
            </a:r>
          </a:p>
          <a:p>
            <a:pPr eaLnBrk="1" hangingPunct="1"/>
            <a:r>
              <a:rPr lang="ru-RU" sz="2400" dirty="0" smtClean="0">
                <a:solidFill>
                  <a:srgbClr val="996633"/>
                </a:solidFill>
              </a:rPr>
              <a:t> распущенности и целомудрия. 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2050" name="Picture 2" descr="Добро и зло. Свет и тьма &quot; Фэнтези, фантастика, игры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988840"/>
            <a:ext cx="4155006" cy="4248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988840"/>
            <a:ext cx="8291264" cy="1756792"/>
          </a:xfrm>
        </p:spPr>
        <p:txBody>
          <a:bodyPr/>
          <a:lstStyle/>
          <a:p>
            <a:r>
              <a:rPr lang="ru-RU" dirty="0" smtClean="0">
                <a:latin typeface="Palatino Linotype" pitchFamily="18" charset="0"/>
              </a:rPr>
              <a:t> Как создать единую воспитательную среду, чтобы влиять на становление и развитие личности школьника?</a:t>
            </a:r>
            <a:endParaRPr lang="ru-RU" dirty="0">
              <a:latin typeface="Palatino Linotype" pitchFamily="18" charset="0"/>
            </a:endParaRPr>
          </a:p>
        </p:txBody>
      </p:sp>
      <p:pic>
        <p:nvPicPr>
          <p:cNvPr id="16386" name="Picture 2" descr="3D маленькая - опираясь против вопросительный знак - Стоковое фото Art3d #214426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645024"/>
            <a:ext cx="1927773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4" descr="Royalty Free Confused Stock Desig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717032"/>
            <a:ext cx="3119669" cy="2339752"/>
          </a:xfrm>
          <a:prstGeom prst="rect">
            <a:avLst/>
          </a:prstGeom>
          <a:noFill/>
        </p:spPr>
      </p:pic>
      <p:pic>
        <p:nvPicPr>
          <p:cNvPr id="16390" name="Picture 6" descr="Multi-Level Marketing to build Passive Cash Income Robert Stritzinger's Empower Network Blo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501008"/>
            <a:ext cx="3262561" cy="2569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88640"/>
            <a:ext cx="8229600" cy="981075"/>
          </a:xfrm>
        </p:spPr>
        <p:txBody>
          <a:bodyPr/>
          <a:lstStyle/>
          <a:p>
            <a:pPr eaLnBrk="1" hangingPunct="1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Социальный мир семьи – сильнейший фактор формирования личности ребенка.</a:t>
            </a:r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8" name="Picture 4" descr="Поговорим о самом главном: семейные ценности - 17 Ноября 2012 - Сайт Лицея 2 г. Чебокса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420888"/>
            <a:ext cx="6336704" cy="36316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143000"/>
          </a:xfrm>
        </p:spPr>
        <p:txBody>
          <a:bodyPr/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Суть педагогического взаимодействия с родителями: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2771800" y="1988840"/>
            <a:ext cx="3384376" cy="12961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Создание единой воспитательной среды</a:t>
            </a:r>
            <a:endParaRPr lang="ru-RU" dirty="0"/>
          </a:p>
        </p:txBody>
      </p:sp>
      <p:sp>
        <p:nvSpPr>
          <p:cNvPr id="12" name="Облако 11"/>
          <p:cNvSpPr/>
          <p:nvPr/>
        </p:nvSpPr>
        <p:spPr>
          <a:xfrm>
            <a:off x="6876256" y="2276872"/>
            <a:ext cx="1584176" cy="93610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олнце 12"/>
          <p:cNvSpPr/>
          <p:nvPr/>
        </p:nvSpPr>
        <p:spPr>
          <a:xfrm>
            <a:off x="827584" y="2132856"/>
            <a:ext cx="1224136" cy="1152128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0" name="Picture 2" descr="7 марта- День учителя в Албании - Рамблер-Ново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429000"/>
            <a:ext cx="3998158" cy="266954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6850100" y="3429000"/>
            <a:ext cx="2293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996633"/>
                </a:solidFill>
              </a:rPr>
              <a:t>• перевоспитание родителей; </a:t>
            </a:r>
          </a:p>
          <a:p>
            <a:r>
              <a:rPr lang="ru-RU" dirty="0" smtClean="0">
                <a:solidFill>
                  <a:srgbClr val="996633"/>
                </a:solidFill>
              </a:rPr>
              <a:t>• преобразование семьи </a:t>
            </a:r>
            <a:endParaRPr lang="ru-RU" dirty="0">
              <a:solidFill>
                <a:srgbClr val="996633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3528" y="3429000"/>
            <a:ext cx="21486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996633"/>
                </a:solidFill>
              </a:rPr>
              <a:t>• содействие личностному становлению ребенка путем педагогического влияния на его семейное воспитание</a:t>
            </a:r>
            <a:endParaRPr lang="ru-RU" dirty="0">
              <a:solidFill>
                <a:srgbClr val="9966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-171400"/>
            <a:ext cx="8229600" cy="1143000"/>
          </a:xfrm>
        </p:spPr>
        <p:txBody>
          <a:bodyPr/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 осуществить это взаимодействие? 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988840"/>
            <a:ext cx="5122912" cy="4565104"/>
          </a:xfrm>
        </p:spPr>
        <p:txBody>
          <a:bodyPr/>
          <a:lstStyle/>
          <a:p>
            <a:pPr>
              <a:buNone/>
            </a:pPr>
            <a:r>
              <a:rPr lang="ru-RU" sz="1800" dirty="0" smtClean="0"/>
              <a:t>•      воспитательной  концепции  школы;</a:t>
            </a:r>
          </a:p>
          <a:p>
            <a:r>
              <a:rPr lang="ru-RU" sz="1800" dirty="0" smtClean="0"/>
              <a:t> педагогических  позициях  классного  руководителя;</a:t>
            </a:r>
          </a:p>
          <a:p>
            <a:r>
              <a:rPr lang="ru-RU" sz="1800" dirty="0" smtClean="0"/>
              <a:t> методике  воспитания;</a:t>
            </a:r>
          </a:p>
          <a:p>
            <a:r>
              <a:rPr lang="ru-RU" sz="1800" dirty="0" smtClean="0"/>
              <a:t> целях  и  задачах  личностного  развития  школьника  на  данный  учебный  год;</a:t>
            </a:r>
          </a:p>
          <a:p>
            <a:r>
              <a:rPr lang="ru-RU" sz="1800" dirty="0" smtClean="0"/>
              <a:t> ходе  духовного  развития  ребенка;</a:t>
            </a:r>
          </a:p>
          <a:p>
            <a:r>
              <a:rPr lang="ru-RU" sz="1800" dirty="0" smtClean="0"/>
              <a:t> особенностях  его  школьной  деятельности;</a:t>
            </a:r>
          </a:p>
          <a:p>
            <a:r>
              <a:rPr lang="ru-RU" sz="1800" dirty="0" smtClean="0"/>
              <a:t> взаимоотношениях  в  группе;</a:t>
            </a:r>
          </a:p>
          <a:p>
            <a:r>
              <a:rPr lang="ru-RU" sz="1800" dirty="0" smtClean="0"/>
              <a:t> выявляющихся  способностях;</a:t>
            </a:r>
          </a:p>
          <a:p>
            <a:r>
              <a:rPr lang="ru-RU" sz="1800" dirty="0" smtClean="0"/>
              <a:t> текущих  успехах  во  всех  сферах  обучения.</a:t>
            </a: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43808" y="692696"/>
            <a:ext cx="4752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1. Информационное  обеспечение родителей  сведениями  о:</a:t>
            </a:r>
          </a:p>
        </p:txBody>
      </p:sp>
      <p:pic>
        <p:nvPicPr>
          <p:cNvPr id="18434" name="Picture 2" descr="Как нарисовать треугольник в компасе Учитесь рисова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564904"/>
            <a:ext cx="3744416" cy="2884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143000"/>
          </a:xfrm>
        </p:spPr>
        <p:txBody>
          <a:bodyPr/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Педагогическое корректирование семейного воспитания невозможно без знания: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44824"/>
            <a:ext cx="5472608" cy="3960439"/>
          </a:xfrm>
        </p:spPr>
        <p:txBody>
          <a:bodyPr/>
          <a:lstStyle/>
          <a:p>
            <a:r>
              <a:rPr lang="ru-RU" sz="1800" dirty="0" smtClean="0">
                <a:solidFill>
                  <a:srgbClr val="996633"/>
                </a:solidFill>
              </a:rPr>
              <a:t> стилей  семейного  воспитания (попустительский,  состязательный,  рассудительный,  предупредительный,  контролирующий,  сочувствующий,  гармоничный);</a:t>
            </a:r>
          </a:p>
          <a:p>
            <a:r>
              <a:rPr lang="ru-RU" sz="1800" dirty="0" smtClean="0">
                <a:solidFill>
                  <a:srgbClr val="996633"/>
                </a:solidFill>
              </a:rPr>
              <a:t> типов  семей  (патриархальная,  </a:t>
            </a:r>
            <a:r>
              <a:rPr lang="ru-RU" sz="1800" dirty="0" err="1" smtClean="0">
                <a:solidFill>
                  <a:srgbClr val="996633"/>
                </a:solidFill>
              </a:rPr>
              <a:t>детоцентрическая</a:t>
            </a:r>
            <a:r>
              <a:rPr lang="ru-RU" sz="1800" dirty="0" smtClean="0">
                <a:solidFill>
                  <a:srgbClr val="996633"/>
                </a:solidFill>
              </a:rPr>
              <a:t>,  супружеская  или  </a:t>
            </a:r>
            <a:r>
              <a:rPr lang="ru-RU" sz="1800" dirty="0" err="1" smtClean="0">
                <a:solidFill>
                  <a:srgbClr val="996633"/>
                </a:solidFill>
              </a:rPr>
              <a:t>постсовременная</a:t>
            </a:r>
            <a:r>
              <a:rPr lang="ru-RU" sz="1800" dirty="0" smtClean="0">
                <a:solidFill>
                  <a:srgbClr val="996633"/>
                </a:solidFill>
              </a:rPr>
              <a:t>);</a:t>
            </a:r>
          </a:p>
          <a:p>
            <a:r>
              <a:rPr lang="ru-RU" sz="1800" dirty="0" smtClean="0">
                <a:solidFill>
                  <a:srgbClr val="996633"/>
                </a:solidFill>
              </a:rPr>
              <a:t> понимают  ли  родители  значение  собственного  авторитета  в  воспитании  детей  (авторитет  подавления,  авторитет  родительского  положения,  авторитет  педантизма,  авторитет  назидания,  авторитет  доброты,  авторитет  подкупа);</a:t>
            </a:r>
          </a:p>
          <a:p>
            <a:r>
              <a:rPr lang="ru-RU" sz="1800" dirty="0" smtClean="0">
                <a:solidFill>
                  <a:srgbClr val="996633"/>
                </a:solidFill>
              </a:rPr>
              <a:t> особенностей  общения  с  ребенком  в  семье.</a:t>
            </a:r>
            <a:endParaRPr lang="ru-RU" sz="1800" dirty="0">
              <a:solidFill>
                <a:srgbClr val="996633"/>
              </a:solidFill>
            </a:endParaRPr>
          </a:p>
        </p:txBody>
      </p:sp>
      <p:pic>
        <p:nvPicPr>
          <p:cNvPr id="19458" name="Picture 2" descr="Дети Записи в рубрике Дети Дневник Нерубенко_Светлана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916832"/>
            <a:ext cx="3331295" cy="2502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0" name="Picture 4" descr="Caricature of a large son pointing his finger at the small dad. из Marcel Mooij, Роялти-фри стоковое фото #5815092 на Fotolia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437112"/>
            <a:ext cx="1152128" cy="1732523"/>
          </a:xfrm>
          <a:prstGeom prst="rect">
            <a:avLst/>
          </a:prstGeom>
          <a:noFill/>
        </p:spPr>
      </p:pic>
      <p:pic>
        <p:nvPicPr>
          <p:cNvPr id="19462" name="Picture 6" descr="Личность ребенка: доверительные отношени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38318" y="4437112"/>
            <a:ext cx="2276078" cy="1744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88640"/>
            <a:ext cx="6948264" cy="1143000"/>
          </a:xfrm>
        </p:spPr>
        <p:txBody>
          <a:bodyPr/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3. Практическая совместная работа детей и родителей, которую может организовать педагог: 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32040" y="2132856"/>
            <a:ext cx="3898776" cy="434908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2000" dirty="0" smtClean="0"/>
              <a:t>тематические  классные  часы,  посвященные  семейным  корням:  «Откуда  начинается  мой  род»,  «Военная  летопись  моей  семьи»,  «Моя  семья  в  фотографиях  и  воспоминаниях»,  «Памятные  даты  моей  семьи»,  «Традиции  моей  семьи»;</a:t>
            </a:r>
            <a:endParaRPr lang="ru-RU" sz="2000" dirty="0"/>
          </a:p>
        </p:txBody>
      </p:sp>
      <p:pic>
        <p:nvPicPr>
          <p:cNvPr id="21508" name="Picture 4" descr="Гостеприимство - святой долг христианина &quot; * Отдел религиозного образования, катехизации и миссионерства Одесской епархии УПЦ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36912"/>
            <a:ext cx="5184576" cy="30005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7959</TotalTime>
  <Words>624</Words>
  <Application>Microsoft Office PowerPoint</Application>
  <PresentationFormat>Экран (4:3)</PresentationFormat>
  <Paragraphs>66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Diseño predeterminado</vt:lpstr>
      <vt:lpstr>«Педагогическое взаимодействие классного руководителя и семьи школьника с целью создания единой воспитательной среды»</vt:lpstr>
      <vt:lpstr>Место классного руководителя в воспитательной среде школьников</vt:lpstr>
      <vt:lpstr>Время ценностного напряжения полярно противоположенных идей:</vt:lpstr>
      <vt:lpstr>Слайд 4</vt:lpstr>
      <vt:lpstr>Социальный мир семьи – сильнейший фактор формирования личности ребенка.</vt:lpstr>
      <vt:lpstr>Суть педагогического взаимодействия с родителями:</vt:lpstr>
      <vt:lpstr>Как осуществить это взаимодействие? </vt:lpstr>
      <vt:lpstr>Педагогическое корректирование семейного воспитания невозможно без знания:</vt:lpstr>
      <vt:lpstr>3. Практическая совместная работа детей и родителей, которую может организовать педагог: </vt:lpstr>
      <vt:lpstr>Слайд 10</vt:lpstr>
      <vt:lpstr>Слайд 11</vt:lpstr>
      <vt:lpstr>Слайд 12</vt:lpstr>
      <vt:lpstr>Этика общения с родителями:</vt:lpstr>
      <vt:lpstr>Слайд 14</vt:lpstr>
      <vt:lpstr>Мои  принципы  общения  с  родителями: </vt:lpstr>
      <vt:lpstr>СПАСИБО ЗА ВНИМАНИЕ!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Ульяна</cp:lastModifiedBy>
  <cp:revision>763</cp:revision>
  <dcterms:created xsi:type="dcterms:W3CDTF">2010-05-23T14:28:12Z</dcterms:created>
  <dcterms:modified xsi:type="dcterms:W3CDTF">2015-01-05T19:34:11Z</dcterms:modified>
</cp:coreProperties>
</file>