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0" r:id="rId5"/>
    <p:sldId id="263" r:id="rId6"/>
    <p:sldId id="258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F764F03-6785-4019-9319-E06C4F741035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3FF2C3-22AF-439E-A5FA-1B6B43236082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4F03-6785-4019-9319-E06C4F741035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F2C3-22AF-439E-A5FA-1B6B432360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4F03-6785-4019-9319-E06C4F741035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73FF2C3-22AF-439E-A5FA-1B6B432360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4F03-6785-4019-9319-E06C4F741035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F2C3-22AF-439E-A5FA-1B6B4323608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764F03-6785-4019-9319-E06C4F741035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73FF2C3-22AF-439E-A5FA-1B6B4323608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4F03-6785-4019-9319-E06C4F741035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F2C3-22AF-439E-A5FA-1B6B4323608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4F03-6785-4019-9319-E06C4F741035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F2C3-22AF-439E-A5FA-1B6B4323608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4F03-6785-4019-9319-E06C4F741035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F2C3-22AF-439E-A5FA-1B6B4323608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4F03-6785-4019-9319-E06C4F741035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F2C3-22AF-439E-A5FA-1B6B432360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4F03-6785-4019-9319-E06C4F741035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3FF2C3-22AF-439E-A5FA-1B6B4323608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4F03-6785-4019-9319-E06C4F741035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F2C3-22AF-439E-A5FA-1B6B4323608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F764F03-6785-4019-9319-E06C4F741035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D73FF2C3-22AF-439E-A5FA-1B6B4323608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755576" y="620688"/>
            <a:ext cx="7626424" cy="3816424"/>
          </a:xfrm>
        </p:spPr>
        <p:txBody>
          <a:bodyPr/>
          <a:lstStyle/>
          <a:p>
            <a:r>
              <a:rPr lang="ru-RU" sz="4800" i="1" dirty="0" smtClean="0">
                <a:solidFill>
                  <a:schemeClr val="accent3"/>
                </a:solidFill>
              </a:rPr>
              <a:t> </a:t>
            </a:r>
            <a:r>
              <a:rPr lang="ru-RU" sz="4800" i="1" dirty="0" smtClean="0">
                <a:solidFill>
                  <a:schemeClr val="accent3"/>
                </a:solidFill>
              </a:rPr>
              <a:t>своеобразие Стихотворения</a:t>
            </a:r>
            <a:br>
              <a:rPr lang="ru-RU" sz="4800" i="1" dirty="0" smtClean="0">
                <a:solidFill>
                  <a:schemeClr val="accent3"/>
                </a:solidFill>
              </a:rPr>
            </a:br>
            <a:r>
              <a:rPr lang="ru-RU" sz="4800" i="1" dirty="0" smtClean="0">
                <a:solidFill>
                  <a:schemeClr val="accent3"/>
                </a:solidFill>
              </a:rPr>
              <a:t>н. А. </a:t>
            </a:r>
            <a:r>
              <a:rPr lang="ru-RU" sz="4800" i="1" dirty="0" err="1" smtClean="0">
                <a:solidFill>
                  <a:schemeClr val="accent3"/>
                </a:solidFill>
              </a:rPr>
              <a:t>некрасова</a:t>
            </a:r>
            <a:r>
              <a:rPr lang="ru-RU" sz="4800" i="1" dirty="0" smtClean="0">
                <a:solidFill>
                  <a:schemeClr val="accent3"/>
                </a:solidFill>
              </a:rPr>
              <a:t/>
            </a:r>
            <a:br>
              <a:rPr lang="ru-RU" sz="4800" i="1" dirty="0" smtClean="0">
                <a:solidFill>
                  <a:schemeClr val="accent3"/>
                </a:solidFill>
              </a:rPr>
            </a:br>
            <a:r>
              <a:rPr lang="ru-RU" sz="4800" i="1" dirty="0" smtClean="0">
                <a:solidFill>
                  <a:schemeClr val="accent3"/>
                </a:solidFill>
              </a:rPr>
              <a:t>« Железная дорога»</a:t>
            </a:r>
            <a:br>
              <a:rPr lang="ru-RU" sz="4800" i="1" dirty="0" smtClean="0">
                <a:solidFill>
                  <a:schemeClr val="accent3"/>
                </a:solidFill>
              </a:rPr>
            </a:br>
            <a:r>
              <a:rPr lang="ru-RU" sz="4000" i="1" dirty="0" smtClean="0">
                <a:solidFill>
                  <a:schemeClr val="accent3"/>
                </a:solidFill>
              </a:rPr>
              <a:t>(1864</a:t>
            </a:r>
            <a:r>
              <a:rPr lang="ru-RU" sz="2800" i="1" dirty="0" smtClean="0">
                <a:solidFill>
                  <a:schemeClr val="accent3"/>
                </a:solidFill>
              </a:rPr>
              <a:t>год</a:t>
            </a:r>
            <a:r>
              <a:rPr lang="ru-RU" sz="4000" i="1" dirty="0" smtClean="0">
                <a:solidFill>
                  <a:schemeClr val="accent3"/>
                </a:solidFill>
              </a:rPr>
              <a:t>)</a:t>
            </a:r>
            <a:endParaRPr lang="ru-RU" sz="4000" i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43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создания дороги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844824"/>
            <a:ext cx="8424936" cy="4644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475"/>
              </a:lnSpc>
              <a:spcAft>
                <a:spcPts val="1125"/>
              </a:spcAft>
            </a:pPr>
            <a:r>
              <a:rPr lang="ru-RU" sz="1200" dirty="0" smtClean="0">
                <a:solidFill>
                  <a:srgbClr val="333333"/>
                </a:solidFill>
                <a:effectLst/>
                <a:latin typeface="Trebuchet MS"/>
              </a:rPr>
              <a:t>Старейшая государственная железнодорожная магистраль России была построена в середине XIX в. для обеспечения железнодорожного сообщения между Санкт-Петербургом и Москвой.</a:t>
            </a:r>
          </a:p>
          <a:p>
            <a:pPr algn="just">
              <a:lnSpc>
                <a:spcPts val="1475"/>
              </a:lnSpc>
              <a:spcAft>
                <a:spcPts val="1125"/>
              </a:spcAft>
            </a:pPr>
            <a:r>
              <a:rPr lang="ru-RU" sz="1200" dirty="0" smtClean="0">
                <a:solidFill>
                  <a:srgbClr val="333333"/>
                </a:solidFill>
                <a:effectLst/>
                <a:latin typeface="Trebuchet MS"/>
              </a:rPr>
              <a:t>История </a:t>
            </a:r>
            <a:r>
              <a:rPr lang="ru-RU" sz="1200" dirty="0" err="1" smtClean="0">
                <a:solidFill>
                  <a:srgbClr val="333333"/>
                </a:solidFill>
                <a:effectLst/>
                <a:latin typeface="Trebuchet MS"/>
              </a:rPr>
              <a:t>Петербурго</a:t>
            </a:r>
            <a:r>
              <a:rPr lang="ru-RU" sz="1200" dirty="0" smtClean="0">
                <a:solidFill>
                  <a:srgbClr val="333333"/>
                </a:solidFill>
                <a:effectLst/>
                <a:latin typeface="Trebuchet MS"/>
              </a:rPr>
              <a:t>-Московской дороги началась 1 (13) февраля 1842 г., когда император Николай I подписал указ о строительстве железной дороги между Санкт-Петербургом и Москвой. Для проведения работ был учреждён специальный Комитет, в состав которого вошли </a:t>
            </a:r>
            <a:r>
              <a:rPr lang="ru-RU" sz="1200" dirty="0" smtClean="0">
                <a:solidFill>
                  <a:srgbClr val="333333"/>
                </a:solidFill>
                <a:effectLst/>
                <a:latin typeface="Trebuchet MS"/>
              </a:rPr>
              <a:t> </a:t>
            </a:r>
            <a:r>
              <a:rPr lang="ru-RU" sz="1200" dirty="0" smtClean="0">
                <a:solidFill>
                  <a:srgbClr val="333333"/>
                </a:solidFill>
                <a:effectLst/>
                <a:latin typeface="Trebuchet MS"/>
              </a:rPr>
              <a:t>официальные представители </a:t>
            </a:r>
            <a:r>
              <a:rPr lang="ru-RU" sz="1200" dirty="0" smtClean="0">
                <a:solidFill>
                  <a:srgbClr val="333333"/>
                </a:solidFill>
                <a:effectLst/>
                <a:latin typeface="Trebuchet MS"/>
              </a:rPr>
              <a:t>власти П</a:t>
            </a:r>
            <a:r>
              <a:rPr lang="ru-RU" sz="1200" dirty="0" smtClean="0">
                <a:solidFill>
                  <a:srgbClr val="333333"/>
                </a:solidFill>
                <a:effectLst/>
                <a:latin typeface="Trebuchet MS"/>
              </a:rPr>
              <a:t>. А. </a:t>
            </a:r>
            <a:r>
              <a:rPr lang="ru-RU" sz="1200" dirty="0" err="1" smtClean="0">
                <a:solidFill>
                  <a:srgbClr val="333333"/>
                </a:solidFill>
                <a:effectLst/>
                <a:latin typeface="Trebuchet MS"/>
              </a:rPr>
              <a:t>Клейнмихель</a:t>
            </a:r>
            <a:r>
              <a:rPr lang="ru-RU" sz="1200" dirty="0" smtClean="0">
                <a:solidFill>
                  <a:srgbClr val="333333"/>
                </a:solidFill>
                <a:effectLst/>
                <a:latin typeface="Trebuchet MS"/>
              </a:rPr>
              <a:t>, А. Х. </a:t>
            </a:r>
            <a:r>
              <a:rPr lang="ru-RU" sz="1200" dirty="0" err="1" smtClean="0">
                <a:solidFill>
                  <a:srgbClr val="333333"/>
                </a:solidFill>
                <a:effectLst/>
                <a:latin typeface="Trebuchet MS"/>
              </a:rPr>
              <a:t>Бенкендорф</a:t>
            </a:r>
            <a:r>
              <a:rPr lang="ru-RU" sz="1200" dirty="0" smtClean="0">
                <a:solidFill>
                  <a:srgbClr val="333333"/>
                </a:solidFill>
                <a:effectLst/>
                <a:latin typeface="Trebuchet MS"/>
              </a:rPr>
              <a:t>, А. А. </a:t>
            </a:r>
            <a:r>
              <a:rPr lang="ru-RU" sz="1200" dirty="0" err="1" smtClean="0">
                <a:solidFill>
                  <a:srgbClr val="333333"/>
                </a:solidFill>
                <a:effectLst/>
                <a:latin typeface="Trebuchet MS"/>
              </a:rPr>
              <a:t>Бобринский</a:t>
            </a:r>
            <a:r>
              <a:rPr lang="ru-RU" sz="1200" dirty="0" smtClean="0">
                <a:solidFill>
                  <a:srgbClr val="333333"/>
                </a:solidFill>
                <a:effectLst/>
                <a:latin typeface="Trebuchet MS"/>
              </a:rPr>
              <a:t>. В возведении дороги приняли участие более 800 тыс. рабочих, преимущественно из числа крепостных крестьян.</a:t>
            </a:r>
          </a:p>
          <a:p>
            <a:pPr algn="just">
              <a:lnSpc>
                <a:spcPts val="1475"/>
              </a:lnSpc>
              <a:spcAft>
                <a:spcPts val="1125"/>
              </a:spcAft>
            </a:pPr>
            <a:r>
              <a:rPr lang="ru-RU" sz="1200" dirty="0" smtClean="0">
                <a:solidFill>
                  <a:srgbClr val="333333"/>
                </a:solidFill>
                <a:effectLst/>
                <a:latin typeface="Trebuchet MS"/>
              </a:rPr>
              <a:t>Движение на отдельных участках </a:t>
            </a:r>
            <a:r>
              <a:rPr lang="ru-RU" sz="1200" dirty="0" err="1" smtClean="0">
                <a:solidFill>
                  <a:srgbClr val="333333"/>
                </a:solidFill>
                <a:effectLst/>
                <a:latin typeface="Trebuchet MS"/>
              </a:rPr>
              <a:t>Петербурго</a:t>
            </a:r>
            <a:r>
              <a:rPr lang="ru-RU" sz="1200" dirty="0" smtClean="0">
                <a:solidFill>
                  <a:srgbClr val="333333"/>
                </a:solidFill>
                <a:effectLst/>
                <a:latin typeface="Trebuchet MS"/>
              </a:rPr>
              <a:t>-Московской железной дороги началось уже в 1846 г., а 1 (13) ноября 1851 г. состоялось официальное открытие всей магистрали. В Москву отправился первый «всенародный» поезд. «Санкт-Петербургские ведомости» написали тогда: «1-е ноября останется днём, навсегда памятным для России: в этот день происходило ... открытие для публики железной дороги, соединяющей две наши столицы — голову и сердце России». </a:t>
            </a:r>
          </a:p>
          <a:p>
            <a:pPr algn="just">
              <a:lnSpc>
                <a:spcPts val="1475"/>
              </a:lnSpc>
              <a:spcAft>
                <a:spcPts val="1125"/>
              </a:spcAft>
            </a:pPr>
            <a:r>
              <a:rPr lang="ru-RU" sz="1200" dirty="0" smtClean="0">
                <a:solidFill>
                  <a:srgbClr val="333333"/>
                </a:solidFill>
                <a:effectLst/>
                <a:latin typeface="Trebuchet MS"/>
              </a:rPr>
              <a:t>Первый «всенародный» поезд состоял из паровоза, двух мягких, трех жёстких и одного багажного вагона. В первый рейс отправились 192 пассажира. Поезд вышел из Петербурга в 11 ч 15 мин. и прибыл в Москву на следующий день в 9 ч утра. Общее время в пути составило 21 ч 45 мин.</a:t>
            </a:r>
          </a:p>
          <a:p>
            <a:pPr algn="just">
              <a:lnSpc>
                <a:spcPts val="1475"/>
              </a:lnSpc>
              <a:spcAft>
                <a:spcPts val="1125"/>
              </a:spcAft>
            </a:pPr>
            <a:r>
              <a:rPr lang="ru-RU" sz="1200" dirty="0" smtClean="0">
                <a:solidFill>
                  <a:srgbClr val="333333"/>
                </a:solidFill>
                <a:effectLst/>
                <a:latin typeface="Trebuchet MS"/>
              </a:rPr>
              <a:t>В середине XIX в. </a:t>
            </a:r>
            <a:r>
              <a:rPr lang="ru-RU" sz="1200" dirty="0" err="1" smtClean="0">
                <a:solidFill>
                  <a:srgbClr val="333333"/>
                </a:solidFill>
                <a:effectLst/>
                <a:latin typeface="Trebuchet MS"/>
              </a:rPr>
              <a:t>Петербурго</a:t>
            </a:r>
            <a:r>
              <a:rPr lang="ru-RU" sz="1200" dirty="0" smtClean="0">
                <a:solidFill>
                  <a:srgbClr val="333333"/>
                </a:solidFill>
                <a:effectLst/>
                <a:latin typeface="Trebuchet MS"/>
              </a:rPr>
              <a:t>-Московская дорога была наиболее совершенной в техническом отношении и самой протяжённой двухпутной железной дорогой в мире — её протяжённость составила 604 версты (644 км).</a:t>
            </a:r>
          </a:p>
          <a:p>
            <a:pPr algn="just">
              <a:lnSpc>
                <a:spcPts val="1475"/>
              </a:lnSpc>
              <a:spcAft>
                <a:spcPts val="1125"/>
              </a:spcAft>
            </a:pPr>
            <a:r>
              <a:rPr lang="ru-RU" sz="1200" dirty="0" smtClean="0">
                <a:solidFill>
                  <a:srgbClr val="333333"/>
                </a:solidFill>
                <a:effectLst/>
                <a:latin typeface="Trebuchet MS"/>
              </a:rPr>
              <a:t>В 1855 г. новая магистраль и вокзал в столице были названы в честь императора Николая I. После революции, в 1923 г., Николаевскую дорогу переименовали в Октябрьскую, а вокзал получил действующее по сей день название — Московский. </a:t>
            </a:r>
            <a:endParaRPr lang="ru-RU" sz="1200" dirty="0">
              <a:solidFill>
                <a:srgbClr val="333333"/>
              </a:solidFill>
              <a:effectLst/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83111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Ядрёный-крепкий, насыщенный, сильный, отличный.</a:t>
            </a:r>
          </a:p>
          <a:p>
            <a:r>
              <a:rPr lang="ru-RU" dirty="0" err="1" smtClean="0"/>
              <a:t>Кочи</a:t>
            </a:r>
            <a:r>
              <a:rPr lang="ru-RU" dirty="0" smtClean="0"/>
              <a:t>= кочки- бугор земли с травой на сыром, болотистом месте.</a:t>
            </a:r>
          </a:p>
          <a:p>
            <a:r>
              <a:rPr lang="ru-RU" dirty="0" smtClean="0"/>
              <a:t>Десятник-старший над группой рабочих.</a:t>
            </a:r>
          </a:p>
          <a:p>
            <a:r>
              <a:rPr lang="ru-RU" dirty="0" smtClean="0"/>
              <a:t>Подрядчик- человек, обязавшийся по договору выполнить определённую работу.</a:t>
            </a:r>
          </a:p>
          <a:p>
            <a:r>
              <a:rPr lang="ru-RU" dirty="0" smtClean="0"/>
              <a:t>Заступ- большая железная лопата для земляных работ. </a:t>
            </a:r>
          </a:p>
          <a:p>
            <a:r>
              <a:rPr lang="ru-RU" dirty="0" smtClean="0"/>
              <a:t>Скопище-большое </a:t>
            </a:r>
            <a:r>
              <a:rPr lang="ru-RU" dirty="0" err="1" smtClean="0"/>
              <a:t>количество,толпа</a:t>
            </a:r>
            <a:r>
              <a:rPr lang="ru-RU" dirty="0" smtClean="0"/>
              <a:t>, скопление людей.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Словарная работа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261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916832"/>
            <a:ext cx="4392488" cy="40324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5292080" y="1988840"/>
            <a:ext cx="3528392" cy="3312368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1600" b="1" i="1" dirty="0" smtClean="0">
                <a:solidFill>
                  <a:srgbClr val="FF0000"/>
                </a:solidFill>
              </a:rPr>
              <a:t>« Славная </a:t>
            </a:r>
            <a:r>
              <a:rPr lang="ru-RU" sz="1600" b="1" i="1" dirty="0" smtClean="0">
                <a:solidFill>
                  <a:srgbClr val="FF0000"/>
                </a:solidFill>
              </a:rPr>
              <a:t>осень</a:t>
            </a:r>
            <a:r>
              <a:rPr lang="ru-RU" sz="1600" b="1" i="1" dirty="0">
                <a:solidFill>
                  <a:srgbClr val="FF0000"/>
                </a:solidFill>
              </a:rPr>
              <a:t>!</a:t>
            </a:r>
            <a:r>
              <a:rPr lang="ru-RU" sz="1600" b="1" i="1" dirty="0" smtClean="0">
                <a:solidFill>
                  <a:srgbClr val="FF0000"/>
                </a:solidFill>
              </a:rPr>
              <a:t> Здоровый</a:t>
            </a:r>
            <a:r>
              <a:rPr lang="ru-RU" sz="1600" b="1" i="1" dirty="0" smtClean="0">
                <a:solidFill>
                  <a:srgbClr val="FF0000"/>
                </a:solidFill>
              </a:rPr>
              <a:t>, </a:t>
            </a:r>
            <a:r>
              <a:rPr lang="ru-RU" sz="1600" b="1" i="1" dirty="0" smtClean="0">
                <a:solidFill>
                  <a:srgbClr val="FF0000"/>
                </a:solidFill>
              </a:rPr>
              <a:t>   ядрёный,</a:t>
            </a:r>
          </a:p>
          <a:p>
            <a:pPr marL="45720" indent="0">
              <a:buNone/>
            </a:pPr>
            <a:r>
              <a:rPr lang="ru-RU" sz="1600" b="1" i="1" dirty="0" smtClean="0">
                <a:solidFill>
                  <a:srgbClr val="FF0000"/>
                </a:solidFill>
              </a:rPr>
              <a:t> </a:t>
            </a:r>
            <a:r>
              <a:rPr lang="ru-RU" sz="1600" b="1" i="1" dirty="0">
                <a:solidFill>
                  <a:srgbClr val="FF0000"/>
                </a:solidFill>
              </a:rPr>
              <a:t>В</a:t>
            </a:r>
            <a:r>
              <a:rPr lang="ru-RU" sz="1600" b="1" i="1" dirty="0" smtClean="0">
                <a:solidFill>
                  <a:srgbClr val="FF0000"/>
                </a:solidFill>
              </a:rPr>
              <a:t>оздух </a:t>
            </a:r>
            <a:r>
              <a:rPr lang="ru-RU" sz="1600" b="1" i="1" dirty="0" smtClean="0">
                <a:solidFill>
                  <a:srgbClr val="FF0000"/>
                </a:solidFill>
              </a:rPr>
              <a:t>усталые силы бодрит</a:t>
            </a:r>
            <a:r>
              <a:rPr lang="ru-RU" sz="1600" b="1" i="1" dirty="0" smtClean="0">
                <a:solidFill>
                  <a:srgbClr val="FF0000"/>
                </a:solidFill>
              </a:rPr>
              <a:t>..»</a:t>
            </a:r>
          </a:p>
          <a:p>
            <a:pPr marL="45720" indent="0">
              <a:buNone/>
            </a:pPr>
            <a:endParaRPr lang="ru-RU" sz="1800" dirty="0" smtClean="0"/>
          </a:p>
          <a:p>
            <a:pPr marL="45720" indent="0">
              <a:buNone/>
            </a:pPr>
            <a:r>
              <a:rPr lang="ru-RU" sz="1800" dirty="0" smtClean="0"/>
              <a:t>1 Какой пейзаж рисует поэт в начале произведения?</a:t>
            </a:r>
          </a:p>
          <a:p>
            <a:pPr marL="45720" indent="0">
              <a:buNone/>
            </a:pPr>
            <a:r>
              <a:rPr lang="ru-RU" sz="1800" dirty="0" smtClean="0"/>
              <a:t>2 Как передаётся настроение автора?</a:t>
            </a:r>
          </a:p>
          <a:p>
            <a:pPr marL="45720" indent="0">
              <a:buNone/>
            </a:pPr>
            <a:r>
              <a:rPr lang="ru-RU" sz="1800" dirty="0"/>
              <a:t>3</a:t>
            </a:r>
            <a:r>
              <a:rPr lang="ru-RU" sz="1800" dirty="0" smtClean="0"/>
              <a:t> Какие художественные средства он использует? </a:t>
            </a:r>
          </a:p>
          <a:p>
            <a:pPr marL="45720" indent="0">
              <a:buNone/>
            </a:pP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Пейзажные зарисовки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11484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381260" cy="1054394"/>
          </a:xfrm>
        </p:spPr>
        <p:txBody>
          <a:bodyPr/>
          <a:lstStyle/>
          <a:p>
            <a:r>
              <a:rPr lang="ru-RU" i="1" dirty="0" smtClean="0"/>
              <a:t>Вид из окна поезда</a:t>
            </a:r>
            <a:endParaRPr lang="ru-RU" i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204864"/>
            <a:ext cx="4038600" cy="306404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499992" y="2204864"/>
            <a:ext cx="4038600" cy="440740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000" i="1" dirty="0">
                <a:solidFill>
                  <a:srgbClr val="FF0000"/>
                </a:solidFill>
              </a:rPr>
              <a:t>Прямо дороженька: насыпи узкие</a:t>
            </a:r>
            <a:r>
              <a:rPr lang="ru-RU" sz="2000" i="1" dirty="0" smtClean="0">
                <a:solidFill>
                  <a:srgbClr val="FF0000"/>
                </a:solidFill>
              </a:rPr>
              <a:t>,</a:t>
            </a:r>
          </a:p>
          <a:p>
            <a:pPr marL="45720" indent="0" algn="ctr">
              <a:buNone/>
            </a:pPr>
            <a:r>
              <a:rPr lang="ru-RU" sz="2000" i="1" dirty="0" smtClean="0">
                <a:solidFill>
                  <a:srgbClr val="FF0000"/>
                </a:solidFill>
              </a:rPr>
              <a:t> </a:t>
            </a:r>
            <a:r>
              <a:rPr lang="ru-RU" sz="2000" i="1" dirty="0">
                <a:solidFill>
                  <a:srgbClr val="FF0000"/>
                </a:solidFill>
              </a:rPr>
              <a:t>Столбики, рельсы, мосты</a:t>
            </a:r>
            <a:r>
              <a:rPr lang="ru-RU" sz="2000" i="1" dirty="0" smtClean="0">
                <a:solidFill>
                  <a:srgbClr val="FF0000"/>
                </a:solidFill>
              </a:rPr>
              <a:t>.</a:t>
            </a:r>
          </a:p>
          <a:p>
            <a:pPr marL="45720" indent="0" algn="ctr">
              <a:buNone/>
            </a:pPr>
            <a:r>
              <a:rPr lang="ru-RU" sz="2000" i="1" dirty="0" smtClean="0">
                <a:solidFill>
                  <a:srgbClr val="FF0000"/>
                </a:solidFill>
              </a:rPr>
              <a:t> </a:t>
            </a:r>
            <a:r>
              <a:rPr lang="ru-RU" sz="2000" i="1" dirty="0">
                <a:solidFill>
                  <a:srgbClr val="FF0000"/>
                </a:solidFill>
              </a:rPr>
              <a:t>А по бокам-то всё косточки русские</a:t>
            </a:r>
            <a:r>
              <a:rPr lang="ru-RU" sz="1600" i="1" dirty="0"/>
              <a:t>... </a:t>
            </a:r>
            <a:r>
              <a:rPr lang="ru-RU" sz="1600" i="1" dirty="0" smtClean="0"/>
              <a:t> </a:t>
            </a:r>
          </a:p>
          <a:p>
            <a:pPr marL="45720" indent="0">
              <a:buNone/>
            </a:pPr>
            <a:r>
              <a:rPr lang="ru-RU" sz="2000" dirty="0" smtClean="0"/>
              <a:t>1 Какую картину рисует поэт во 2 части стихотворения?</a:t>
            </a:r>
          </a:p>
          <a:p>
            <a:pPr marL="45720" indent="0">
              <a:buNone/>
            </a:pPr>
            <a:r>
              <a:rPr lang="ru-RU" sz="2000" dirty="0" smtClean="0"/>
              <a:t>2 Что напоминает пейзаж за окном?</a:t>
            </a:r>
          </a:p>
          <a:p>
            <a:pPr marL="4572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4399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719262"/>
            <a:ext cx="3348594" cy="45894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Народные строители дороги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308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844823"/>
            <a:ext cx="5256584" cy="35148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796136" y="1772816"/>
            <a:ext cx="2868450" cy="3600400"/>
          </a:xfrm>
        </p:spPr>
        <p:txBody>
          <a:bodyPr/>
          <a:lstStyle/>
          <a:p>
            <a:pPr marL="45720" indent="0">
              <a:buNone/>
            </a:pPr>
            <a:r>
              <a:rPr lang="ru-RU" sz="1800" dirty="0" smtClean="0"/>
              <a:t>  </a:t>
            </a:r>
            <a:r>
              <a:rPr lang="ru-RU" sz="1600" i="1" dirty="0" smtClean="0">
                <a:solidFill>
                  <a:srgbClr val="FF0000"/>
                </a:solidFill>
              </a:rPr>
              <a:t>Константин Савицкий</a:t>
            </a:r>
          </a:p>
          <a:p>
            <a:pPr marL="45720" indent="0">
              <a:buNone/>
            </a:pPr>
            <a:r>
              <a:rPr lang="ru-RU" sz="1600" i="1" dirty="0" smtClean="0">
                <a:solidFill>
                  <a:srgbClr val="FF0000"/>
                </a:solidFill>
              </a:rPr>
              <a:t>  « Ремонтные работы </a:t>
            </a:r>
            <a:r>
              <a:rPr lang="ru-RU" sz="1600" i="1" dirty="0" smtClean="0">
                <a:solidFill>
                  <a:srgbClr val="FF0000"/>
                </a:solidFill>
              </a:rPr>
              <a:t>на железной </a:t>
            </a:r>
            <a:r>
              <a:rPr lang="ru-RU" sz="1600" i="1" dirty="0" smtClean="0">
                <a:solidFill>
                  <a:srgbClr val="FF0000"/>
                </a:solidFill>
              </a:rPr>
              <a:t>дороге» (1874г.)</a:t>
            </a:r>
          </a:p>
          <a:p>
            <a:pPr marL="45720" indent="0">
              <a:buNone/>
            </a:pPr>
            <a:endParaRPr lang="ru-RU" sz="1600" i="1" dirty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ru-RU" sz="16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" indent="0">
              <a:buNone/>
            </a:pPr>
            <a:r>
              <a:rPr lang="ru-RU" sz="1600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600" i="1" dirty="0" smtClean="0">
                <a:solidFill>
                  <a:schemeClr val="accent5">
                    <a:lumMod val="75000"/>
                  </a:schemeClr>
                </a:solidFill>
              </a:rPr>
              <a:t>Чем картина близка  стихотворению?</a:t>
            </a:r>
          </a:p>
          <a:p>
            <a:pPr marL="45720" indent="0">
              <a:buNone/>
            </a:pPr>
            <a:endParaRPr lang="ru-RU" sz="1600" i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 </a:t>
            </a:r>
            <a:r>
              <a:rPr lang="ru-RU" sz="2400" dirty="0" smtClean="0"/>
              <a:t>Светлые» стороны жизни рабочих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681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122</TotalTime>
  <Words>177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Сетка</vt:lpstr>
      <vt:lpstr> своеобразие Стихотворения н. А. некрасова « Железная дорога» (1864год)</vt:lpstr>
      <vt:lpstr>История создания дороги</vt:lpstr>
      <vt:lpstr>Словарная работа  </vt:lpstr>
      <vt:lpstr>Пейзажные зарисовки</vt:lpstr>
      <vt:lpstr>Вид из окна поезда</vt:lpstr>
      <vt:lpstr>Народные строители дороги</vt:lpstr>
      <vt:lpstr>« Светлые» стороны жизни рабочих</vt:lpstr>
    </vt:vector>
  </TitlesOfParts>
  <Company>DNA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Стихотворение « Железная дорога»  Н.А. Некрасова</dc:title>
  <dc:creator>DNA7 X64</dc:creator>
  <cp:lastModifiedBy>DNA7 X64</cp:lastModifiedBy>
  <cp:revision>10</cp:revision>
  <dcterms:created xsi:type="dcterms:W3CDTF">2012-12-09T16:19:44Z</dcterms:created>
  <dcterms:modified xsi:type="dcterms:W3CDTF">2012-12-13T12:02:11Z</dcterms:modified>
</cp:coreProperties>
</file>