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2" r:id="rId8"/>
    <p:sldId id="271" r:id="rId9"/>
    <p:sldId id="263" r:id="rId10"/>
    <p:sldId id="264" r:id="rId11"/>
    <p:sldId id="265" r:id="rId12"/>
    <p:sldId id="266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9FF99"/>
    <a:srgbClr val="CC00FF"/>
    <a:srgbClr val="FFFF99"/>
    <a:srgbClr val="FF0066"/>
    <a:srgbClr val="FFFFCC"/>
    <a:srgbClr val="FFFFF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8DC2B-3145-4CB7-8023-E17CE2DA3ABE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13D34-5FFF-43E4-BEBD-0BFD3F36D3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3D34-5FFF-43E4-BEBD-0BFD3F36D33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/>
            </a:p>
          </p:txBody>
        </p:sp>
      </p:grpSp>
      <p:sp>
        <p:nvSpPr>
          <p:cNvPr id="430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ED5279-0DAF-493B-B3E5-74CA9E1955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018E2-375E-452C-9BBB-65BA6654C8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00567-313F-4627-9403-1B2CBC2950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7A030-2F61-4376-9D6C-4BAA1F103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463CD-6917-48E7-BA6A-CD07E1C3F5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C7E96-2DD5-4160-8596-62A9E6FAD5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A4A57-8F84-40C0-BD59-AE2D587A12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A577F-78D0-41F2-AF18-D3EE1DA9A6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9DCA8-3888-48A1-9728-B1FB0D5D9E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9E7DA-DB0A-4F14-8D5C-3A07516237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FBD67-7F5A-4B09-BBD5-44D14BAF2F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4C684-6D94-46DE-ACD2-FDA5BC80DD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8DC3E8D-1585-4332-A8A9-9BBE16D582A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ransition spd="slow"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524250"/>
            <a:ext cx="2667000" cy="3333750"/>
          </a:xfrm>
          <a:prstGeom prst="rect">
            <a:avLst/>
          </a:prstGeom>
          <a:noFill/>
          <a:ln w="5715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81000"/>
            <a:ext cx="8656637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ru-RU" sz="3600" b="1" dirty="0">
                <a:solidFill>
                  <a:srgbClr val="FF0066"/>
                </a:solidFill>
              </a:rPr>
              <a:t>ОБУЧЕНИЕ ДЕТЕЙ С ОВЗ</a:t>
            </a:r>
          </a:p>
          <a:p>
            <a:pPr algn="ctr" eaLnBrk="1" hangingPunct="1">
              <a:lnSpc>
                <a:spcPct val="130000"/>
              </a:lnSpc>
            </a:pPr>
            <a:r>
              <a:rPr lang="ru-RU" sz="3600" b="1" dirty="0">
                <a:solidFill>
                  <a:srgbClr val="FF0066"/>
                </a:solidFill>
              </a:rPr>
              <a:t>НА УРОКАХ ЧЕРЧЕНИЯ</a:t>
            </a:r>
          </a:p>
          <a:p>
            <a:pPr algn="ctr" eaLnBrk="1" hangingPunct="1">
              <a:lnSpc>
                <a:spcPct val="130000"/>
              </a:lnSpc>
            </a:pPr>
            <a:r>
              <a:rPr lang="ru-RU" sz="3600" b="1" dirty="0">
                <a:solidFill>
                  <a:srgbClr val="FF0066"/>
                </a:solidFill>
              </a:rPr>
              <a:t>С ПРИМЕНЕНИЕМ </a:t>
            </a:r>
          </a:p>
          <a:p>
            <a:pPr algn="ctr" eaLnBrk="1" hangingPunct="1">
              <a:lnSpc>
                <a:spcPct val="130000"/>
              </a:lnSpc>
            </a:pPr>
            <a:r>
              <a:rPr lang="ru-RU" sz="3600" b="1" dirty="0">
                <a:solidFill>
                  <a:srgbClr val="FF0066"/>
                </a:solidFill>
              </a:rPr>
              <a:t>ЭЛЕМЕНТОВ </a:t>
            </a:r>
          </a:p>
          <a:p>
            <a:pPr algn="ctr" eaLnBrk="1" hangingPunct="1">
              <a:lnSpc>
                <a:spcPct val="130000"/>
              </a:lnSpc>
            </a:pPr>
            <a:r>
              <a:rPr lang="ru-RU" sz="3600" b="1" dirty="0">
                <a:solidFill>
                  <a:srgbClr val="FF0066"/>
                </a:solidFill>
              </a:rPr>
              <a:t>ЗДОРОВЬЕСБЕРЕГАЮЩИХ </a:t>
            </a:r>
          </a:p>
          <a:p>
            <a:pPr algn="ctr" eaLnBrk="1" hangingPunct="1">
              <a:lnSpc>
                <a:spcPct val="130000"/>
              </a:lnSpc>
            </a:pPr>
            <a:r>
              <a:rPr lang="ru-RU" sz="3600" b="1" dirty="0">
                <a:solidFill>
                  <a:srgbClr val="FF0066"/>
                </a:solidFill>
              </a:rPr>
              <a:t>ТЕХНОЛОГИЙ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34000"/>
            <a:ext cx="236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81200" y="5105400"/>
            <a:ext cx="452880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Выполнила учитель</a:t>
            </a:r>
          </a:p>
          <a:p>
            <a:pPr algn="ctr"/>
            <a:r>
              <a:rPr lang="ru-RU" sz="28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черчения </a:t>
            </a:r>
          </a:p>
          <a:p>
            <a:pPr algn="ctr"/>
            <a:r>
              <a:rPr lang="ru-RU" sz="2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Фадеева И.А.</a:t>
            </a:r>
            <a:endParaRPr lang="ru-RU" sz="28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733800"/>
            <a:ext cx="144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313"/>
            <a:ext cx="8715375" cy="1233487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ФОРМИРОВАНИЕ ТЕХНОЛОГИЧЕСКОЙ КУЛЬТУРЫ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400" smtClean="0"/>
              <a:t>Воспитание интереса к науке и технике. 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smtClean="0"/>
              <a:t>Развитие технического мышления (определение уровня с помощью теста Беннета).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smtClean="0"/>
              <a:t>Развитие графической и информационной культуры.</a:t>
            </a:r>
          </a:p>
          <a:p>
            <a:pPr eaLnBrk="1" hangingPunct="1">
              <a:lnSpc>
                <a:spcPct val="150000"/>
              </a:lnSpc>
            </a:pPr>
            <a:r>
              <a:rPr lang="ru-RU" sz="2400" smtClean="0"/>
              <a:t> Привитие культуры труда и человеческих отношений.</a:t>
            </a:r>
          </a:p>
        </p:txBody>
      </p:sp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572000"/>
            <a:ext cx="876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K:\последний проект\9880504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24400"/>
            <a:ext cx="1143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14313"/>
            <a:ext cx="8791575" cy="1309687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РАЗВИТИЕ КОМПЕТЕНТНОСТИ В РЕШЕНИИ ПРОБЛЕМ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153400" cy="4876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v"/>
            </a:pPr>
            <a:r>
              <a:rPr lang="ru-RU" sz="2000" smtClean="0"/>
              <a:t>Развитие следующих качеств личности – настойчивости, целеустремленности, уверенности в преодолении трудностей, умения мобилизовать энергию.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ru-RU" sz="2000" smtClean="0"/>
              <a:t>Формирование навыков самостоятельной работы, способности критически оценивать свою работу, ответственно относиться к её выполнению.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ru-RU" sz="2000" smtClean="0"/>
              <a:t>Использование  алгоритмов и разделение сложного задания на составляющие (определение последовательности выполнения ведет к формированию рациональных приемов самостоятельной деятельности, активизирует мышление, память и органы чувств учащихся).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ru-RU" sz="2000" smtClean="0"/>
              <a:t>Формирование умения выявлять  собственные ошибки.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ru-RU" sz="2000" smtClean="0"/>
              <a:t>Использование опор различного типа (таблицы, опорные конспекты);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ru-RU" sz="2000" smtClean="0"/>
              <a:t> Использование педагогической поддержки учителя.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1938" y="0"/>
            <a:ext cx="1262062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943975" cy="1462087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УЧЁТ ПСИХИЧЕСКИХ И ПСИХОЛОГИЧЕСКИХ ОСОБЕННОСТЕЙ ЛИЧНОСТИ РЕБЕНКА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pPr eaLnBrk="1" hangingPunct="1">
              <a:lnSpc>
                <a:spcPct val="50000"/>
              </a:lnSpc>
            </a:pPr>
            <a:r>
              <a:rPr lang="ru-RU" sz="2400" b="1" smtClean="0"/>
              <a:t>Психологические особенности</a:t>
            </a:r>
            <a:r>
              <a:rPr lang="ru-RU" sz="2400" smtClean="0"/>
              <a:t>: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200" smtClean="0"/>
              <a:t> 1) О</a:t>
            </a:r>
            <a:r>
              <a:rPr lang="ru-RU" sz="2200" u="sng" smtClean="0"/>
              <a:t>собенности эмоциональной среды</a:t>
            </a:r>
            <a:r>
              <a:rPr lang="ru-RU" sz="2200" smtClean="0"/>
              <a:t>-тревожность,агрессивность.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200" smtClean="0"/>
              <a:t> 2) </a:t>
            </a:r>
            <a:r>
              <a:rPr lang="ru-RU" sz="2200" u="sng" smtClean="0"/>
              <a:t>Особенности личности</a:t>
            </a:r>
            <a:r>
              <a:rPr lang="ru-RU" sz="2200" smtClean="0"/>
              <a:t>: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200" smtClean="0"/>
              <a:t>       самооценка – завышенная или заниженная,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200" smtClean="0"/>
              <a:t>       темперамент – сангвиник, холерик, флегматик и меланхолик,       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200" smtClean="0"/>
              <a:t>       способности, акцентуация характера – безвольный,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200" smtClean="0"/>
              <a:t>       подражательный, замкнутый, возбудимый, чувствительный.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200" smtClean="0"/>
              <a:t> 3) </a:t>
            </a:r>
            <a:r>
              <a:rPr lang="ru-RU" sz="2200" u="sng" smtClean="0"/>
              <a:t>Каналы восприятия</a:t>
            </a:r>
            <a:r>
              <a:rPr lang="ru-RU" sz="2200" smtClean="0"/>
              <a:t>-аудиальный, визуальный, кинестетический).</a:t>
            </a:r>
            <a:endParaRPr lang="en-US" sz="2200" smtClean="0"/>
          </a:p>
          <a:p>
            <a:pPr eaLnBrk="1" hangingPunct="1">
              <a:lnSpc>
                <a:spcPct val="70000"/>
              </a:lnSpc>
            </a:pPr>
            <a:r>
              <a:rPr lang="ru-RU" sz="2400" b="1" smtClean="0"/>
              <a:t>Индивидуальные особенности</a:t>
            </a:r>
            <a:r>
              <a:rPr lang="ru-RU" sz="2000" smtClean="0"/>
              <a:t>:                                                             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200" smtClean="0"/>
              <a:t>       леворукость, зрение и др. медицинские показания.</a:t>
            </a:r>
            <a:endParaRPr lang="en-US" sz="2200" smtClean="0"/>
          </a:p>
          <a:p>
            <a:pPr eaLnBrk="1" hangingPunct="1">
              <a:lnSpc>
                <a:spcPct val="50000"/>
              </a:lnSpc>
            </a:pPr>
            <a:r>
              <a:rPr lang="ru-RU" sz="2400" b="1" smtClean="0"/>
              <a:t>Познавательная сфера</a:t>
            </a:r>
            <a:r>
              <a:rPr lang="ru-RU" sz="2400" smtClean="0"/>
              <a:t>:</a:t>
            </a:r>
          </a:p>
          <a:p>
            <a:pPr eaLnBrk="1" hangingPunct="1">
              <a:lnSpc>
                <a:spcPct val="5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2000" smtClean="0"/>
              <a:t>       </a:t>
            </a:r>
            <a:r>
              <a:rPr lang="ru-RU" sz="2200" smtClean="0"/>
              <a:t>интеллектуальное развитие (</a:t>
            </a:r>
            <a:r>
              <a:rPr lang="en-US" sz="2200" smtClean="0"/>
              <a:t>I</a:t>
            </a:r>
            <a:r>
              <a:rPr lang="ru-RU" sz="2200" smtClean="0"/>
              <a:t> - </a:t>
            </a:r>
            <a:r>
              <a:rPr lang="en-US" sz="2200" smtClean="0"/>
              <a:t>IV</a:t>
            </a:r>
            <a:r>
              <a:rPr lang="ru-RU" sz="2200" smtClean="0"/>
              <a:t> уровень развития),</a:t>
            </a:r>
          </a:p>
          <a:p>
            <a:pPr eaLnBrk="1" hangingPunct="1">
              <a:lnSpc>
                <a:spcPct val="5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2200" smtClean="0"/>
              <a:t>       память (зрительная, слуховая, объем памяти), </a:t>
            </a:r>
          </a:p>
          <a:p>
            <a:pPr eaLnBrk="1" hangingPunct="1">
              <a:lnSpc>
                <a:spcPct val="5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2200" smtClean="0"/>
              <a:t>       мышление, речь, внимание (концентрация, устойчивость,   </a:t>
            </a:r>
          </a:p>
          <a:p>
            <a:pPr eaLnBrk="1" hangingPunct="1">
              <a:lnSpc>
                <a:spcPct val="5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2200" smtClean="0"/>
              <a:t>       объем внимания), восприятие.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800" smtClean="0"/>
              <a:t>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8639175" cy="1233487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РАЗРАБОТКА ДИАГНОСТИЧЕСКОГО ОБЕСПЕЧЕНИЯ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269288" cy="480060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ru-RU" sz="2400" smtClean="0"/>
              <a:t>Диагностика с разбивкой тем на подлежащие усвоению знания, умения и навыки позволяет выйти на уровень,  предусмотренный государственными стандартами.</a:t>
            </a:r>
          </a:p>
          <a:p>
            <a:pPr eaLnBrk="1" hangingPunct="1">
              <a:lnSpc>
                <a:spcPct val="60000"/>
              </a:lnSpc>
            </a:pPr>
            <a:r>
              <a:rPr lang="ru-RU" sz="2400" smtClean="0"/>
              <a:t>        Круговые диаграммы по типу диагностики Т.Д. Зиневич - Евстигнеевой  и Л.А. Нисневич  «Как помочь «особому» ребенку» позволяют определить зону ближайшего развития учащихся и при необходимости скорректировать работу учителя.</a:t>
            </a:r>
          </a:p>
          <a:p>
            <a:pPr eaLnBrk="1" hangingPunct="1">
              <a:lnSpc>
                <a:spcPct val="60000"/>
              </a:lnSpc>
            </a:pPr>
            <a:r>
              <a:rPr lang="ru-RU" sz="2400" smtClean="0"/>
              <a:t>         Отслеживание результатов  по графическим работам позволяет проследить за продвижениями учащихся с целью выявления умений, над которыми необходимо работать в следующем учебном году.</a:t>
            </a:r>
          </a:p>
          <a:p>
            <a:pPr eaLnBrk="1" hangingPunct="1">
              <a:lnSpc>
                <a:spcPct val="60000"/>
              </a:lnSpc>
            </a:pPr>
            <a:r>
              <a:rPr lang="ru-RU" sz="2400" smtClean="0"/>
              <a:t>         Итоговая диагностика результатов обучения позволяет регулировать проблему управления учебной деятельностью учащихся, просчитывать возможные ошибки, находить способы их исправления, минимизировать отрицательные эффекты.</a:t>
            </a:r>
          </a:p>
        </p:txBody>
      </p:sp>
      <p:pic>
        <p:nvPicPr>
          <p:cNvPr id="26628" name="Рисунок 1" descr="45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57200"/>
            <a:ext cx="1905000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3338" y="4343400"/>
            <a:ext cx="149066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31238" cy="776288"/>
          </a:xfrm>
        </p:spPr>
        <p:txBody>
          <a:bodyPr/>
          <a:lstStyle/>
          <a:p>
            <a:pPr algn="ctr" eaLnBrk="1" hangingPunct="1"/>
            <a:r>
              <a:rPr lang="ru-RU" sz="3600" b="1" dirty="0" smtClean="0"/>
              <a:t>СОДЕРЖАНИЕ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69288" cy="5638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smtClean="0"/>
              <a:t>Значение черчения.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Здоровьесберегающие технологии.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Обучение при опоре на зону ближайшего развития ученика.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Развитие мотивации к учебному процессу.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smtClean="0"/>
              <a:t>    Применение ИКТ.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Применение различных видов педагогической поддержки.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 Учёт закономерностей психического развития и индивидуальных психологических особенностей личности ребенка на уроках.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Развитие речи.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Формирование технологической культуры.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Развитие компетентности в решении проблем.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Разработка диагностического обеспечения.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 стрелкой 33"/>
          <p:cNvCxnSpPr>
            <a:stCxn id="16393" idx="2"/>
            <a:endCxn id="6" idx="0"/>
          </p:cNvCxnSpPr>
          <p:nvPr/>
        </p:nvCxnSpPr>
        <p:spPr>
          <a:xfrm>
            <a:off x="4659313" y="1524000"/>
            <a:ext cx="323850" cy="3098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6393" idx="2"/>
          </p:cNvCxnSpPr>
          <p:nvPr/>
        </p:nvCxnSpPr>
        <p:spPr>
          <a:xfrm>
            <a:off x="4659313" y="1524000"/>
            <a:ext cx="2989262" cy="41592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2362200" y="1600200"/>
            <a:ext cx="2209800" cy="434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6393" idx="2"/>
          </p:cNvCxnSpPr>
          <p:nvPr/>
        </p:nvCxnSpPr>
        <p:spPr>
          <a:xfrm rot="16200000" flipH="1">
            <a:off x="4843463" y="1338262"/>
            <a:ext cx="2667000" cy="30384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6393" idx="2"/>
            <a:endCxn id="8" idx="0"/>
          </p:cNvCxnSpPr>
          <p:nvPr/>
        </p:nvCxnSpPr>
        <p:spPr>
          <a:xfrm flipH="1">
            <a:off x="1466850" y="1524000"/>
            <a:ext cx="3192463" cy="287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6393" idx="2"/>
          </p:cNvCxnSpPr>
          <p:nvPr/>
        </p:nvCxnSpPr>
        <p:spPr>
          <a:xfrm rot="5400000">
            <a:off x="2215357" y="832643"/>
            <a:ext cx="1752600" cy="3135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6393" idx="2"/>
            <a:endCxn id="10" idx="0"/>
          </p:cNvCxnSpPr>
          <p:nvPr/>
        </p:nvCxnSpPr>
        <p:spPr>
          <a:xfrm>
            <a:off x="4659313" y="1524000"/>
            <a:ext cx="2636837" cy="1698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93038" cy="1295400"/>
          </a:xfrm>
        </p:spPr>
        <p:txBody>
          <a:bodyPr/>
          <a:lstStyle/>
          <a:p>
            <a:pPr algn="ctr" eaLnBrk="1" hangingPunct="1"/>
            <a:r>
              <a:rPr lang="ru-RU" sz="3600" b="1" dirty="0" smtClean="0"/>
              <a:t>ЗДОРОВЬЕСБЕРЕГАЮЩИЕ </a:t>
            </a:r>
            <a:r>
              <a:rPr lang="ru-RU" sz="3600" b="1" dirty="0" smtClean="0"/>
              <a:t>ТЕХНОЛОГИИ НА УРОКЕ</a:t>
            </a:r>
            <a:endParaRPr lang="ru-RU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238875" y="3859213"/>
            <a:ext cx="2514600" cy="830262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</a:rPr>
              <a:t>Смена видов 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7663" y="4622800"/>
            <a:ext cx="4191000" cy="831850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Создание положительного эмоционального настроя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133600"/>
            <a:ext cx="2971800" cy="830263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</a:rPr>
              <a:t>Корректирование программы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550" y="4394200"/>
            <a:ext cx="2514600" cy="1200150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</a:rPr>
              <a:t>Отсутствие авторитарности на уроке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133600"/>
            <a:ext cx="2743200" cy="830263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</a:rPr>
              <a:t>Предупреждение усталости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0250" y="3222625"/>
            <a:ext cx="2971800" cy="461963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</a:rPr>
              <a:t>Физкультминутка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3276600"/>
            <a:ext cx="2819400" cy="830263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Оптимальность</a:t>
            </a:r>
          </a:p>
          <a:p>
            <a:pPr algn="ctr"/>
            <a:r>
              <a:rPr lang="ru-RU" sz="2400"/>
              <a:t> темпа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8113" y="5943600"/>
            <a:ext cx="3657600" cy="830263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</a:rPr>
              <a:t>Повторение и закрепление материала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6700" y="5562600"/>
            <a:ext cx="4953000" cy="1200150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</a:rPr>
              <a:t>Использование заданий, соответствующих умственному развитию учащихся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stCxn id="16393" idx="2"/>
          </p:cNvCxnSpPr>
          <p:nvPr/>
        </p:nvCxnSpPr>
        <p:spPr>
          <a:xfrm rot="5400000">
            <a:off x="3129757" y="527843"/>
            <a:ext cx="533400" cy="25257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6393" idx="2"/>
          </p:cNvCxnSpPr>
          <p:nvPr/>
        </p:nvCxnSpPr>
        <p:spPr>
          <a:xfrm rot="5400000">
            <a:off x="4196557" y="1670843"/>
            <a:ext cx="609600" cy="3159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6393" idx="2"/>
            <a:endCxn id="9" idx="0"/>
          </p:cNvCxnSpPr>
          <p:nvPr/>
        </p:nvCxnSpPr>
        <p:spPr>
          <a:xfrm rot="16200000" flipH="1">
            <a:off x="5719763" y="461962"/>
            <a:ext cx="609600" cy="27336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29000" y="2133600"/>
            <a:ext cx="2362200" cy="830263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j-lt"/>
                <a:cs typeface="Times New Roman" pitchFamily="18" charset="0"/>
              </a:rPr>
              <a:t>Смена форм работы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81400" y="3352800"/>
            <a:ext cx="1905000" cy="830263"/>
          </a:xfrm>
          <a:prstGeom prst="rect">
            <a:avLst/>
          </a:prstGeom>
          <a:solidFill>
            <a:srgbClr val="CCFF99"/>
          </a:solidFill>
          <a:ln w="5715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</a:rPr>
              <a:t>Разгрузка для глаз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62400" y="2743200"/>
            <a:ext cx="3429000" cy="717550"/>
          </a:xfrm>
          <a:prstGeom prst="rect">
            <a:avLst/>
          </a:prstGeom>
          <a:solidFill>
            <a:srgbClr val="CCFF99"/>
          </a:solidFill>
          <a:ln w="762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600" b="1"/>
              <a:t>ЧЕРЧЕНИЕ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52400" y="5495925"/>
            <a:ext cx="5715000" cy="1225550"/>
          </a:xfrm>
          <a:prstGeom prst="rect">
            <a:avLst/>
          </a:prstGeom>
          <a:solidFill>
            <a:srgbClr val="FFFFCC"/>
          </a:solidFill>
          <a:ln w="38100">
            <a:solidFill>
              <a:srgbClr val="CC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2400"/>
              <a:t>Расширение и усложнение </a:t>
            </a:r>
          </a:p>
          <a:p>
            <a:pPr algn="ctr" eaLnBrk="1" hangingPunct="1"/>
            <a:r>
              <a:rPr lang="ru-RU" sz="2400"/>
              <a:t>индивидуальных и интеллектуальных </a:t>
            </a:r>
          </a:p>
          <a:p>
            <a:pPr algn="ctr" eaLnBrk="1" hangingPunct="1"/>
            <a:r>
              <a:rPr lang="ru-RU" sz="2400"/>
              <a:t>ресурсов личности</a:t>
            </a:r>
            <a:r>
              <a:rPr lang="ru-RU"/>
              <a:t> 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4048125" y="1752600"/>
            <a:ext cx="4908550" cy="860425"/>
          </a:xfrm>
          <a:prstGeom prst="rect">
            <a:avLst/>
          </a:prstGeom>
          <a:solidFill>
            <a:srgbClr val="FFFFCC"/>
          </a:solidFill>
          <a:ln w="38100">
            <a:solidFill>
              <a:srgbClr val="CC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2400"/>
              <a:t>Развитие мелкой моторики кисти</a:t>
            </a:r>
          </a:p>
          <a:p>
            <a:pPr algn="ctr" eaLnBrk="1" hangingPunct="1"/>
            <a:r>
              <a:rPr lang="ru-RU" sz="2400"/>
              <a:t> и пальцев рук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52400" y="152400"/>
            <a:ext cx="3725863" cy="860425"/>
          </a:xfrm>
          <a:prstGeom prst="rect">
            <a:avLst/>
          </a:prstGeom>
          <a:solidFill>
            <a:srgbClr val="FFFFCC"/>
          </a:solidFill>
          <a:ln w="38100">
            <a:solidFill>
              <a:srgbClr val="CC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/>
              <a:t>Развитие технического и образного мышления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105400" y="3581400"/>
            <a:ext cx="3883025" cy="860425"/>
          </a:xfrm>
          <a:prstGeom prst="rect">
            <a:avLst/>
          </a:prstGeom>
          <a:solidFill>
            <a:srgbClr val="FFFFCC"/>
          </a:solidFill>
          <a:ln w="38100">
            <a:solidFill>
              <a:srgbClr val="CC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2400"/>
              <a:t>Формирование </a:t>
            </a:r>
          </a:p>
          <a:p>
            <a:pPr algn="ctr" eaLnBrk="1" hangingPunct="1"/>
            <a:r>
              <a:rPr lang="ru-RU" sz="2400"/>
              <a:t>графической грамотности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2286000" y="4495800"/>
            <a:ext cx="4648200" cy="860425"/>
          </a:xfrm>
          <a:prstGeom prst="rect">
            <a:avLst/>
          </a:prstGeom>
          <a:solidFill>
            <a:srgbClr val="FFFFCC"/>
          </a:solidFill>
          <a:ln w="38100">
            <a:solidFill>
              <a:srgbClr val="CC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/>
              <a:t>Развитие речи и пополнение </a:t>
            </a:r>
          </a:p>
          <a:p>
            <a:pPr algn="ctr" eaLnBrk="1" hangingPunct="1"/>
            <a:r>
              <a:rPr lang="ru-RU" sz="2400"/>
              <a:t>словарного запаса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752600" y="1143000"/>
            <a:ext cx="5845175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CC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Формирование измерительных навыков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285750" y="2590800"/>
            <a:ext cx="3011488" cy="1225550"/>
          </a:xfrm>
          <a:prstGeom prst="rect">
            <a:avLst/>
          </a:prstGeom>
          <a:solidFill>
            <a:srgbClr val="FFFFCC"/>
          </a:solidFill>
          <a:ln w="38100">
            <a:solidFill>
              <a:srgbClr val="CC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2400"/>
              <a:t>Формирование</a:t>
            </a:r>
          </a:p>
          <a:p>
            <a:pPr algn="ctr" eaLnBrk="1" hangingPunct="1"/>
            <a:r>
              <a:rPr lang="ru-RU" sz="2400"/>
              <a:t>пространственных  </a:t>
            </a:r>
          </a:p>
          <a:p>
            <a:pPr algn="ctr" eaLnBrk="1" hangingPunct="1"/>
            <a:r>
              <a:rPr lang="ru-RU" sz="2400"/>
              <a:t>представлений</a:t>
            </a:r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 flipV="1">
            <a:off x="7391400" y="2590800"/>
            <a:ext cx="533400" cy="5334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7391400" y="3124200"/>
            <a:ext cx="533400" cy="4572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>
            <a:off x="3581400" y="3505200"/>
            <a:ext cx="609600" cy="9906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 flipH="1" flipV="1">
            <a:off x="3276600" y="1676400"/>
            <a:ext cx="838200" cy="10668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 flipH="1" flipV="1">
            <a:off x="304800" y="990600"/>
            <a:ext cx="3657600" cy="1905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H="1">
            <a:off x="3276600" y="3124200"/>
            <a:ext cx="685800" cy="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Line 18"/>
          <p:cNvSpPr>
            <a:spLocks noChangeShapeType="1"/>
          </p:cNvSpPr>
          <p:nvPr/>
        </p:nvSpPr>
        <p:spPr bwMode="auto">
          <a:xfrm flipH="1">
            <a:off x="381000" y="3429000"/>
            <a:ext cx="3581400" cy="20574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7425" name="Picture 19" descr="MCj023213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988" y="4419600"/>
            <a:ext cx="200501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/>
      <p:bldP spid="57350" grpId="0" animBg="1"/>
      <p:bldP spid="57351" grpId="0" animBg="1"/>
      <p:bldP spid="57352" grpId="0" animBg="1"/>
      <p:bldP spid="57353" grpId="0" animBg="1"/>
      <p:bldP spid="57354" grpId="0" animBg="1"/>
      <p:bldP spid="573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752600"/>
            <a:ext cx="391477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14313"/>
            <a:ext cx="8791575" cy="1462087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ОБУЧЕНИЕ ПРИ ОПОРЕ НА ЗОНУ БЛИЖАЙШЕГО РАЗВИТИЯ УЧЕНИКА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648200" y="1677988"/>
            <a:ext cx="1603375" cy="495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Внимание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638800" y="2286000"/>
            <a:ext cx="1239838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Память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6324600" y="3049588"/>
            <a:ext cx="1738313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Мышление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019800" y="4267200"/>
            <a:ext cx="3017838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Коммуникативность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5562600" y="5410200"/>
            <a:ext cx="3319463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Общеучебные навыки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114800" y="5665788"/>
            <a:ext cx="868363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Речь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828800" y="1828800"/>
            <a:ext cx="1420813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Графика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838200" y="2590800"/>
            <a:ext cx="1793875" cy="86042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Образное</a:t>
            </a:r>
          </a:p>
          <a:p>
            <a:pPr eaLnBrk="1" hangingPunct="1"/>
            <a:r>
              <a:rPr lang="ru-RU" sz="2400"/>
              <a:t> мышление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609600" y="3962400"/>
            <a:ext cx="1954213" cy="86042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Выполнение</a:t>
            </a:r>
          </a:p>
          <a:p>
            <a:pPr eaLnBrk="1" hangingPunct="1"/>
            <a:r>
              <a:rPr lang="ru-RU" sz="2400"/>
              <a:t> чертежа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28600" y="5334000"/>
            <a:ext cx="3306763" cy="4953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Оформление чертежа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1233487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РАЗВИТИЕ МОТИВАЦИИ ОБУЧЕНИЯ ПРИМЕНЕНИЕ ИКТ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0" y="2017713"/>
            <a:ext cx="4002088" cy="285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Создание чертежа и детали на компьютере с помощью программы Компас.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Составление узора из геометрических фигур  в графическом редакторе </a:t>
            </a:r>
            <a:r>
              <a:rPr lang="en-US" sz="2400" smtClean="0"/>
              <a:t>Paint</a:t>
            </a:r>
            <a:r>
              <a:rPr lang="ru-RU" sz="2400" smtClean="0"/>
              <a:t>. </a:t>
            </a:r>
          </a:p>
        </p:txBody>
      </p:sp>
      <p:pic>
        <p:nvPicPr>
          <p:cNvPr id="19460" name="Picture 6" descr="j03005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953000"/>
            <a:ext cx="20574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76200" y="1905000"/>
            <a:ext cx="5029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400"/>
              <a:t>Разноуровневое дифференцированное обучение.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400"/>
              <a:t>Проведение нестандартных уроков: составление и разгадывание кроссвордов, написание объявления пером и тушью, применение компьютерных программ.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400"/>
              <a:t>Визуализация процесса обучения.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400"/>
              <a:t>Создание ситуации успеха.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400"/>
              <a:t>Применение педагогической поддержки.</a:t>
            </a:r>
          </a:p>
        </p:txBody>
      </p:sp>
      <p:pic>
        <p:nvPicPr>
          <p:cNvPr id="19462" name="Picture 9" descr="j02929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1143000"/>
            <a:ext cx="990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481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MPj040910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4075" y="0"/>
            <a:ext cx="1939925" cy="25146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20483" name="Line 20"/>
          <p:cNvSpPr>
            <a:spLocks noChangeShapeType="1"/>
          </p:cNvSpPr>
          <p:nvPr/>
        </p:nvSpPr>
        <p:spPr bwMode="auto">
          <a:xfrm flipH="1">
            <a:off x="3810000" y="1600200"/>
            <a:ext cx="38100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14313"/>
            <a:ext cx="8791575" cy="1233487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ВИДЫ ПЕДАГОГИЧЕСКОЙ ПОДДЕРЖКИ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3914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572000" y="2895600"/>
            <a:ext cx="4137025" cy="4953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Обучение без принуждения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990600" y="3581400"/>
            <a:ext cx="2547938" cy="4953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Взаимообучение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724150" y="5638800"/>
            <a:ext cx="6327775" cy="8604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2400"/>
              <a:t>Использование предварительной проверки</a:t>
            </a:r>
          </a:p>
          <a:p>
            <a:pPr algn="ctr" eaLnBrk="1" hangingPunct="1"/>
            <a:r>
              <a:rPr lang="ru-RU" sz="2400"/>
              <a:t> итоговых работ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04800" y="2743200"/>
            <a:ext cx="3300413" cy="4953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Оптимальность темпа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304800" y="4954588"/>
            <a:ext cx="5872163" cy="4953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Предупреждение о возможных ошибках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5029200" y="1981200"/>
            <a:ext cx="3679825" cy="4953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Применение алгоритмов</a:t>
            </a: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H="1">
            <a:off x="3124200" y="16002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5181600" y="16002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>
            <a:off x="3581400" y="1600200"/>
            <a:ext cx="304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52400" y="1981200"/>
            <a:ext cx="3502025" cy="4953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Адаптация содержания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648200" y="1600200"/>
            <a:ext cx="304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3429000" y="1600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419600" y="1600200"/>
            <a:ext cx="2286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>
            <a:off x="3581400" y="1600200"/>
            <a:ext cx="4572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 flipH="1">
            <a:off x="4343400" y="1600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819400" y="4267200"/>
            <a:ext cx="6167438" cy="4953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/>
              <a:t>Обязательный показ выполнения задания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182" grpId="0" animBg="1"/>
      <p:bldP spid="50184" grpId="0" animBg="1"/>
      <p:bldP spid="50186" grpId="0" animBg="1"/>
      <p:bldP spid="50187" grpId="0" animBg="1"/>
      <p:bldP spid="50188" grpId="0" animBg="1"/>
      <p:bldP spid="50185" grpId="0" animBg="1"/>
      <p:bldP spid="501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0" y="0"/>
            <a:ext cx="9144000" cy="70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14350" algn="l"/>
              </a:tabLst>
            </a:pPr>
            <a:r>
              <a:rPr lang="ru-RU" sz="2800" b="1">
                <a:cs typeface="Times New Roman" pitchFamily="18" charset="0"/>
              </a:rPr>
              <a:t>8 класс   Алгоритм выполнения эскиза детали</a:t>
            </a:r>
            <a:endParaRPr lang="ru-RU" sz="2800" b="1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Анализ геометрической формы детали.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Определение количества видов на чертеже, главного вида.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Вычерчивание рамки и основной надписи.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Построение осевых и   центровых линий.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Очерчивание габаритных прямоугольников тонкими линиями с учетом того, чтобы оставить место для нанесения размеров.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Нанесение внешних  (видимых) контуров детали.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Нанесение  внутренних (штриховые линии) контуров детали.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Нанесение  выносных и размерных линий.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Обмер детали (линейка или штангенциркуль) и нанесение размерных чисел.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Обводка.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Заполнение основной надписи (название детали, материал, кто и когда выполнил).</a:t>
            </a:r>
            <a:endParaRPr lang="ru-RU" sz="2400"/>
          </a:p>
          <a:p>
            <a:pPr>
              <a:buFont typeface="Tahoma" pitchFamily="34" charset="0"/>
              <a:buAutoNum type="arabicPeriod"/>
              <a:tabLst>
                <a:tab pos="514350" algn="l"/>
              </a:tabLst>
            </a:pPr>
            <a:r>
              <a:rPr lang="ru-RU" sz="2400">
                <a:cs typeface="Times New Roman" pitchFamily="18" charset="0"/>
              </a:rPr>
              <a:t>Проверка эскиза.</a:t>
            </a:r>
            <a:endParaRPr lang="ru-RU" sz="2400"/>
          </a:p>
          <a:p>
            <a:pPr>
              <a:tabLst>
                <a:tab pos="514350" algn="l"/>
              </a:tabLst>
            </a:pPr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313"/>
            <a:ext cx="8715375" cy="776287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РАЗВИТИЕ РЕЧИ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740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Ведение и применение словаря терминов на уроках.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Использование специальной терминологии даже в классе с очень низким уровнем обучаемости.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Использование наглядных образцов технических изделий, которые учащиеся должны назвать.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Применение таблиц по черчению, где основные термины присутствуют (например, при изучении темы «Резьбовые соединения», «Плоскости проекций» и др.);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Исправление ошибок речи учащихся (например, дырка вместо отверстия, вид сбоку вместо вида слева и др.).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Чтение чертежей деталей, при необходимости, используя алгоритмы (сначала несложных, затем, включающих сечения и разрезы, сборочных чертежей и наконец, - строительных чертежей).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1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671</TotalTime>
  <Words>840</Words>
  <Application>Microsoft PowerPoint</Application>
  <PresentationFormat>Экран (4:3)</PresentationFormat>
  <Paragraphs>141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Times New Roman</vt:lpstr>
      <vt:lpstr>Палитра</vt:lpstr>
      <vt:lpstr>Слайд 1</vt:lpstr>
      <vt:lpstr>СОДЕРЖАНИЕ</vt:lpstr>
      <vt:lpstr>ЗДОРОВЬЕСБЕРЕГАЮЩИЕ ТЕХНОЛОГИИ НА УРОКЕ</vt:lpstr>
      <vt:lpstr>Слайд 4</vt:lpstr>
      <vt:lpstr>ОБУЧЕНИЕ ПРИ ОПОРЕ НА ЗОНУ БЛИЖАЙШЕГО РАЗВИТИЯ УЧЕНИКА</vt:lpstr>
      <vt:lpstr>РАЗВИТИЕ МОТИВАЦИИ ОБУЧЕНИЯ ПРИМЕНЕНИЕ ИКТ</vt:lpstr>
      <vt:lpstr>ВИДЫ ПЕДАГОГИЧЕСКОЙ ПОДДЕРЖКИ</vt:lpstr>
      <vt:lpstr>Слайд 8</vt:lpstr>
      <vt:lpstr>РАЗВИТИЕ РЕЧИ</vt:lpstr>
      <vt:lpstr>ФОРМИРОВАНИЕ ТЕХНОЛОГИЧЕСКОЙ КУЛЬТУРЫ</vt:lpstr>
      <vt:lpstr>РАЗВИТИЕ КОМПЕТЕНТНОСТИ В РЕШЕНИИ ПРОБЛЕМ</vt:lpstr>
      <vt:lpstr>УЧЁТ ПСИХИЧЕСКИХ И ПСИХОЛОГИЧЕСКИХ ОСОБЕННОСТЕЙ ЛИЧНОСТИ РЕБЕНКА</vt:lpstr>
      <vt:lpstr>РАЗРАБОТКА ДИАГНОСТИЧЕСКОГО ОБЕСПЕЧЕНИЯ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Я</cp:lastModifiedBy>
  <cp:revision>29</cp:revision>
  <cp:lastPrinted>1601-01-01T00:00:00Z</cp:lastPrinted>
  <dcterms:created xsi:type="dcterms:W3CDTF">1601-01-01T00:00:00Z</dcterms:created>
  <dcterms:modified xsi:type="dcterms:W3CDTF">2014-11-14T07:13:32Z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