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7" r:id="rId9"/>
    <p:sldId id="268" r:id="rId10"/>
    <p:sldId id="269" r:id="rId11"/>
    <p:sldId id="264" r:id="rId12"/>
    <p:sldId id="265" r:id="rId13"/>
    <p:sldId id="266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2A69A-D5D4-4CB3-9239-25AE201310E3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52570-9D30-4DEA-B1C8-6B989B8420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2A69A-D5D4-4CB3-9239-25AE201310E3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52570-9D30-4DEA-B1C8-6B989B8420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2A69A-D5D4-4CB3-9239-25AE201310E3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52570-9D30-4DEA-B1C8-6B989B8420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2A69A-D5D4-4CB3-9239-25AE201310E3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52570-9D30-4DEA-B1C8-6B989B8420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2A69A-D5D4-4CB3-9239-25AE201310E3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52570-9D30-4DEA-B1C8-6B989B8420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2A69A-D5D4-4CB3-9239-25AE201310E3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52570-9D30-4DEA-B1C8-6B989B8420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2A69A-D5D4-4CB3-9239-25AE201310E3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52570-9D30-4DEA-B1C8-6B989B8420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2A69A-D5D4-4CB3-9239-25AE201310E3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52570-9D30-4DEA-B1C8-6B989B8420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2A69A-D5D4-4CB3-9239-25AE201310E3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52570-9D30-4DEA-B1C8-6B989B8420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2A69A-D5D4-4CB3-9239-25AE201310E3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52570-9D30-4DEA-B1C8-6B989B8420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2A69A-D5D4-4CB3-9239-25AE201310E3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152570-9D30-4DEA-B1C8-6B989B8420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D152570-9D30-4DEA-B1C8-6B989B8420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872A69A-D5D4-4CB3-9239-25AE201310E3}" type="datetimeFigureOut">
              <a:rPr lang="ru-RU" smtClean="0"/>
              <a:pPr/>
              <a:t>29.12.2014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7157" y="2967334"/>
            <a:ext cx="8099299" cy="96488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67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Музеи</a:t>
            </a:r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в нашей жизни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93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Сколько музеев в Москве?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3600" b="1" dirty="0" smtClean="0">
                <a:solidFill>
                  <a:srgbClr val="FF0000"/>
                </a:solidFill>
              </a:rPr>
              <a:t>182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700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Специалист, дающий пояснения посетителям музея.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Экскурсовод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3075" name="Picture 3" descr="C:\Users\Олечка\AppData\Local\Microsoft\Windows\Temporary Internet Files\Content.IE5\ZHGMHE0I\MC90022184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7" y="2564904"/>
            <a:ext cx="3082229" cy="3259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17812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В каком веке и при каком правителе в России появился первый музей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?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К</a:t>
            </a:r>
            <a:r>
              <a:rPr lang="ru-RU" sz="3200" b="1" dirty="0" smtClean="0">
                <a:solidFill>
                  <a:srgbClr val="C00000"/>
                </a:solidFill>
              </a:rPr>
              <a:t>унсткамера -  1-ый музей в России , который появился при Петре-1 в 1718 году.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3112249"/>
            <a:ext cx="2448272" cy="3269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7943" y="3197865"/>
            <a:ext cx="3577705" cy="2679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12434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В каком городе находится музей-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Эрмитаж</a:t>
            </a:r>
            <a:r>
              <a:rPr lang="en-US" dirty="0" smtClean="0">
                <a:solidFill>
                  <a:srgbClr val="002060"/>
                </a:solidFill>
              </a:rPr>
              <a:t>?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В Санкт- Петербурге.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924944"/>
            <a:ext cx="3474950" cy="26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5" y="2924943"/>
            <a:ext cx="3474950" cy="26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8124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-13855" y="1008929"/>
            <a:ext cx="8388424" cy="3082354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              «Забота о прошлом есть            одновременно  и забота о будущем….Если человек равнодушен к памятникам истории  своей страны сегодня , значит, он равнодушен  к своей стране.»             Д.С. Лихачев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212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728" y="476672"/>
            <a:ext cx="8424936" cy="2880320"/>
          </a:xfrm>
        </p:spPr>
        <p:txBody>
          <a:bodyPr>
            <a:normAutofit/>
          </a:bodyPr>
          <a:lstStyle/>
          <a:p>
            <a:r>
              <a:rPr lang="ru-RU" cap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"Надо хранить наше прошлое.  Оно имеет действительное воспитательное значение. Оно воспитывает чувство ответственности перед Родиной."</a:t>
            </a:r>
            <a:endParaRPr lang="ru-RU" cap="non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187624" y="3212976"/>
            <a:ext cx="6660976" cy="1944216"/>
          </a:xfrm>
        </p:spPr>
        <p:txBody>
          <a:bodyPr/>
          <a:lstStyle/>
          <a:p>
            <a:r>
              <a:rPr lang="ru-RU" sz="4000" dirty="0" smtClean="0">
                <a:solidFill>
                  <a:srgbClr val="C00000"/>
                </a:solidFill>
              </a:rPr>
              <a:t>         </a:t>
            </a:r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Д.С. Лихачев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335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</a:t>
            </a:r>
            <a:r>
              <a:rPr lang="ru-RU" b="1" dirty="0" smtClean="0">
                <a:solidFill>
                  <a:srgbClr val="002060"/>
                </a:solidFill>
              </a:rPr>
              <a:t>Что такое музей</a:t>
            </a:r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?</a:t>
            </a:r>
            <a:endParaRPr lang="ru-RU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Музей -это учреждение, занимающееся собиранием, изучением, хранением и экспонированием памятников материальной и духовной культуры, а также просветительской деятельностью.</a:t>
            </a: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5122" name="Picture 2" descr="C:\Users\Олечка\AppData\Local\Microsoft\Windows\Temporary Internet Files\Content.IE5\OFWV3KWZ\MC90036088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653136"/>
            <a:ext cx="1875434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1942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Происхождение слова "</a:t>
            </a:r>
            <a:r>
              <a:rPr lang="ru-RU" sz="4000" b="1" dirty="0" smtClean="0">
                <a:solidFill>
                  <a:srgbClr val="002060"/>
                </a:solidFill>
              </a:rPr>
              <a:t>музей</a:t>
            </a:r>
            <a:r>
              <a:rPr lang="ru-RU" sz="4000" b="1" dirty="0" smtClean="0">
                <a:solidFill>
                  <a:srgbClr val="C00000"/>
                </a:solidFill>
              </a:rPr>
              <a:t>".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Слово </a:t>
            </a:r>
            <a:r>
              <a:rPr lang="ru-RU" sz="3200" b="1" dirty="0">
                <a:solidFill>
                  <a:srgbClr val="C00000"/>
                </a:solidFill>
              </a:rPr>
              <a:t>"</a:t>
            </a:r>
            <a:r>
              <a:rPr lang="ru-RU" sz="3200" b="1" dirty="0">
                <a:solidFill>
                  <a:srgbClr val="002060"/>
                </a:solidFill>
              </a:rPr>
              <a:t>музей" </a:t>
            </a:r>
            <a:r>
              <a:rPr lang="ru-RU" sz="3200" b="1" dirty="0" smtClean="0">
                <a:solidFill>
                  <a:srgbClr val="C00000"/>
                </a:solidFill>
              </a:rPr>
              <a:t>образовано от слова </a:t>
            </a:r>
            <a:r>
              <a:rPr lang="ru-RU" sz="3200" b="1" dirty="0">
                <a:solidFill>
                  <a:srgbClr val="C00000"/>
                </a:solidFill>
              </a:rPr>
              <a:t>" </a:t>
            </a:r>
            <a:r>
              <a:rPr lang="ru-RU" sz="3200" b="1" dirty="0" smtClean="0">
                <a:solidFill>
                  <a:srgbClr val="C00000"/>
                </a:solidFill>
              </a:rPr>
              <a:t>муза</a:t>
            </a:r>
            <a:r>
              <a:rPr lang="ru-RU" sz="3200" b="1" dirty="0">
                <a:solidFill>
                  <a:srgbClr val="C00000"/>
                </a:solidFill>
              </a:rPr>
              <a:t> "</a:t>
            </a:r>
            <a:r>
              <a:rPr lang="ru-RU" sz="3200" b="1" dirty="0" smtClean="0">
                <a:solidFill>
                  <a:srgbClr val="C00000"/>
                </a:solidFill>
              </a:rPr>
              <a:t>. У древнегреческого бога </a:t>
            </a:r>
            <a:r>
              <a:rPr lang="ru-RU" sz="3200" b="1" dirty="0">
                <a:solidFill>
                  <a:srgbClr val="C00000"/>
                </a:solidFill>
              </a:rPr>
              <a:t>З</a:t>
            </a:r>
            <a:r>
              <a:rPr lang="ru-RU" sz="3200" b="1" dirty="0" smtClean="0">
                <a:solidFill>
                  <a:srgbClr val="C00000"/>
                </a:solidFill>
              </a:rPr>
              <a:t>евса было 9 дочерей,  9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муз  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(</a:t>
            </a:r>
            <a:r>
              <a:rPr lang="ru-RU" sz="3200" b="1" dirty="0">
                <a:solidFill>
                  <a:srgbClr val="002060"/>
                </a:solidFill>
              </a:rPr>
              <a:t>"</a:t>
            </a:r>
            <a:r>
              <a:rPr lang="ru-RU" sz="3200" b="1" dirty="0" smtClean="0">
                <a:solidFill>
                  <a:srgbClr val="002060"/>
                </a:solidFill>
              </a:rPr>
              <a:t> муза</a:t>
            </a:r>
            <a:r>
              <a:rPr lang="ru-RU" sz="3200" b="1" dirty="0">
                <a:solidFill>
                  <a:srgbClr val="002060"/>
                </a:solidFill>
              </a:rPr>
              <a:t> </a:t>
            </a:r>
            <a:r>
              <a:rPr lang="ru-RU" sz="3200" b="1" dirty="0">
                <a:solidFill>
                  <a:srgbClr val="C00000"/>
                </a:solidFill>
              </a:rPr>
              <a:t>" </a:t>
            </a:r>
            <a:r>
              <a:rPr lang="ru-RU" sz="3200" b="1" dirty="0" smtClean="0">
                <a:solidFill>
                  <a:srgbClr val="C00000"/>
                </a:solidFill>
              </a:rPr>
              <a:t>- от греческого "</a:t>
            </a:r>
            <a:r>
              <a:rPr lang="ru-RU" sz="3200" b="1" dirty="0" err="1" smtClean="0">
                <a:solidFill>
                  <a:srgbClr val="002060"/>
                </a:solidFill>
              </a:rPr>
              <a:t>муса</a:t>
            </a:r>
            <a:r>
              <a:rPr lang="ru-RU" sz="3200" b="1" dirty="0">
                <a:solidFill>
                  <a:srgbClr val="002060"/>
                </a:solidFill>
              </a:rPr>
              <a:t>"</a:t>
            </a:r>
            <a:r>
              <a:rPr lang="ru-RU" sz="3200" b="1" dirty="0" smtClean="0">
                <a:solidFill>
                  <a:srgbClr val="002060"/>
                </a:solidFill>
              </a:rPr>
              <a:t>  </a:t>
            </a:r>
            <a:r>
              <a:rPr lang="ru-RU" sz="3200" b="1" dirty="0" smtClean="0">
                <a:solidFill>
                  <a:srgbClr val="C00000"/>
                </a:solidFill>
              </a:rPr>
              <a:t>-  </a:t>
            </a:r>
            <a:r>
              <a:rPr lang="ru-RU" sz="3200" b="1" dirty="0" smtClean="0">
                <a:solidFill>
                  <a:srgbClr val="002060"/>
                </a:solidFill>
              </a:rPr>
              <a:t>мыслящие</a:t>
            </a:r>
            <a:r>
              <a:rPr lang="ru-RU" sz="3200" b="1" dirty="0" smtClean="0">
                <a:solidFill>
                  <a:srgbClr val="C00000"/>
                </a:solidFill>
              </a:rPr>
              <a:t>), которые покровительствовали наукам и   и </a:t>
            </a:r>
            <a:r>
              <a:rPr lang="ru-RU" sz="3200" b="1" dirty="0" err="1" smtClean="0">
                <a:solidFill>
                  <a:srgbClr val="C00000"/>
                </a:solidFill>
              </a:rPr>
              <a:t>и</a:t>
            </a:r>
            <a:r>
              <a:rPr lang="ru-RU" sz="3200" b="1" dirty="0" smtClean="0">
                <a:solidFill>
                  <a:srgbClr val="C00000"/>
                </a:solidFill>
              </a:rPr>
              <a:t> искусствам.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 Поэтому , </a:t>
            </a:r>
            <a:r>
              <a:rPr lang="ru-RU" sz="3200" b="1" dirty="0">
                <a:solidFill>
                  <a:srgbClr val="C00000"/>
                </a:solidFill>
              </a:rPr>
              <a:t>" </a:t>
            </a:r>
            <a:r>
              <a:rPr lang="ru-RU" sz="3200" b="1" dirty="0" smtClean="0">
                <a:solidFill>
                  <a:srgbClr val="C00000"/>
                </a:solidFill>
              </a:rPr>
              <a:t>музей</a:t>
            </a:r>
            <a:r>
              <a:rPr lang="ru-RU" sz="3200" b="1" dirty="0">
                <a:solidFill>
                  <a:srgbClr val="C00000"/>
                </a:solidFill>
              </a:rPr>
              <a:t> "</a:t>
            </a:r>
            <a:r>
              <a:rPr lang="ru-RU" sz="3200" b="1" dirty="0" smtClean="0">
                <a:solidFill>
                  <a:srgbClr val="C00000"/>
                </a:solidFill>
              </a:rPr>
              <a:t> – 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" это храм искусств</a:t>
            </a:r>
            <a:r>
              <a:rPr lang="ru-RU" dirty="0" smtClean="0"/>
              <a:t>."</a:t>
            </a:r>
            <a:endParaRPr lang="ru-RU" dirty="0"/>
          </a:p>
        </p:txBody>
      </p:sp>
      <p:pic>
        <p:nvPicPr>
          <p:cNvPr id="6146" name="Picture 2" descr="C:\Users\Олечка\AppData\Local\Microsoft\Windows\Temporary Internet Files\Content.IE5\IIEK6S30\MC90017406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933056"/>
            <a:ext cx="2172277" cy="2736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6815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Как называется предмет, выставляемый в музее для показа?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Экспонат</a:t>
            </a:r>
          </a:p>
          <a:p>
            <a:endParaRPr lang="ru-RU" sz="4000" b="1" dirty="0">
              <a:solidFill>
                <a:srgbClr val="FF0000"/>
              </a:solidFill>
            </a:endParaRPr>
          </a:p>
          <a:p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11" name="Picture 2" descr="C:\Users\Олечка\AppData\Local\Microsoft\Windows\Temporary Internet Files\Content.IE5\IIEK6S30\MC90043230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563888" y="2306796"/>
            <a:ext cx="2304256" cy="323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8158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171420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Как называют человека, который восстанавливает первоначальный вид предмета старины?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060848"/>
            <a:ext cx="7465640" cy="43399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ru-RU" sz="3600" b="1" dirty="0" smtClean="0">
              <a:solidFill>
                <a:srgbClr val="C00000"/>
              </a:solidFill>
            </a:endParaRPr>
          </a:p>
          <a:p>
            <a:pPr marL="114300" indent="0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               Реставратор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292698"/>
            <a:ext cx="4464496" cy="2680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55818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Что такое подлинник, копия и репродукция картины</a:t>
            </a:r>
            <a:r>
              <a:rPr lang="ru-RU" sz="4800" b="1" dirty="0">
                <a:solidFill>
                  <a:srgbClr val="002060"/>
                </a:solidFill>
              </a:rPr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Настоящая картина, выполненная автором.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Списанная  в точности картина.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Воспроизведение картины типографским способом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Picture 2" descr="C:\Users\Олечка\AppData\Local\Microsoft\Windows\Temporary Internet Files\Content.IE5\OFWV3KWZ\MC9004342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789040"/>
            <a:ext cx="2448272" cy="2761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0475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Чье имя носит главная картинная галерея Москвы?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ru-RU" sz="3200" b="1" dirty="0">
              <a:solidFill>
                <a:srgbClr val="FF0000"/>
              </a:solidFill>
            </a:endParaRPr>
          </a:p>
          <a:p>
            <a:r>
              <a:rPr lang="ru-RU" sz="3200" b="1" dirty="0" smtClean="0">
                <a:solidFill>
                  <a:srgbClr val="FF0000"/>
                </a:solidFill>
              </a:rPr>
              <a:t>Павла Третьякова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569051"/>
            <a:ext cx="2808312" cy="3882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31974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В каком музее хранится шапка Мономаха?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ru-RU" sz="3600" smtClean="0">
                <a:solidFill>
                  <a:srgbClr val="FF0000"/>
                </a:solidFill>
              </a:rPr>
              <a:t>           В </a:t>
            </a:r>
            <a:r>
              <a:rPr lang="ru-RU" sz="3600" dirty="0" smtClean="0">
                <a:solidFill>
                  <a:srgbClr val="FF0000"/>
                </a:solidFill>
              </a:rPr>
              <a:t>Оружейной палате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780928"/>
            <a:ext cx="5328592" cy="3990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9093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152</TotalTime>
  <Words>271</Words>
  <Application>Microsoft Office PowerPoint</Application>
  <PresentationFormat>Экран (4:3)</PresentationFormat>
  <Paragraphs>35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Соседство</vt:lpstr>
      <vt:lpstr>Слайд 1</vt:lpstr>
      <vt:lpstr>"Надо хранить наше прошлое.  Оно имеет действительное воспитательное значение. Оно воспитывает чувство ответственности перед Родиной."</vt:lpstr>
      <vt:lpstr>          Что такое музей?</vt:lpstr>
      <vt:lpstr>Происхождение слова "музей".</vt:lpstr>
      <vt:lpstr>Как называется предмет, выставляемый в музее для показа?</vt:lpstr>
      <vt:lpstr>Как называют человека, который восстанавливает первоначальный вид предмета старины?</vt:lpstr>
      <vt:lpstr>Что такое подлинник, копия и репродукция картины?</vt:lpstr>
      <vt:lpstr>Чье имя носит главная картинная галерея Москвы?</vt:lpstr>
      <vt:lpstr>В каком музее хранится шапка Мономаха?</vt:lpstr>
      <vt:lpstr>Сколько музеев в Москве?</vt:lpstr>
      <vt:lpstr>Специалист, дающий пояснения посетителям музея.</vt:lpstr>
      <vt:lpstr>В каком веке и при каком правителе в России появился первый музей ?</vt:lpstr>
      <vt:lpstr>В каком городе находится музей- Эрмитаж?</vt:lpstr>
      <vt:lpstr>              «Забота о прошлом есть            одновременно  и забота о будущем….Если человек равнодушен к памятникам истории  своей страны сегодня , значит, он равнодушен  к своей стране.»             Д.С. Лихачев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Олечка</dc:creator>
  <cp:lastModifiedBy>GYPNORION</cp:lastModifiedBy>
  <cp:revision>15</cp:revision>
  <dcterms:created xsi:type="dcterms:W3CDTF">2013-09-01T17:41:35Z</dcterms:created>
  <dcterms:modified xsi:type="dcterms:W3CDTF">2014-12-29T19:34:10Z</dcterms:modified>
</cp:coreProperties>
</file>