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4" r:id="rId8"/>
    <p:sldId id="26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03447BB-5D67-496B-8E87-E561075AD55C}" styleName="Темный стиль 1 - акцент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31.08.2012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31.08.2012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31.08.2012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31.08.2012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31.08.2012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/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357166"/>
            <a:ext cx="7929618" cy="19751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Великая </a:t>
            </a:r>
            <a:br>
              <a:rPr lang="ru-RU" sz="48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Отечественная </a:t>
            </a:r>
            <a:br>
              <a:rPr lang="ru-RU" sz="48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война</a:t>
            </a:r>
            <a:r>
              <a:rPr lang="ru-RU" b="0" dirty="0" smtClean="0"/>
              <a:t/>
            </a:r>
            <a:br>
              <a:rPr lang="ru-RU" b="0" dirty="0" smtClean="0"/>
            </a:br>
            <a:endParaRPr lang="ru-RU" b="0" dirty="0"/>
          </a:p>
        </p:txBody>
      </p:sp>
      <p:pic>
        <p:nvPicPr>
          <p:cNvPr id="4" name="Рисунок 3" descr="C:\Users\1\Pictures\9may_view.jpg"/>
          <p:cNvPicPr/>
          <p:nvPr/>
        </p:nvPicPr>
        <p:blipFill>
          <a:blip r:embed="rId2" cstate="print"/>
          <a:srcRect l="25445" t="29841" r="1921" b="-597"/>
          <a:stretch>
            <a:fillRect/>
          </a:stretch>
        </p:blipFill>
        <p:spPr bwMode="auto">
          <a:xfrm>
            <a:off x="2428860" y="3143248"/>
            <a:ext cx="4500594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0"/>
          </a:effec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C:\Users\1\Pictures\1a12425068f0.jp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214678" y="2285992"/>
            <a:ext cx="3286148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42909" y="285728"/>
          <a:ext cx="8501090" cy="17510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28826"/>
                <a:gridCol w="6572264"/>
              </a:tblGrid>
              <a:tr h="3737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b="1" kern="12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Дата</a:t>
                      </a:r>
                      <a:endParaRPr kumimoji="0" lang="ru-RU" sz="2400" b="1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152400" marT="0" marB="0"/>
                </a:tc>
                <a:tc>
                  <a:txBody>
                    <a:bodyPr/>
                    <a:lstStyle/>
                    <a:p>
                      <a:pPr marL="0" algn="just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b="1" kern="12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 июня </a:t>
                      </a:r>
                      <a:r>
                        <a:rPr kumimoji="0" lang="ru-RU" sz="24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1941 </a:t>
                      </a:r>
                      <a:r>
                        <a:rPr kumimoji="0" lang="ru-RU" sz="2400" b="1" kern="12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— 8-9 мая 1945</a:t>
                      </a:r>
                      <a:endParaRPr kumimoji="0" lang="ru-RU" sz="2400" b="1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4891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b="1" kern="12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Причина</a:t>
                      </a:r>
                      <a:endParaRPr kumimoji="0" lang="ru-RU" sz="2400" b="1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152400" marT="0" marB="0"/>
                </a:tc>
                <a:tc>
                  <a:txBody>
                    <a:bodyPr/>
                    <a:lstStyle/>
                    <a:p>
                      <a:pPr marL="0" algn="just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b="1" kern="12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Агрессия Германии</a:t>
                      </a:r>
                      <a:endParaRPr kumimoji="0" lang="ru-RU" sz="2400" b="1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7801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b="1" kern="12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Итог</a:t>
                      </a:r>
                      <a:endParaRPr kumimoji="0" lang="ru-RU" sz="2400" b="1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1524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b="1" kern="12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Победа </a:t>
                      </a:r>
                      <a:r>
                        <a:rPr kumimoji="0" lang="ru-RU" sz="24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СССР,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безоговорочная </a:t>
                      </a:r>
                      <a:r>
                        <a:rPr kumimoji="0" lang="ru-RU" sz="2400" b="1" kern="12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капитуляция Германии</a:t>
                      </a:r>
                      <a:endParaRPr kumimoji="0" lang="ru-RU" sz="2400" b="1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57166"/>
            <a:ext cx="7772400" cy="571504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12 июля 1942 года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071546"/>
            <a:ext cx="7972452" cy="528401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правом берегу перед переправой скопилось около 5 тысяч единиц техники. Здесь были и санитарные машины, и машины с горючим, боеприпасами, и множество другой военной техники. У каждой машины был водитель, около некоторых машин - сопровождающие и старшие, т.е. все, кто не мог бросить машины и пешком перейти на противоположный берег. Уйти означало одно - покинуть боевой пост, а за это - расстрел!</a:t>
            </a:r>
          </a:p>
          <a:p>
            <a:endParaRPr lang="ru-RU" dirty="0"/>
          </a:p>
        </p:txBody>
      </p:sp>
      <p:pic>
        <p:nvPicPr>
          <p:cNvPr id="4" name="Рисунок 3" descr="C:\Users\1\Pictures\wow.jpg"/>
          <p:cNvPicPr/>
          <p:nvPr/>
        </p:nvPicPr>
        <p:blipFill>
          <a:blip r:embed="rId3" cstate="print"/>
          <a:srcRect b="11053"/>
          <a:stretch>
            <a:fillRect/>
          </a:stretch>
        </p:blipFill>
        <p:spPr bwMode="auto">
          <a:xfrm>
            <a:off x="2928926" y="4286256"/>
            <a:ext cx="3714776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512064"/>
            <a:ext cx="8001056" cy="1845366"/>
          </a:xfrm>
        </p:spPr>
        <p:txBody>
          <a:bodyPr/>
          <a:lstStyle/>
          <a:p>
            <a:pPr algn="just"/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Переправа гудела, как большой муравейник. В этот день было решено не прекращать переправу с приходом рассвета, слишком уж много скопилось техники. А немец как будто только этого и ждал. </a:t>
            </a:r>
            <a:br>
              <a:rPr lang="ru-RU" sz="2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Около трех десятков самолетов, по­очередно заходя на бомбометание, начали свое черное дело. </a:t>
            </a:r>
            <a:endParaRPr lang="ru-RU" sz="21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C:\Users\1\Pictures\Voina.jpg"/>
          <p:cNvPicPr>
            <a:picLocks noGrp="1"/>
          </p:cNvPicPr>
          <p:nvPr>
            <p:ph idx="1"/>
          </p:nvPr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928794" y="2571744"/>
            <a:ext cx="6072230" cy="39290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:\Users\1\Pictures\untitled.bmp"/>
          <p:cNvPicPr/>
          <p:nvPr/>
        </p:nvPicPr>
        <p:blipFill>
          <a:blip r:embed="rId3" cstate="print"/>
          <a:srcRect t="19263"/>
          <a:stretch>
            <a:fillRect/>
          </a:stretch>
        </p:blipFill>
        <p:spPr bwMode="auto">
          <a:xfrm>
            <a:off x="357158" y="3500438"/>
            <a:ext cx="8786842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428604"/>
            <a:ext cx="7972452" cy="585791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400" spc="-100" dirty="0" smtClean="0">
                <a:solidFill>
                  <a:schemeClr val="tx2">
                    <a:satMod val="20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  </a:t>
            </a:r>
            <a:r>
              <a:rPr lang="ru-RU" sz="2400" b="1" spc="-100" dirty="0" smtClean="0">
                <a:solidFill>
                  <a:schemeClr val="tx2">
                    <a:satMod val="20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И мгновенно, как факелы, вспыхнули бензовозы, стали взрываться машины с боеприпасами, гул самолетов смешался с разрывами авиабомб. Горели лес, машины, из-за дыма день превратился в ночь, многие попытались – кто вплавь, кто приспособив плетни – перебраться на противоположный, как им казалось, спасительный берег. Закончив бомбометание, самолеты начали расстреливать людей из пулеметов, донская вода ниже по течению сделалась бурой - так много крови смешалось с водой...</a:t>
            </a:r>
            <a:endParaRPr lang="ru-RU" sz="2400" b="1" spc="-100" dirty="0">
              <a:solidFill>
                <a:schemeClr val="tx2">
                  <a:satMod val="200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512064"/>
            <a:ext cx="7615262" cy="2202556"/>
          </a:xfrm>
        </p:spPr>
        <p:txBody>
          <a:bodyPr/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 того момента Вешенская стала на 6 месяцев передовой линией обороны. В этот трагический день 12 июля был создан Сталинградский фронт, в состав которого вошли дивизии, расположенные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Вешенском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районе, и в этот же день приняли свой первый бой бойцы 153 стрелковой дивизии, обороняя хутора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Водянский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Калиновский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Users\1\Pictures\3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214546" y="3071810"/>
            <a:ext cx="4902298" cy="3284540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214422"/>
            <a:ext cx="7772400" cy="5141138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Погибли тысячи, защищая и освобождая шолоховскую землю. Но эта первая трагедия, приведшая к единовременной массовой гибели людей, должна остаться в нашей памяти навсегда: и не только как пример мужества и героизма русского солдата, но и как урок нам, ныне живущим, что мы не должны допустить повторения подобных трагедий в будущем. </a:t>
            </a:r>
          </a:p>
          <a:p>
            <a:pPr algn="just">
              <a:buNone/>
            </a:pPr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Война  это не победы, награды и салюты, война - это вот та трагедия переправы.</a:t>
            </a:r>
          </a:p>
          <a:p>
            <a:endParaRPr 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Цветы1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7" y="0"/>
            <a:ext cx="878684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Другая 12">
      <a:dk1>
        <a:sysClr val="windowText" lastClr="000000"/>
      </a:dk1>
      <a:lt1>
        <a:sysClr val="window" lastClr="FFFFFF"/>
      </a:lt1>
      <a:dk2>
        <a:srgbClr val="FF0000"/>
      </a:dk2>
      <a:lt2>
        <a:srgbClr val="FF0000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Другая 12">
    <a:dk1>
      <a:sysClr val="windowText" lastClr="000000"/>
    </a:dk1>
    <a:lt1>
      <a:sysClr val="window" lastClr="FFFFFF"/>
    </a:lt1>
    <a:dk2>
      <a:srgbClr val="FF0000"/>
    </a:dk2>
    <a:lt2>
      <a:srgbClr val="FF0000"/>
    </a:lt2>
    <a:accent1>
      <a:srgbClr val="CEB966"/>
    </a:accent1>
    <a:accent2>
      <a:srgbClr val="9CB084"/>
    </a:accent2>
    <a:accent3>
      <a:srgbClr val="6BB1C9"/>
    </a:accent3>
    <a:accent4>
      <a:srgbClr val="6585CF"/>
    </a:accent4>
    <a:accent5>
      <a:srgbClr val="7E6BC9"/>
    </a:accent5>
    <a:accent6>
      <a:srgbClr val="A379BB"/>
    </a:accent6>
    <a:hlink>
      <a:srgbClr val="410082"/>
    </a:hlink>
    <a:folHlink>
      <a:srgbClr val="932968"/>
    </a:folHlink>
  </a:clrScheme>
</a:themeOverride>
</file>

<file path=ppt/theme/themeOverride2.xml><?xml version="1.0" encoding="utf-8"?>
<a:themeOverride xmlns:a="http://schemas.openxmlformats.org/drawingml/2006/main">
  <a:clrScheme name="Другая 12">
    <a:dk1>
      <a:sysClr val="windowText" lastClr="000000"/>
    </a:dk1>
    <a:lt1>
      <a:sysClr val="window" lastClr="FFFFFF"/>
    </a:lt1>
    <a:dk2>
      <a:srgbClr val="FF0000"/>
    </a:dk2>
    <a:lt2>
      <a:srgbClr val="FF0000"/>
    </a:lt2>
    <a:accent1>
      <a:srgbClr val="CEB966"/>
    </a:accent1>
    <a:accent2>
      <a:srgbClr val="9CB084"/>
    </a:accent2>
    <a:accent3>
      <a:srgbClr val="6BB1C9"/>
    </a:accent3>
    <a:accent4>
      <a:srgbClr val="6585CF"/>
    </a:accent4>
    <a:accent5>
      <a:srgbClr val="7E6BC9"/>
    </a:accent5>
    <a:accent6>
      <a:srgbClr val="A379BB"/>
    </a:accent6>
    <a:hlink>
      <a:srgbClr val="410082"/>
    </a:hlink>
    <a:folHlink>
      <a:srgbClr val="93296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</TotalTime>
  <Words>346</Words>
  <Application>Microsoft Office PowerPoint</Application>
  <PresentationFormat>Экран (4:3)</PresentationFormat>
  <Paragraphs>16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Метро</vt:lpstr>
      <vt:lpstr>Великая   Отечественная  война </vt:lpstr>
      <vt:lpstr>Презентация PowerPoint</vt:lpstr>
      <vt:lpstr>12 июля 1942 года </vt:lpstr>
      <vt:lpstr>Переправа гудела, как большой муравейник. В этот день было решено не прекращать переправу с приходом рассвета, слишком уж много скопилось техники. А немец как будто только этого и ждал.  Около трех десятков самолетов, по­очередно заходя на бомбометание, начали свое черное дело. </vt:lpstr>
      <vt:lpstr>Презентация PowerPoint</vt:lpstr>
      <vt:lpstr>С того момента Вешенская стала на 6 месяцев передовой линией обороны. В этот трагический день 12 июля был создан Сталинградский фронт, в состав которого вошли дивизии, расположенные в Вешенском районе, и в этот же день приняли свой первый бой бойцы 153 стрелковой дивизии, обороняя хутора Водянский и Калиновский.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35</cp:revision>
  <dcterms:created xsi:type="dcterms:W3CDTF">2012-08-30T17:15:54Z</dcterms:created>
  <dcterms:modified xsi:type="dcterms:W3CDTF">2012-08-31T08:33:40Z</dcterms:modified>
</cp:coreProperties>
</file>