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90" r:id="rId2"/>
    <p:sldId id="257" r:id="rId3"/>
    <p:sldId id="275" r:id="rId4"/>
    <p:sldId id="277" r:id="rId5"/>
    <p:sldId id="258" r:id="rId6"/>
    <p:sldId id="288" r:id="rId7"/>
    <p:sldId id="289" r:id="rId8"/>
    <p:sldId id="274" r:id="rId9"/>
    <p:sldId id="287" r:id="rId10"/>
    <p:sldId id="261" r:id="rId11"/>
    <p:sldId id="262" r:id="rId12"/>
    <p:sldId id="265" r:id="rId13"/>
    <p:sldId id="264" r:id="rId14"/>
    <p:sldId id="263" r:id="rId15"/>
    <p:sldId id="266" r:id="rId16"/>
    <p:sldId id="267" r:id="rId17"/>
    <p:sldId id="268" r:id="rId18"/>
    <p:sldId id="269" r:id="rId19"/>
    <p:sldId id="270" r:id="rId20"/>
    <p:sldId id="280" r:id="rId21"/>
    <p:sldId id="271" r:id="rId22"/>
    <p:sldId id="272" r:id="rId23"/>
    <p:sldId id="273" r:id="rId24"/>
    <p:sldId id="278" r:id="rId25"/>
    <p:sldId id="279" r:id="rId26"/>
    <p:sldId id="281" r:id="rId27"/>
    <p:sldId id="282" r:id="rId28"/>
    <p:sldId id="283" r:id="rId29"/>
    <p:sldId id="284" r:id="rId30"/>
    <p:sldId id="286" r:id="rId31"/>
    <p:sldId id="285" r:id="rId3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1" d="100"/>
          <a:sy n="71" d="100"/>
        </p:scale>
        <p:origin x="-1944" y="-42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C6907E-E92E-4C40-B62B-1B02529FA4C3}" type="datetimeFigureOut">
              <a:rPr lang="ru-RU" smtClean="0"/>
              <a:pPr/>
              <a:t>09.02.2014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0B5FE6-D957-464B-AED7-6B0436647E33}"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F0B5FE6-D957-464B-AED7-6B0436647E33}" type="slidenum">
              <a:rPr lang="ru-RU" smtClean="0"/>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F0B5FE6-D957-464B-AED7-6B0436647E33}" type="slidenum">
              <a:rPr lang="ru-RU" smtClean="0"/>
              <a:pPr/>
              <a:t>10</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F0B5FE6-D957-464B-AED7-6B0436647E33}" type="slidenum">
              <a:rPr lang="ru-RU" smtClean="0"/>
              <a:pPr/>
              <a:t>11</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F0B5FE6-D957-464B-AED7-6B0436647E33}" type="slidenum">
              <a:rPr lang="ru-RU" smtClean="0"/>
              <a:pPr/>
              <a:t>12</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F0B5FE6-D957-464B-AED7-6B0436647E33}" type="slidenum">
              <a:rPr lang="ru-RU" smtClean="0"/>
              <a:pPr/>
              <a:t>13</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F0B5FE6-D957-464B-AED7-6B0436647E33}" type="slidenum">
              <a:rPr lang="ru-RU" smtClean="0"/>
              <a:pPr/>
              <a:t>14</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F0B5FE6-D957-464B-AED7-6B0436647E33}" type="slidenum">
              <a:rPr lang="ru-RU" smtClean="0"/>
              <a:pPr/>
              <a:t>15</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F0B5FE6-D957-464B-AED7-6B0436647E33}" type="slidenum">
              <a:rPr lang="ru-RU" smtClean="0"/>
              <a:pPr/>
              <a:t>16</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F0B5FE6-D957-464B-AED7-6B0436647E33}" type="slidenum">
              <a:rPr lang="ru-RU" smtClean="0"/>
              <a:pPr/>
              <a:t>17</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F0B5FE6-D957-464B-AED7-6B0436647E33}" type="slidenum">
              <a:rPr lang="ru-RU" smtClean="0"/>
              <a:pPr/>
              <a:t>18</a:t>
            </a:fld>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F0B5FE6-D957-464B-AED7-6B0436647E33}" type="slidenum">
              <a:rPr lang="ru-RU" smtClean="0"/>
              <a:pPr/>
              <a:t>19</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F0B5FE6-D957-464B-AED7-6B0436647E33}" type="slidenum">
              <a:rPr lang="ru-RU" smtClean="0"/>
              <a:pPr/>
              <a:t>2</a:t>
            </a:fld>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F0B5FE6-D957-464B-AED7-6B0436647E33}" type="slidenum">
              <a:rPr lang="ru-RU" smtClean="0"/>
              <a:pPr/>
              <a:t>20</a:t>
            </a:fld>
            <a:endParaRPr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F0B5FE6-D957-464B-AED7-6B0436647E33}" type="slidenum">
              <a:rPr lang="ru-RU" smtClean="0"/>
              <a:pPr/>
              <a:t>21</a:t>
            </a:fld>
            <a:endParaRPr 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F0B5FE6-D957-464B-AED7-6B0436647E33}" type="slidenum">
              <a:rPr lang="ru-RU" smtClean="0"/>
              <a:pPr/>
              <a:t>22</a:t>
            </a:fld>
            <a:endParaRPr lang="ru-R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F0B5FE6-D957-464B-AED7-6B0436647E33}" type="slidenum">
              <a:rPr lang="ru-RU" smtClean="0"/>
              <a:pPr/>
              <a:t>23</a:t>
            </a:fld>
            <a:endParaRPr lang="ru-R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F0B5FE6-D957-464B-AED7-6B0436647E33}" type="slidenum">
              <a:rPr lang="ru-RU" smtClean="0"/>
              <a:pPr/>
              <a:t>24</a:t>
            </a:fld>
            <a:endParaRPr lang="ru-R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F0B5FE6-D957-464B-AED7-6B0436647E33}" type="slidenum">
              <a:rPr lang="ru-RU" smtClean="0"/>
              <a:pPr/>
              <a:t>25</a:t>
            </a:fld>
            <a:endParaRPr lang="ru-R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F0B5FE6-D957-464B-AED7-6B0436647E33}" type="slidenum">
              <a:rPr lang="ru-RU" smtClean="0"/>
              <a:pPr/>
              <a:t>26</a:t>
            </a:fld>
            <a:endParaRPr lang="ru-RU"/>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F0B5FE6-D957-464B-AED7-6B0436647E33}" type="slidenum">
              <a:rPr lang="ru-RU" smtClean="0"/>
              <a:pPr/>
              <a:t>27</a:t>
            </a:fld>
            <a:endParaRPr lang="ru-RU"/>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F0B5FE6-D957-464B-AED7-6B0436647E33}" type="slidenum">
              <a:rPr lang="ru-RU" smtClean="0"/>
              <a:pPr/>
              <a:t>28</a:t>
            </a:fld>
            <a:endParaRPr lang="ru-RU"/>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F0B5FE6-D957-464B-AED7-6B0436647E33}" type="slidenum">
              <a:rPr lang="ru-RU" smtClean="0"/>
              <a:pPr/>
              <a:t>29</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F0B5FE6-D957-464B-AED7-6B0436647E33}" type="slidenum">
              <a:rPr lang="ru-RU" smtClean="0"/>
              <a:pPr/>
              <a:t>3</a:t>
            </a:fld>
            <a:endParaRPr lang="ru-RU"/>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F0B5FE6-D957-464B-AED7-6B0436647E33}" type="slidenum">
              <a:rPr lang="ru-RU" smtClean="0"/>
              <a:pPr/>
              <a:t>30</a:t>
            </a:fld>
            <a:endParaRPr lang="ru-RU"/>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F0B5FE6-D957-464B-AED7-6B0436647E33}" type="slidenum">
              <a:rPr lang="ru-RU" smtClean="0"/>
              <a:pPr/>
              <a:t>31</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F0B5FE6-D957-464B-AED7-6B0436647E33}" type="slidenum">
              <a:rPr lang="ru-RU" smtClean="0"/>
              <a:pPr/>
              <a:t>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F0B5FE6-D957-464B-AED7-6B0436647E33}" type="slidenum">
              <a:rPr lang="ru-RU" smtClean="0"/>
              <a:pPr/>
              <a:t>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F0B5FE6-D957-464B-AED7-6B0436647E33}" type="slidenum">
              <a:rPr lang="ru-RU" smtClean="0"/>
              <a:pPr/>
              <a:t>6</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F0B5FE6-D957-464B-AED7-6B0436647E33}" type="slidenum">
              <a:rPr lang="ru-RU" smtClean="0"/>
              <a:pPr/>
              <a:t>7</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F0B5FE6-D957-464B-AED7-6B0436647E33}" type="slidenum">
              <a:rPr lang="ru-RU" smtClean="0"/>
              <a:pPr/>
              <a:t>8</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CF0B5FE6-D957-464B-AED7-6B0436647E33}" type="slidenum">
              <a:rPr lang="ru-RU" smtClean="0"/>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BF557DA6-A716-4FEB-8AB7-881441DC179B}" type="datetimeFigureOut">
              <a:rPr lang="ru-RU" smtClean="0"/>
              <a:pPr/>
              <a:t>09.02.2014</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961F9BF1-2AF4-4FE5-B870-A2D3645BAA09}"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F557DA6-A716-4FEB-8AB7-881441DC179B}" type="datetimeFigureOut">
              <a:rPr lang="ru-RU" smtClean="0"/>
              <a:pPr/>
              <a:t>09.02.2014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61F9BF1-2AF4-4FE5-B870-A2D3645BAA0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F557DA6-A716-4FEB-8AB7-881441DC179B}" type="datetimeFigureOut">
              <a:rPr lang="ru-RU" smtClean="0"/>
              <a:pPr/>
              <a:t>09.02.2014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61F9BF1-2AF4-4FE5-B870-A2D3645BAA0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F557DA6-A716-4FEB-8AB7-881441DC179B}" type="datetimeFigureOut">
              <a:rPr lang="ru-RU" smtClean="0"/>
              <a:pPr/>
              <a:t>09.02.2014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61F9BF1-2AF4-4FE5-B870-A2D3645BAA09}"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BF557DA6-A716-4FEB-8AB7-881441DC179B}" type="datetimeFigureOut">
              <a:rPr lang="ru-RU" smtClean="0"/>
              <a:pPr/>
              <a:t>09.02.2014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961F9BF1-2AF4-4FE5-B870-A2D3645BAA09}"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F557DA6-A716-4FEB-8AB7-881441DC179B}" type="datetimeFigureOut">
              <a:rPr lang="ru-RU" smtClean="0"/>
              <a:pPr/>
              <a:t>09.02.2014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61F9BF1-2AF4-4FE5-B870-A2D3645BAA09}"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BF557DA6-A716-4FEB-8AB7-881441DC179B}" type="datetimeFigureOut">
              <a:rPr lang="ru-RU" smtClean="0"/>
              <a:pPr/>
              <a:t>09.02.2014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61F9BF1-2AF4-4FE5-B870-A2D3645BAA09}"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BF557DA6-A716-4FEB-8AB7-881441DC179B}" type="datetimeFigureOut">
              <a:rPr lang="ru-RU" smtClean="0"/>
              <a:pPr/>
              <a:t>09.02.2014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61F9BF1-2AF4-4FE5-B870-A2D3645BAA09}"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F557DA6-A716-4FEB-8AB7-881441DC179B}" type="datetimeFigureOut">
              <a:rPr lang="ru-RU" smtClean="0"/>
              <a:pPr/>
              <a:t>09.02.2014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61F9BF1-2AF4-4FE5-B870-A2D3645BAA0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F557DA6-A716-4FEB-8AB7-881441DC179B}" type="datetimeFigureOut">
              <a:rPr lang="ru-RU" smtClean="0"/>
              <a:pPr/>
              <a:t>09.02.2014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61F9BF1-2AF4-4FE5-B870-A2D3645BAA09}"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BF557DA6-A716-4FEB-8AB7-881441DC179B}" type="datetimeFigureOut">
              <a:rPr lang="ru-RU" smtClean="0"/>
              <a:pPr/>
              <a:t>09.02.2014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61F9BF1-2AF4-4FE5-B870-A2D3645BAA09}"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BF557DA6-A716-4FEB-8AB7-881441DC179B}" type="datetimeFigureOut">
              <a:rPr lang="ru-RU" smtClean="0"/>
              <a:pPr/>
              <a:t>09.02.2014</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961F9BF1-2AF4-4FE5-B870-A2D3645BAA09}"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a:bodyPr>
          <a:lstStyle/>
          <a:p>
            <a:pPr algn="ctr">
              <a:buNone/>
            </a:pPr>
            <a:r>
              <a:rPr lang="ru-RU" sz="4800" dirty="0" smtClean="0"/>
              <a:t>Презентация подготовлена учителем </a:t>
            </a:r>
            <a:r>
              <a:rPr lang="ru-RU" sz="4800" dirty="0" smtClean="0"/>
              <a:t>математики </a:t>
            </a:r>
            <a:r>
              <a:rPr lang="ru-RU" sz="4800" dirty="0" smtClean="0"/>
              <a:t>МОУ СОШ № </a:t>
            </a:r>
            <a:r>
              <a:rPr lang="ru-RU" sz="4800" dirty="0" smtClean="0"/>
              <a:t>6 </a:t>
            </a:r>
            <a:r>
              <a:rPr lang="ru-RU" sz="4800" dirty="0" smtClean="0"/>
              <a:t>г. </a:t>
            </a:r>
            <a:r>
              <a:rPr lang="ru-RU" sz="4800" dirty="0" smtClean="0"/>
              <a:t>Пушкино</a:t>
            </a:r>
            <a:endParaRPr lang="ru-RU" sz="4800" dirty="0" smtClean="0"/>
          </a:p>
          <a:p>
            <a:pPr algn="ctr">
              <a:buNone/>
            </a:pPr>
            <a:r>
              <a:rPr lang="ru-RU" sz="4800" b="1" dirty="0" err="1" smtClean="0"/>
              <a:t>Рючиной</a:t>
            </a:r>
            <a:r>
              <a:rPr lang="ru-RU" sz="4800" b="1" dirty="0" smtClean="0"/>
              <a:t> С.А.</a:t>
            </a:r>
            <a:endParaRPr lang="ru-RU" sz="48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lstStyle/>
          <a:p>
            <a:r>
              <a:rPr lang="ru-RU" dirty="0" smtClean="0">
                <a:solidFill>
                  <a:schemeClr val="tx1"/>
                </a:solidFill>
              </a:rPr>
              <a:t>Талисманы Олимпиад</a:t>
            </a:r>
            <a:endParaRPr lang="ru-RU" dirty="0">
              <a:solidFill>
                <a:schemeClr val="tx1"/>
              </a:solidFill>
            </a:endParaRPr>
          </a:p>
        </p:txBody>
      </p:sp>
      <p:sp>
        <p:nvSpPr>
          <p:cNvPr id="3" name="Содержимое 2"/>
          <p:cNvSpPr>
            <a:spLocks noGrp="1"/>
          </p:cNvSpPr>
          <p:nvPr>
            <p:ph sz="half" idx="1"/>
          </p:nvPr>
        </p:nvSpPr>
        <p:spPr>
          <a:xfrm>
            <a:off x="457200" y="1600200"/>
            <a:ext cx="4972056" cy="4525963"/>
          </a:xfrm>
        </p:spPr>
        <p:txBody>
          <a:bodyPr>
            <a:normAutofit/>
          </a:bodyPr>
          <a:lstStyle/>
          <a:p>
            <a:pPr>
              <a:buNone/>
            </a:pPr>
            <a:r>
              <a:rPr lang="ru-RU" dirty="0"/>
              <a:t>Стилизованный лыжник </a:t>
            </a:r>
            <a:r>
              <a:rPr lang="ru-RU" dirty="0" err="1"/>
              <a:t>Шюсс</a:t>
            </a:r>
            <a:r>
              <a:rPr lang="ru-RU" dirty="0"/>
              <a:t> — игрушка, созданная для зимних </a:t>
            </a:r>
            <a:r>
              <a:rPr lang="ru-RU" b="1" u="sng" dirty="0"/>
              <a:t>Олимпийских игр 1968 в Гренобле (Франция). </a:t>
            </a:r>
            <a:r>
              <a:rPr lang="ru-RU" dirty="0"/>
              <a:t>Значки и фигурки с его изображением пользовались такой популярностью, что </a:t>
            </a:r>
            <a:r>
              <a:rPr lang="ru-RU" dirty="0" err="1"/>
              <a:t>Шюсс</a:t>
            </a:r>
            <a:r>
              <a:rPr lang="ru-RU" dirty="0"/>
              <a:t> стал неофициальным талисманом Игр.</a:t>
            </a:r>
          </a:p>
          <a:p>
            <a:endParaRPr lang="ru-RU" dirty="0"/>
          </a:p>
        </p:txBody>
      </p:sp>
      <p:pic>
        <p:nvPicPr>
          <p:cNvPr id="2050" name="Picture 2" descr="C:\Users\123\Desktop\img-olymp-1.jpg"/>
          <p:cNvPicPr>
            <a:picLocks noGrp="1" noChangeAspect="1" noChangeArrowheads="1"/>
          </p:cNvPicPr>
          <p:nvPr>
            <p:ph sz="half" idx="2"/>
          </p:nvPr>
        </p:nvPicPr>
        <p:blipFill>
          <a:blip r:embed="rId3" cstate="print">
            <a:clrChange>
              <a:clrFrom>
                <a:srgbClr val="FFFFFF"/>
              </a:clrFrom>
              <a:clrTo>
                <a:srgbClr val="FFFFFF">
                  <a:alpha val="0"/>
                </a:srgbClr>
              </a:clrTo>
            </a:clrChange>
          </a:blip>
          <a:srcRect/>
          <a:stretch>
            <a:fillRect/>
          </a:stretch>
        </p:blipFill>
        <p:spPr bwMode="auto">
          <a:xfrm>
            <a:off x="5214942" y="2410623"/>
            <a:ext cx="3161517" cy="3161517"/>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a:xfrm>
            <a:off x="457200" y="1600200"/>
            <a:ext cx="4972056" cy="4525963"/>
          </a:xfrm>
        </p:spPr>
        <p:txBody>
          <a:bodyPr>
            <a:normAutofit/>
          </a:bodyPr>
          <a:lstStyle/>
          <a:p>
            <a:pPr>
              <a:buNone/>
            </a:pPr>
            <a:r>
              <a:rPr lang="ru-RU" sz="3200" dirty="0" smtClean="0"/>
              <a:t>На </a:t>
            </a:r>
            <a:r>
              <a:rPr lang="ru-RU" sz="3200" b="1" u="sng" dirty="0" smtClean="0"/>
              <a:t>Летних Играх 1972 года </a:t>
            </a:r>
            <a:r>
              <a:rPr lang="ru-RU" sz="3200" b="1" u="sng" dirty="0"/>
              <a:t>в Мюнхене (Германия</a:t>
            </a:r>
            <a:r>
              <a:rPr lang="ru-RU" sz="3200" b="1" u="sng" dirty="0" smtClean="0"/>
              <a:t>) </a:t>
            </a:r>
            <a:r>
              <a:rPr lang="ru-RU" sz="3200" dirty="0"/>
              <a:t>талисманом стала такса </a:t>
            </a:r>
            <a:r>
              <a:rPr lang="ru-RU" sz="3200" dirty="0" err="1"/>
              <a:t>Вальди</a:t>
            </a:r>
            <a:r>
              <a:rPr lang="ru-RU" sz="3200" dirty="0"/>
              <a:t>. Именно с нее начинается традиция официальных талисманов Олимпийских игр.</a:t>
            </a:r>
          </a:p>
          <a:p>
            <a:endParaRPr lang="ru-RU" dirty="0"/>
          </a:p>
        </p:txBody>
      </p:sp>
      <p:pic>
        <p:nvPicPr>
          <p:cNvPr id="3074" name="Picture 2" descr="C:\Users\123\Desktop\img-olymp-2.jpg"/>
          <p:cNvPicPr>
            <a:picLocks noGrp="1" noChangeAspect="1" noChangeArrowheads="1"/>
          </p:cNvPicPr>
          <p:nvPr>
            <p:ph sz="half" idx="2"/>
          </p:nvPr>
        </p:nvPicPr>
        <p:blipFill>
          <a:blip r:embed="rId3" cstate="print">
            <a:clrChange>
              <a:clrFrom>
                <a:srgbClr val="FFFFFF"/>
              </a:clrFrom>
              <a:clrTo>
                <a:srgbClr val="FFFFFF">
                  <a:alpha val="0"/>
                </a:srgbClr>
              </a:clrTo>
            </a:clrChange>
          </a:blip>
          <a:stretch>
            <a:fillRect/>
          </a:stretch>
        </p:blipFill>
        <p:spPr bwMode="auto">
          <a:xfrm>
            <a:off x="6048374" y="2029591"/>
            <a:ext cx="2452715" cy="2452715"/>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p:txBody>
          <a:bodyPr>
            <a:normAutofit lnSpcReduction="10000"/>
          </a:bodyPr>
          <a:lstStyle/>
          <a:p>
            <a:pPr algn="just">
              <a:buNone/>
            </a:pPr>
            <a:r>
              <a:rPr lang="ru-RU" b="1" u="sng" dirty="0"/>
              <a:t>Зимние Олимпийские игры 1976 в Инсбруке (Австрия) </a:t>
            </a:r>
          </a:p>
          <a:p>
            <a:pPr algn="just">
              <a:buNone/>
            </a:pPr>
            <a:r>
              <a:rPr lang="ru-RU" dirty="0" smtClean="0"/>
              <a:t>Организаторы </a:t>
            </a:r>
            <a:r>
              <a:rPr lang="ru-RU" dirty="0"/>
              <a:t>провозгласили эти соревнования"Играми простоты«. Выбранный талисман — снеговик </a:t>
            </a:r>
            <a:r>
              <a:rPr lang="ru-RU" dirty="0" err="1"/>
              <a:t>Олимпиямандл</a:t>
            </a:r>
            <a:r>
              <a:rPr lang="ru-RU" dirty="0"/>
              <a:t> должен был отражать именно это качество.</a:t>
            </a:r>
          </a:p>
          <a:p>
            <a:pPr algn="just"/>
            <a:endParaRPr lang="ru-RU" dirty="0"/>
          </a:p>
        </p:txBody>
      </p:sp>
      <p:pic>
        <p:nvPicPr>
          <p:cNvPr id="4098" name="Picture 2" descr="C:\Users\123\Desktop\img-olymp-3.jpg"/>
          <p:cNvPicPr>
            <a:picLocks noGrp="1" noChangeAspect="1" noChangeArrowheads="1"/>
          </p:cNvPicPr>
          <p:nvPr>
            <p:ph sz="half" idx="2"/>
          </p:nvPr>
        </p:nvPicPr>
        <p:blipFill>
          <a:blip r:embed="rId3" cstate="print">
            <a:clrChange>
              <a:clrFrom>
                <a:srgbClr val="FFFFFF"/>
              </a:clrFrom>
              <a:clrTo>
                <a:srgbClr val="FFFFFF">
                  <a:alpha val="0"/>
                </a:srgbClr>
              </a:clrTo>
            </a:clrChange>
          </a:blip>
          <a:stretch>
            <a:fillRect/>
          </a:stretch>
        </p:blipFill>
        <p:spPr bwMode="auto">
          <a:xfrm>
            <a:off x="4857752" y="2053433"/>
            <a:ext cx="2857520" cy="285752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p:txBody>
          <a:bodyPr>
            <a:normAutofit fontScale="92500" lnSpcReduction="20000"/>
          </a:bodyPr>
          <a:lstStyle/>
          <a:p>
            <a:pPr>
              <a:buNone/>
            </a:pPr>
            <a:r>
              <a:rPr lang="ru-RU" b="1" u="sng" dirty="0"/>
              <a:t>Зимние Олимпийские игры 1980 в Лейк-Плэсиде (США): </a:t>
            </a:r>
          </a:p>
          <a:p>
            <a:pPr>
              <a:buNone/>
            </a:pPr>
            <a:r>
              <a:rPr lang="ru-RU" dirty="0"/>
              <a:t> Енот </a:t>
            </a:r>
            <a:r>
              <a:rPr lang="ru-RU" dirty="0" err="1"/>
              <a:t>Рони</a:t>
            </a:r>
            <a:r>
              <a:rPr lang="ru-RU" dirty="0"/>
              <a:t> был выбран талисманом, поскольку раскраска мордочки этого традиционного для Америки животного напоминает защитные очки и зимнюю шапку олимпийцев. Впервые талисман был изображен спортсменом одного из зимнего видов спорта.</a:t>
            </a:r>
          </a:p>
          <a:p>
            <a:endParaRPr lang="ru-RU" dirty="0"/>
          </a:p>
        </p:txBody>
      </p:sp>
      <p:pic>
        <p:nvPicPr>
          <p:cNvPr id="5122" name="Picture 2" descr="C:\Users\123\Desktop\img-olymp-4.jpg"/>
          <p:cNvPicPr>
            <a:picLocks noGrp="1" noChangeAspect="1" noChangeArrowheads="1"/>
          </p:cNvPicPr>
          <p:nvPr>
            <p:ph sz="half" idx="2"/>
          </p:nvPr>
        </p:nvPicPr>
        <p:blipFill>
          <a:blip r:embed="rId3" cstate="print">
            <a:clrChange>
              <a:clrFrom>
                <a:srgbClr val="FFFFFF"/>
              </a:clrFrom>
              <a:clrTo>
                <a:srgbClr val="FFFFFF">
                  <a:alpha val="0"/>
                </a:srgbClr>
              </a:clrTo>
            </a:clrChange>
          </a:blip>
          <a:stretch>
            <a:fillRect/>
          </a:stretch>
        </p:blipFill>
        <p:spPr bwMode="auto">
          <a:xfrm>
            <a:off x="4929190" y="2124871"/>
            <a:ext cx="3286148" cy="3286148"/>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a:xfrm>
            <a:off x="457200" y="1600200"/>
            <a:ext cx="4757742" cy="5043510"/>
          </a:xfrm>
        </p:spPr>
        <p:txBody>
          <a:bodyPr>
            <a:normAutofit fontScale="85000" lnSpcReduction="10000"/>
          </a:bodyPr>
          <a:lstStyle/>
          <a:p>
            <a:pPr>
              <a:buNone/>
            </a:pPr>
            <a:r>
              <a:rPr lang="ru-RU" b="1" u="sng" dirty="0" smtClean="0"/>
              <a:t>Зимние Олимпийские игры 1984 в Сараево (Югославия): </a:t>
            </a:r>
          </a:p>
          <a:p>
            <a:pPr>
              <a:buNone/>
            </a:pPr>
            <a:r>
              <a:rPr lang="ru-RU" dirty="0" smtClean="0"/>
              <a:t> Талисман волчонок </a:t>
            </a:r>
            <a:r>
              <a:rPr lang="ru-RU" dirty="0" err="1" smtClean="0"/>
              <a:t>Вучко</a:t>
            </a:r>
            <a:r>
              <a:rPr lang="ru-RU" dirty="0" smtClean="0"/>
              <a:t> был выбран из шести кандидатов в результате голосования читателей трех популярных югославских газет. Этот символ был воспринят неоднозначно, поскольку волк традиционно имеет устрашающий образ. По замыслу создателей, волчонок символизировал желание человека «подружиться с животными и стать ближе к природе».</a:t>
            </a:r>
            <a:endParaRPr lang="ru-RU" dirty="0"/>
          </a:p>
        </p:txBody>
      </p:sp>
      <p:pic>
        <p:nvPicPr>
          <p:cNvPr id="6146" name="Picture 2" descr="C:\Users\123\Desktop\img-olymp-5.jpg"/>
          <p:cNvPicPr>
            <a:picLocks noGrp="1" noChangeAspect="1" noChangeArrowheads="1"/>
          </p:cNvPicPr>
          <p:nvPr>
            <p:ph sz="half" idx="2"/>
          </p:nvPr>
        </p:nvPicPr>
        <p:blipFill>
          <a:blip r:embed="rId3" cstate="print">
            <a:clrChange>
              <a:clrFrom>
                <a:srgbClr val="FBFBFB"/>
              </a:clrFrom>
              <a:clrTo>
                <a:srgbClr val="FBFBFB">
                  <a:alpha val="0"/>
                </a:srgbClr>
              </a:clrTo>
            </a:clrChange>
          </a:blip>
          <a:stretch>
            <a:fillRect/>
          </a:stretch>
        </p:blipFill>
        <p:spPr bwMode="auto">
          <a:xfrm>
            <a:off x="6048374" y="1743839"/>
            <a:ext cx="2738467" cy="2738467"/>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p:txBody>
          <a:bodyPr/>
          <a:lstStyle/>
          <a:p>
            <a:pPr>
              <a:buNone/>
            </a:pPr>
            <a:r>
              <a:rPr lang="ru-RU" b="1" u="sng" dirty="0"/>
              <a:t>Зимние Олимпийские игры 1988 в Калгари (Канада): </a:t>
            </a:r>
          </a:p>
          <a:p>
            <a:pPr>
              <a:buNone/>
            </a:pPr>
            <a:r>
              <a:rPr lang="ru-RU" dirty="0"/>
              <a:t> Полярные медведи </a:t>
            </a:r>
            <a:r>
              <a:rPr lang="ru-RU" dirty="0" err="1"/>
              <a:t>Хайди</a:t>
            </a:r>
            <a:r>
              <a:rPr lang="ru-RU" dirty="0"/>
              <a:t> и </a:t>
            </a:r>
            <a:r>
              <a:rPr lang="ru-RU" dirty="0" err="1"/>
              <a:t>Хоуди</a:t>
            </a:r>
            <a:r>
              <a:rPr lang="ru-RU" dirty="0"/>
              <a:t> — первый парный талисман (по легенде — это брат с сестрой, а их имена образованы от слова </a:t>
            </a:r>
            <a:r>
              <a:rPr lang="ru-RU" dirty="0" err="1"/>
              <a:t>hi</a:t>
            </a:r>
            <a:r>
              <a:rPr lang="ru-RU" dirty="0"/>
              <a:t> (привет))</a:t>
            </a:r>
          </a:p>
          <a:p>
            <a:endParaRPr lang="ru-RU" dirty="0"/>
          </a:p>
        </p:txBody>
      </p:sp>
      <p:pic>
        <p:nvPicPr>
          <p:cNvPr id="7170" name="Picture 2" descr="C:\Users\123\Desktop\img-olymp-6.jpg"/>
          <p:cNvPicPr>
            <a:picLocks noGrp="1" noChangeAspect="1" noChangeArrowheads="1"/>
          </p:cNvPicPr>
          <p:nvPr>
            <p:ph sz="half" idx="2"/>
          </p:nvPr>
        </p:nvPicPr>
        <p:blipFill>
          <a:blip r:embed="rId3" cstate="print"/>
          <a:stretch>
            <a:fillRect/>
          </a:stretch>
        </p:blipFill>
        <p:spPr bwMode="auto">
          <a:xfrm>
            <a:off x="6048375" y="1714488"/>
            <a:ext cx="2767818" cy="2767818"/>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p:txBody>
          <a:bodyPr/>
          <a:lstStyle/>
          <a:p>
            <a:pPr>
              <a:buNone/>
            </a:pPr>
            <a:r>
              <a:rPr lang="ru-RU" b="1" u="sng" dirty="0"/>
              <a:t>Зимние Олимпийские игры 1992 в </a:t>
            </a:r>
            <a:r>
              <a:rPr lang="ru-RU" b="1" u="sng" dirty="0" err="1"/>
              <a:t>Альбервилле</a:t>
            </a:r>
            <a:r>
              <a:rPr lang="ru-RU" b="1" u="sng" dirty="0"/>
              <a:t> (Франция):</a:t>
            </a:r>
          </a:p>
          <a:p>
            <a:pPr>
              <a:buNone/>
            </a:pPr>
            <a:r>
              <a:rPr lang="ru-RU" dirty="0"/>
              <a:t>Талисманом Игр стал горный эльф </a:t>
            </a:r>
            <a:r>
              <a:rPr lang="ru-RU" dirty="0" err="1"/>
              <a:t>Мажик</a:t>
            </a:r>
            <a:r>
              <a:rPr lang="ru-RU" dirty="0"/>
              <a:t>, представший в образе звезды, раскрашенной в национальные цвета Франции.</a:t>
            </a:r>
          </a:p>
          <a:p>
            <a:endParaRPr lang="ru-RU" dirty="0"/>
          </a:p>
        </p:txBody>
      </p:sp>
      <p:pic>
        <p:nvPicPr>
          <p:cNvPr id="8194" name="Picture 2" descr="C:\Users\123\Desktop\img-olymp-7.jpg"/>
          <p:cNvPicPr>
            <a:picLocks noGrp="1" noChangeAspect="1" noChangeArrowheads="1"/>
          </p:cNvPicPr>
          <p:nvPr>
            <p:ph sz="half" idx="2"/>
          </p:nvPr>
        </p:nvPicPr>
        <p:blipFill>
          <a:blip r:embed="rId3" cstate="print">
            <a:clrChange>
              <a:clrFrom>
                <a:srgbClr val="FFFFFF"/>
              </a:clrFrom>
              <a:clrTo>
                <a:srgbClr val="FFFFFF">
                  <a:alpha val="0"/>
                </a:srgbClr>
              </a:clrTo>
            </a:clrChange>
          </a:blip>
          <a:stretch>
            <a:fillRect/>
          </a:stretch>
        </p:blipFill>
        <p:spPr bwMode="auto">
          <a:xfrm>
            <a:off x="6048374" y="1672401"/>
            <a:ext cx="2809905" cy="2809905"/>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a:xfrm>
            <a:off x="457200" y="1600200"/>
            <a:ext cx="4829180" cy="4972072"/>
          </a:xfrm>
        </p:spPr>
        <p:txBody>
          <a:bodyPr>
            <a:normAutofit/>
          </a:bodyPr>
          <a:lstStyle/>
          <a:p>
            <a:pPr>
              <a:buNone/>
            </a:pPr>
            <a:r>
              <a:rPr lang="ru-RU" b="1" u="sng" dirty="0"/>
              <a:t>Зимние Олимпийские игры 1994, </a:t>
            </a:r>
            <a:r>
              <a:rPr lang="ru-RU" b="1" u="sng" dirty="0" err="1"/>
              <a:t>Лиллехаммер</a:t>
            </a:r>
            <a:r>
              <a:rPr lang="ru-RU" b="1" u="sng" dirty="0"/>
              <a:t> (Норвегия): </a:t>
            </a:r>
          </a:p>
          <a:p>
            <a:pPr>
              <a:buNone/>
            </a:pPr>
            <a:r>
              <a:rPr lang="ru-RU" dirty="0"/>
              <a:t> На Играх в </a:t>
            </a:r>
            <a:r>
              <a:rPr lang="ru-RU" dirty="0" err="1"/>
              <a:t>Лиллехаммере</a:t>
            </a:r>
            <a:r>
              <a:rPr lang="ru-RU" dirty="0"/>
              <a:t> впервые талисманами стали люди: мальчик и девочка Хокон и Кристин — брат и сестра из норвежского фольклора.</a:t>
            </a:r>
          </a:p>
          <a:p>
            <a:endParaRPr lang="ru-RU" dirty="0"/>
          </a:p>
        </p:txBody>
      </p:sp>
      <p:pic>
        <p:nvPicPr>
          <p:cNvPr id="9218" name="Picture 2" descr="C:\Users\123\Desktop\img-olymp-8.jpg"/>
          <p:cNvPicPr>
            <a:picLocks noGrp="1" noChangeAspect="1" noChangeArrowheads="1"/>
          </p:cNvPicPr>
          <p:nvPr>
            <p:ph sz="half" idx="2"/>
          </p:nvPr>
        </p:nvPicPr>
        <p:blipFill>
          <a:blip r:embed="rId3" cstate="print">
            <a:clrChange>
              <a:clrFrom>
                <a:srgbClr val="FFFFFF"/>
              </a:clrFrom>
              <a:clrTo>
                <a:srgbClr val="FFFFFF">
                  <a:alpha val="0"/>
                </a:srgbClr>
              </a:clrTo>
            </a:clrChange>
          </a:blip>
          <a:stretch>
            <a:fillRect/>
          </a:stretch>
        </p:blipFill>
        <p:spPr bwMode="auto">
          <a:xfrm>
            <a:off x="6048374" y="1529525"/>
            <a:ext cx="2952781" cy="2952781"/>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a:xfrm>
            <a:off x="142844" y="1643050"/>
            <a:ext cx="5214974" cy="4929222"/>
          </a:xfrm>
        </p:spPr>
        <p:txBody>
          <a:bodyPr/>
          <a:lstStyle/>
          <a:p>
            <a:pPr>
              <a:buNone/>
            </a:pPr>
            <a:r>
              <a:rPr lang="ru-RU" b="1" u="sng" dirty="0"/>
              <a:t>Зимние Олимпийские игры 1998 в Нагано (Япония): </a:t>
            </a:r>
          </a:p>
          <a:p>
            <a:pPr>
              <a:buNone/>
            </a:pPr>
            <a:r>
              <a:rPr lang="ru-RU" dirty="0"/>
              <a:t> </a:t>
            </a:r>
            <a:r>
              <a:rPr lang="ru-RU" dirty="0" err="1"/>
              <a:t>Сноулетс</a:t>
            </a:r>
            <a:r>
              <a:rPr lang="ru-RU" dirty="0"/>
              <a:t> — совята </a:t>
            </a:r>
            <a:r>
              <a:rPr lang="ru-RU" dirty="0" err="1"/>
              <a:t>Сукки</a:t>
            </a:r>
            <a:r>
              <a:rPr lang="ru-RU" dirty="0"/>
              <a:t>, </a:t>
            </a:r>
            <a:r>
              <a:rPr lang="ru-RU" dirty="0" err="1"/>
              <a:t>Нокки</a:t>
            </a:r>
            <a:r>
              <a:rPr lang="ru-RU" dirty="0"/>
              <a:t>, </a:t>
            </a:r>
            <a:r>
              <a:rPr lang="ru-RU" dirty="0" err="1"/>
              <a:t>Лекки</a:t>
            </a:r>
            <a:r>
              <a:rPr lang="ru-RU" dirty="0"/>
              <a:t>, </a:t>
            </a:r>
            <a:r>
              <a:rPr lang="ru-RU" dirty="0" err="1"/>
              <a:t>Цукки</a:t>
            </a:r>
            <a:r>
              <a:rPr lang="ru-RU" dirty="0"/>
              <a:t>, которые символизируют «мудрость» и четыре времени года.</a:t>
            </a:r>
          </a:p>
          <a:p>
            <a:endParaRPr lang="ru-RU" dirty="0"/>
          </a:p>
        </p:txBody>
      </p:sp>
      <p:pic>
        <p:nvPicPr>
          <p:cNvPr id="10242" name="Picture 2" descr="C:\Users\123\Desktop\img-olymp-9.jpg"/>
          <p:cNvPicPr>
            <a:picLocks noGrp="1" noChangeAspect="1" noChangeArrowheads="1"/>
          </p:cNvPicPr>
          <p:nvPr>
            <p:ph sz="half" idx="2"/>
          </p:nvPr>
        </p:nvPicPr>
        <p:blipFill>
          <a:blip r:embed="rId3" cstate="print">
            <a:clrChange>
              <a:clrFrom>
                <a:srgbClr val="FFFFFF"/>
              </a:clrFrom>
              <a:clrTo>
                <a:srgbClr val="FFFFFF">
                  <a:alpha val="0"/>
                </a:srgbClr>
              </a:clrTo>
            </a:clrChange>
          </a:blip>
          <a:stretch>
            <a:fillRect/>
          </a:stretch>
        </p:blipFill>
        <p:spPr bwMode="auto">
          <a:xfrm>
            <a:off x="5310184" y="1523978"/>
            <a:ext cx="3690972" cy="3690972"/>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a:xfrm>
            <a:off x="457200" y="1600200"/>
            <a:ext cx="4900618" cy="4525963"/>
          </a:xfrm>
        </p:spPr>
        <p:txBody>
          <a:bodyPr>
            <a:normAutofit lnSpcReduction="10000"/>
          </a:bodyPr>
          <a:lstStyle/>
          <a:p>
            <a:pPr>
              <a:buNone/>
            </a:pPr>
            <a:r>
              <a:rPr lang="ru-RU" b="1" u="sng" dirty="0"/>
              <a:t>Зимние Олимпийские игры 2010 в Ванкувере (Канада): </a:t>
            </a:r>
          </a:p>
          <a:p>
            <a:pPr>
              <a:buNone/>
            </a:pPr>
            <a:r>
              <a:rPr lang="ru-RU" dirty="0"/>
              <a:t> У зимних Игр 2010 года была группа талисманов: </a:t>
            </a:r>
            <a:r>
              <a:rPr lang="ru-RU" dirty="0" err="1"/>
              <a:t>Куачи</a:t>
            </a:r>
            <a:r>
              <a:rPr lang="ru-RU" dirty="0"/>
              <a:t> и Мига — для Олимпийских игр, </a:t>
            </a:r>
            <a:r>
              <a:rPr lang="ru-RU" dirty="0" err="1"/>
              <a:t>Суми</a:t>
            </a:r>
            <a:r>
              <a:rPr lang="ru-RU" dirty="0"/>
              <a:t> — для </a:t>
            </a:r>
            <a:r>
              <a:rPr lang="ru-RU" dirty="0" err="1"/>
              <a:t>Паралимпийских</a:t>
            </a:r>
            <a:r>
              <a:rPr lang="ru-RU" dirty="0"/>
              <a:t> игр. Также был </a:t>
            </a:r>
            <a:r>
              <a:rPr lang="ru-RU" dirty="0" smtClean="0"/>
              <a:t>создан «неофициальный</a:t>
            </a:r>
            <a:r>
              <a:rPr lang="ru-RU" dirty="0"/>
              <a:t>» талисман, так называемый «друг» — </a:t>
            </a:r>
            <a:r>
              <a:rPr lang="ru-RU" dirty="0" err="1"/>
              <a:t>Мукмук</a:t>
            </a:r>
            <a:r>
              <a:rPr lang="ru-RU" dirty="0"/>
              <a:t>.</a:t>
            </a:r>
          </a:p>
          <a:p>
            <a:endParaRPr lang="ru-RU" dirty="0"/>
          </a:p>
        </p:txBody>
      </p:sp>
      <p:pic>
        <p:nvPicPr>
          <p:cNvPr id="11266" name="Picture 2" descr="C:\Users\123\Desktop\img-olymp-12.jpg"/>
          <p:cNvPicPr>
            <a:picLocks noGrp="1" noChangeAspect="1" noChangeArrowheads="1"/>
          </p:cNvPicPr>
          <p:nvPr>
            <p:ph sz="half" idx="2"/>
          </p:nvPr>
        </p:nvPicPr>
        <p:blipFill>
          <a:blip r:embed="rId3" cstate="print">
            <a:clrChange>
              <a:clrFrom>
                <a:srgbClr val="FFFFFF"/>
              </a:clrFrom>
              <a:clrTo>
                <a:srgbClr val="FFFFFF">
                  <a:alpha val="0"/>
                </a:srgbClr>
              </a:clrTo>
            </a:clrChange>
          </a:blip>
          <a:stretch>
            <a:fillRect/>
          </a:stretch>
        </p:blipFill>
        <p:spPr bwMode="auto">
          <a:xfrm>
            <a:off x="5857884" y="1285860"/>
            <a:ext cx="2714644" cy="542928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ru-RU" cap="all" dirty="0" smtClean="0">
                <a:ln w="0"/>
                <a:solidFill>
                  <a:schemeClr val="tx1"/>
                </a:solidFill>
                <a:effectLst>
                  <a:reflection blurRad="12700" stA="50000" endPos="50000" dist="5000" dir="5400000" sy="-100000" rotWithShape="0"/>
                </a:effectLst>
              </a:rPr>
              <a:t>ОЛИМПИАДА 2014  г. СОЧИ</a:t>
            </a:r>
            <a:endParaRPr lang="ru-RU" cap="all" dirty="0">
              <a:ln w="0"/>
              <a:solidFill>
                <a:schemeClr val="tx1"/>
              </a:solidFill>
              <a:effectLst>
                <a:reflection blurRad="12700" stA="50000" endPos="50000" dist="5000" dir="5400000" sy="-100000" rotWithShape="0"/>
              </a:effectLst>
            </a:endParaRPr>
          </a:p>
        </p:txBody>
      </p:sp>
      <p:pic>
        <p:nvPicPr>
          <p:cNvPr id="15362" name="Picture 2" descr="C:\Users\123\Desktop\mountains_1600x1200.jpg"/>
          <p:cNvPicPr>
            <a:picLocks noGrp="1" noChangeAspect="1" noChangeArrowheads="1"/>
          </p:cNvPicPr>
          <p:nvPr>
            <p:ph idx="1"/>
          </p:nvPr>
        </p:nvPicPr>
        <p:blipFill>
          <a:blip r:embed="rId3" cstate="print"/>
          <a:stretch>
            <a:fillRect/>
          </a:stretch>
        </p:blipFill>
        <p:spPr bwMode="auto">
          <a:xfrm>
            <a:off x="1432983" y="1600200"/>
            <a:ext cx="6278033" cy="4708525"/>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9458" name="Picture 2" descr="C:\Users\123\Desktop\0.png"/>
          <p:cNvPicPr>
            <a:picLocks noGrp="1" noChangeAspect="1" noChangeArrowheads="1"/>
          </p:cNvPicPr>
          <p:nvPr>
            <p:ph idx="1"/>
          </p:nvPr>
        </p:nvPicPr>
        <p:blipFill>
          <a:blip r:embed="rId3" cstate="print"/>
          <a:srcRect/>
          <a:stretch>
            <a:fillRect/>
          </a:stretch>
        </p:blipFill>
        <p:spPr bwMode="auto">
          <a:xfrm>
            <a:off x="214282" y="357166"/>
            <a:ext cx="8552558" cy="5857916"/>
          </a:xfrm>
          <a:prstGeom prst="rect">
            <a:avLst/>
          </a:prstGeom>
          <a:ln w="88900" cap="sq" cmpd="thickThin">
            <a:solidFill>
              <a:srgbClr val="FFFF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ru-RU" dirty="0" smtClean="0">
                <a:solidFill>
                  <a:schemeClr val="tx1"/>
                </a:solidFill>
              </a:rPr>
              <a:t>Талисманы Сочи-2014</a:t>
            </a:r>
            <a:endParaRPr lang="ru-RU" dirty="0">
              <a:solidFill>
                <a:schemeClr val="tx1"/>
              </a:solidFill>
            </a:endParaRPr>
          </a:p>
        </p:txBody>
      </p:sp>
      <p:sp>
        <p:nvSpPr>
          <p:cNvPr id="3" name="Содержимое 2"/>
          <p:cNvSpPr>
            <a:spLocks noGrp="1"/>
          </p:cNvSpPr>
          <p:nvPr>
            <p:ph sz="half" idx="1"/>
          </p:nvPr>
        </p:nvSpPr>
        <p:spPr>
          <a:xfrm>
            <a:off x="457200" y="1600200"/>
            <a:ext cx="5043494" cy="4972072"/>
          </a:xfrm>
        </p:spPr>
        <p:txBody>
          <a:bodyPr>
            <a:normAutofit fontScale="92500" lnSpcReduction="20000"/>
          </a:bodyPr>
          <a:lstStyle/>
          <a:p>
            <a:pPr>
              <a:buNone/>
            </a:pPr>
            <a:r>
              <a:rPr lang="ru-RU" dirty="0" smtClean="0"/>
              <a:t>Горный спасатель-альпинист Леопард живет в кроне огромного дерева, которое растет на самой высокой скале в заснеженных горах Кавказа. Он всегда готов прийти на помощь и не раз спасал расположенную неподалеку деревню от лавин.</a:t>
            </a:r>
          </a:p>
          <a:p>
            <a:endParaRPr lang="ru-RU" dirty="0" smtClean="0"/>
          </a:p>
          <a:p>
            <a:pPr>
              <a:buNone/>
            </a:pPr>
            <a:r>
              <a:rPr lang="ru-RU" dirty="0" smtClean="0"/>
              <a:t>Леопард – прекрасный </a:t>
            </a:r>
            <a:r>
              <a:rPr lang="ru-RU" dirty="0" err="1" smtClean="0"/>
              <a:t>сноубордист</a:t>
            </a:r>
            <a:r>
              <a:rPr lang="ru-RU" dirty="0" smtClean="0"/>
              <a:t>, он научил этому виду спорта всех своих друзей и соседей. У Леопарда веселый нрав, он не может жить в одиночестве и очень любит танцевать.</a:t>
            </a:r>
            <a:endParaRPr lang="ru-RU" dirty="0"/>
          </a:p>
        </p:txBody>
      </p:sp>
      <p:pic>
        <p:nvPicPr>
          <p:cNvPr id="12290" name="Picture 2" descr="C:\Users\123\Desktop\fbd1f0c0c116ad7736a6fa0045101eb9.png"/>
          <p:cNvPicPr>
            <a:picLocks noGrp="1" noChangeAspect="1" noChangeArrowheads="1"/>
          </p:cNvPicPr>
          <p:nvPr>
            <p:ph sz="half" idx="2"/>
          </p:nvPr>
        </p:nvPicPr>
        <p:blipFill>
          <a:blip r:embed="rId3" cstate="print"/>
          <a:stretch>
            <a:fillRect/>
          </a:stretch>
        </p:blipFill>
        <p:spPr bwMode="auto">
          <a:xfrm>
            <a:off x="5572132" y="1714488"/>
            <a:ext cx="3443646" cy="4304558"/>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a:xfrm>
            <a:off x="285720" y="214290"/>
            <a:ext cx="4357718" cy="6357982"/>
          </a:xfrm>
        </p:spPr>
        <p:txBody>
          <a:bodyPr>
            <a:normAutofit fontScale="77500" lnSpcReduction="20000"/>
          </a:bodyPr>
          <a:lstStyle/>
          <a:p>
            <a:pPr>
              <a:buNone/>
            </a:pPr>
            <a:r>
              <a:rPr lang="ru-RU" dirty="0" smtClean="0"/>
              <a:t>За полярным кругом в ледяном иглу живет белый мишка. В его доме все сделано изо льда и снега: снежный душ, кровать, компьютер и даже спортивные тренажеры.</a:t>
            </a:r>
          </a:p>
          <a:p>
            <a:endParaRPr lang="ru-RU" dirty="0" smtClean="0"/>
          </a:p>
          <a:p>
            <a:pPr>
              <a:buNone/>
            </a:pPr>
            <a:r>
              <a:rPr lang="ru-RU" dirty="0" smtClean="0"/>
              <a:t>Белый мишка с раннего детства воспитывался полярниками. Именно они научили его кататься на лыжах, бегать на коньках и играть в керлинг. Но больше всего белому мишке понравилось кататься на спортивных санках. Он стал настоящим саночником и бобслеистом, а его друзья – тюлени и морские котики - с удовольствием наблюдают за его победами. Теперь они вместе устраивают соревнования по этим видам спорта, и долгой полярной ночью им некогда скучать!</a:t>
            </a:r>
            <a:endParaRPr lang="ru-RU" dirty="0"/>
          </a:p>
        </p:txBody>
      </p:sp>
      <p:pic>
        <p:nvPicPr>
          <p:cNvPr id="13314" name="Picture 2" descr="C:\Users\123\Desktop\37571d3cb9c29881ee7c983d204f8648.png"/>
          <p:cNvPicPr>
            <a:picLocks noGrp="1" noChangeAspect="1" noChangeArrowheads="1"/>
          </p:cNvPicPr>
          <p:nvPr>
            <p:ph sz="half" idx="2"/>
          </p:nvPr>
        </p:nvPicPr>
        <p:blipFill>
          <a:blip r:embed="rId3" cstate="print"/>
          <a:stretch>
            <a:fillRect/>
          </a:stretch>
        </p:blipFill>
        <p:spPr bwMode="auto">
          <a:xfrm>
            <a:off x="5397658" y="1500174"/>
            <a:ext cx="3746342" cy="4682926"/>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a:xfrm>
            <a:off x="457200" y="285728"/>
            <a:ext cx="4038600" cy="5840435"/>
          </a:xfrm>
        </p:spPr>
        <p:txBody>
          <a:bodyPr>
            <a:normAutofit fontScale="85000" lnSpcReduction="10000"/>
          </a:bodyPr>
          <a:lstStyle/>
          <a:p>
            <a:r>
              <a:rPr lang="ru-RU" dirty="0" smtClean="0"/>
              <a:t>Зайка – самая активная жительница зимнего леса. Ее друзья всегда удивляются – и как она все успевает!? Ведь Зайка не только успевает учиться в Лесной Академии на «отлично», помогать маме в семейном ресторанчике «Лесная запруда», но и участвовать в различных спортивных соревнованиях. Зайка уверяет своих друзей, что у нее нет никакого секрета: просто она очень любит спорт. А еще она любит петь и танцевать.</a:t>
            </a:r>
            <a:endParaRPr lang="ru-RU" dirty="0"/>
          </a:p>
        </p:txBody>
      </p:sp>
      <p:pic>
        <p:nvPicPr>
          <p:cNvPr id="14338" name="Picture 2" descr="C:\Users\123\Desktop\cbf597dc80b3bf5121a5d0e6f0993974.png"/>
          <p:cNvPicPr>
            <a:picLocks noGrp="1" noChangeAspect="1" noChangeArrowheads="1"/>
          </p:cNvPicPr>
          <p:nvPr>
            <p:ph sz="half" idx="2"/>
          </p:nvPr>
        </p:nvPicPr>
        <p:blipFill>
          <a:blip r:embed="rId3" cstate="print"/>
          <a:stretch>
            <a:fillRect/>
          </a:stretch>
        </p:blipFill>
        <p:spPr bwMode="auto">
          <a:xfrm>
            <a:off x="5143504" y="1124708"/>
            <a:ext cx="3714776" cy="4643468"/>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tx1"/>
                </a:solidFill>
              </a:rPr>
              <a:t>Олимпийский стадион 2014</a:t>
            </a:r>
            <a:endParaRPr lang="ru-RU" dirty="0">
              <a:solidFill>
                <a:schemeClr val="tx1"/>
              </a:solidFill>
            </a:endParaRPr>
          </a:p>
        </p:txBody>
      </p:sp>
      <p:pic>
        <p:nvPicPr>
          <p:cNvPr id="17410" name="Picture 2" descr="C:\Users\123\Desktop\1251644298_1.jpg"/>
          <p:cNvPicPr>
            <a:picLocks noGrp="1" noChangeAspect="1" noChangeArrowheads="1"/>
          </p:cNvPicPr>
          <p:nvPr>
            <p:ph idx="1"/>
          </p:nvPr>
        </p:nvPicPr>
        <p:blipFill>
          <a:blip r:embed="rId3" cstate="print"/>
          <a:stretch>
            <a:fillRect/>
          </a:stretch>
        </p:blipFill>
        <p:spPr bwMode="auto">
          <a:xfrm>
            <a:off x="214282" y="1214422"/>
            <a:ext cx="8779784" cy="4929222"/>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8434" name="Picture 2" descr="C:\Users\123\Desktop\22a67090d8906129bb865c7c61d369e1_big.jpg"/>
          <p:cNvPicPr>
            <a:picLocks noGrp="1" noChangeAspect="1" noChangeArrowheads="1"/>
          </p:cNvPicPr>
          <p:nvPr>
            <p:ph idx="1"/>
          </p:nvPr>
        </p:nvPicPr>
        <p:blipFill>
          <a:blip r:embed="rId3" cstate="print"/>
          <a:srcRect/>
          <a:stretch>
            <a:fillRect/>
          </a:stretch>
        </p:blipFill>
        <p:spPr bwMode="auto">
          <a:xfrm>
            <a:off x="357158" y="285728"/>
            <a:ext cx="8286808" cy="6215106"/>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2530" name="Picture 2" descr="C:\Users\123\Desktop\full-8.jpg"/>
          <p:cNvPicPr>
            <a:picLocks noGrp="1" noChangeAspect="1" noChangeArrowheads="1"/>
          </p:cNvPicPr>
          <p:nvPr>
            <p:ph idx="1"/>
          </p:nvPr>
        </p:nvPicPr>
        <p:blipFill>
          <a:blip r:embed="rId3" cstate="print"/>
          <a:srcRect/>
          <a:stretch>
            <a:fillRect/>
          </a:stretch>
        </p:blipFill>
        <p:spPr bwMode="auto">
          <a:xfrm>
            <a:off x="214282" y="714356"/>
            <a:ext cx="8726190" cy="5072098"/>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123\Desktop\centre_b.jpg"/>
          <p:cNvPicPr>
            <a:picLocks noChangeAspect="1" noChangeArrowheads="1"/>
          </p:cNvPicPr>
          <p:nvPr/>
        </p:nvPicPr>
        <p:blipFill>
          <a:blip r:embed="rId3" cstate="print"/>
          <a:srcRect/>
          <a:stretch>
            <a:fillRect/>
          </a:stretch>
        </p:blipFill>
        <p:spPr bwMode="auto">
          <a:xfrm>
            <a:off x="63500" y="47625"/>
            <a:ext cx="9015413" cy="6761163"/>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123\Desktop\soch1.jpg"/>
          <p:cNvPicPr>
            <a:picLocks noChangeAspect="1" noChangeArrowheads="1"/>
          </p:cNvPicPr>
          <p:nvPr/>
        </p:nvPicPr>
        <p:blipFill>
          <a:blip r:embed="rId3" cstate="print"/>
          <a:srcRect/>
          <a:stretch>
            <a:fillRect/>
          </a:stretch>
        </p:blipFill>
        <p:spPr bwMode="auto">
          <a:xfrm>
            <a:off x="214282" y="148826"/>
            <a:ext cx="8643998" cy="6506573"/>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123\Desktop\253217.jpg"/>
          <p:cNvPicPr>
            <a:picLocks noChangeAspect="1" noChangeArrowheads="1"/>
          </p:cNvPicPr>
          <p:nvPr/>
        </p:nvPicPr>
        <p:blipFill>
          <a:blip r:embed="rId3" cstate="print"/>
          <a:srcRect/>
          <a:stretch>
            <a:fillRect/>
          </a:stretch>
        </p:blipFill>
        <p:spPr bwMode="auto">
          <a:xfrm>
            <a:off x="500034" y="714356"/>
            <a:ext cx="8131440" cy="457043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lstStyle/>
          <a:p>
            <a:r>
              <a:rPr lang="ru-RU" dirty="0" smtClean="0">
                <a:solidFill>
                  <a:schemeClr val="tx1"/>
                </a:solidFill>
              </a:rPr>
              <a:t>Из истории</a:t>
            </a:r>
            <a:endParaRPr lang="ru-RU" dirty="0">
              <a:solidFill>
                <a:schemeClr val="tx1"/>
              </a:solidFill>
            </a:endParaRPr>
          </a:p>
        </p:txBody>
      </p:sp>
      <p:sp>
        <p:nvSpPr>
          <p:cNvPr id="3" name="Содержимое 2"/>
          <p:cNvSpPr>
            <a:spLocks noGrp="1"/>
          </p:cNvSpPr>
          <p:nvPr>
            <p:ph idx="1"/>
          </p:nvPr>
        </p:nvSpPr>
        <p:spPr/>
        <p:txBody>
          <a:bodyPr/>
          <a:lstStyle/>
          <a:p>
            <a:r>
              <a:rPr lang="ru-RU" dirty="0" smtClean="0"/>
              <a:t>Слово «олимпиада» изначально означало не сами игры, а четырехлетний промежуток между ними. Древние греки вели хронологию по олимпиадам, начиная с 776 г. до н.э. (например, «третий год 146-й олимпиады»). В честь Олимпийских игр по всей Греции провозглашалось перемирие сроком на месяц.</a:t>
            </a:r>
            <a:endParaRPr lang="ru-RU"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Users\123\Desktop\23.07.09_08.jpg"/>
          <p:cNvPicPr>
            <a:picLocks noChangeAspect="1" noChangeArrowheads="1"/>
          </p:cNvPicPr>
          <p:nvPr/>
        </p:nvPicPr>
        <p:blipFill>
          <a:blip r:embed="rId3" cstate="print"/>
          <a:srcRect/>
          <a:stretch>
            <a:fillRect/>
          </a:stretch>
        </p:blipFill>
        <p:spPr bwMode="auto">
          <a:xfrm>
            <a:off x="381000" y="1079500"/>
            <a:ext cx="8382000" cy="46990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123\Desktop\x_170c1c09.jpg"/>
          <p:cNvPicPr>
            <a:picLocks noChangeAspect="1" noChangeArrowheads="1"/>
          </p:cNvPicPr>
          <p:nvPr/>
        </p:nvPicPr>
        <p:blipFill>
          <a:blip r:embed="rId3" cstate="print"/>
          <a:srcRect/>
          <a:stretch>
            <a:fillRect/>
          </a:stretch>
        </p:blipFill>
        <p:spPr bwMode="auto">
          <a:xfrm>
            <a:off x="214282" y="0"/>
            <a:ext cx="5753100" cy="4114800"/>
          </a:xfrm>
          <a:prstGeom prst="rect">
            <a:avLst/>
          </a:prstGeom>
          <a:noFill/>
        </p:spPr>
      </p:pic>
      <p:pic>
        <p:nvPicPr>
          <p:cNvPr id="26627" name="Picture 3" descr="C:\Users\123\Desktop\6C40F71D4DC77A2A1B58FC72295A.jpg"/>
          <p:cNvPicPr>
            <a:picLocks noChangeAspect="1" noChangeArrowheads="1"/>
          </p:cNvPicPr>
          <p:nvPr/>
        </p:nvPicPr>
        <p:blipFill>
          <a:blip r:embed="rId4" cstate="print"/>
          <a:srcRect/>
          <a:stretch>
            <a:fillRect/>
          </a:stretch>
        </p:blipFill>
        <p:spPr bwMode="auto">
          <a:xfrm>
            <a:off x="3448050" y="2928934"/>
            <a:ext cx="5695950" cy="3781425"/>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857256"/>
          </a:xfrm>
        </p:spPr>
        <p:style>
          <a:lnRef idx="1">
            <a:schemeClr val="accent2"/>
          </a:lnRef>
          <a:fillRef idx="3">
            <a:schemeClr val="accent2"/>
          </a:fillRef>
          <a:effectRef idx="2">
            <a:schemeClr val="accent2"/>
          </a:effectRef>
          <a:fontRef idx="minor">
            <a:schemeClr val="lt1"/>
          </a:fontRef>
        </p:style>
        <p:txBody>
          <a:bodyPr/>
          <a:lstStyle/>
          <a:p>
            <a:r>
              <a:rPr lang="ru-RU" dirty="0" smtClean="0">
                <a:solidFill>
                  <a:schemeClr val="tx1"/>
                </a:solidFill>
              </a:rPr>
              <a:t>Олимпийская клятва</a:t>
            </a:r>
            <a:endParaRPr lang="ru-RU" dirty="0">
              <a:solidFill>
                <a:schemeClr val="tx1"/>
              </a:solidFill>
            </a:endParaRPr>
          </a:p>
        </p:txBody>
      </p:sp>
      <p:sp>
        <p:nvSpPr>
          <p:cNvPr id="3" name="Содержимое 2"/>
          <p:cNvSpPr>
            <a:spLocks noGrp="1"/>
          </p:cNvSpPr>
          <p:nvPr>
            <p:ph idx="1"/>
          </p:nvPr>
        </p:nvSpPr>
        <p:spPr>
          <a:xfrm>
            <a:off x="457200" y="1142985"/>
            <a:ext cx="8229600" cy="3643338"/>
          </a:xfrm>
        </p:spPr>
        <p:txBody>
          <a:bodyPr/>
          <a:lstStyle/>
          <a:p>
            <a:pPr>
              <a:buNone/>
            </a:pPr>
            <a:r>
              <a:rPr lang="ru-RU" dirty="0" smtClean="0"/>
              <a:t>	Текст Олимпийской клятвы спортсменов:</a:t>
            </a:r>
          </a:p>
          <a:p>
            <a:pPr>
              <a:buNone/>
            </a:pPr>
            <a:r>
              <a:rPr lang="ru-RU" dirty="0" smtClean="0"/>
              <a:t>	«От имени всех спортсменов я обещаю, что мы будем участвовать в этих Олимпийских играх, уважая и соблюдая правила, по которым они проводятся, в истинно спортивном духе, во славу спорта и во имя чести своих команд.»</a:t>
            </a:r>
            <a:endParaRPr lang="ru-RU" dirty="0"/>
          </a:p>
        </p:txBody>
      </p:sp>
      <p:pic>
        <p:nvPicPr>
          <p:cNvPr id="21506" name="Picture 2" descr="C:\Users\123\Desktop\image_11415.jpg"/>
          <p:cNvPicPr>
            <a:picLocks noChangeAspect="1" noChangeArrowheads="1"/>
          </p:cNvPicPr>
          <p:nvPr/>
        </p:nvPicPr>
        <p:blipFill>
          <a:blip r:embed="rId3" cstate="print"/>
          <a:srcRect/>
          <a:stretch>
            <a:fillRect/>
          </a:stretch>
        </p:blipFill>
        <p:spPr bwMode="auto">
          <a:xfrm>
            <a:off x="4000496" y="3887042"/>
            <a:ext cx="4931008" cy="2828079"/>
          </a:xfrm>
          <a:prstGeom prst="rect">
            <a:avLst/>
          </a:prstGeom>
          <a:noFill/>
        </p:spPr>
      </p:pic>
      <p:pic>
        <p:nvPicPr>
          <p:cNvPr id="21507" name="Picture 3" descr="C:\Users\123\Desktop\78_3.jpg"/>
          <p:cNvPicPr>
            <a:picLocks noChangeAspect="1" noChangeArrowheads="1"/>
          </p:cNvPicPr>
          <p:nvPr/>
        </p:nvPicPr>
        <p:blipFill>
          <a:blip r:embed="rId4" cstate="print"/>
          <a:srcRect/>
          <a:stretch>
            <a:fillRect/>
          </a:stretch>
        </p:blipFill>
        <p:spPr bwMode="auto">
          <a:xfrm>
            <a:off x="857224" y="4786322"/>
            <a:ext cx="2714644" cy="171988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511420"/>
          </a:xfrm>
        </p:spPr>
        <p:style>
          <a:lnRef idx="1">
            <a:schemeClr val="accent6"/>
          </a:lnRef>
          <a:fillRef idx="3">
            <a:schemeClr val="accent6"/>
          </a:fillRef>
          <a:effectRef idx="2">
            <a:schemeClr val="accent6"/>
          </a:effectRef>
          <a:fontRef idx="minor">
            <a:schemeClr val="lt1"/>
          </a:fontRef>
        </p:style>
        <p:txBody>
          <a:bodyPr>
            <a:noAutofit/>
          </a:bodyPr>
          <a:lstStyle/>
          <a:p>
            <a:r>
              <a:rPr lang="ru-RU" sz="2400" dirty="0" smtClean="0">
                <a:ln w="1905"/>
                <a:solidFill>
                  <a:schemeClr val="tx1"/>
                </a:solidFill>
                <a:effectLst>
                  <a:innerShdw blurRad="69850" dist="43180" dir="5400000">
                    <a:srgbClr val="000000">
                      <a:alpha val="65000"/>
                    </a:srgbClr>
                  </a:innerShdw>
                </a:effectLst>
              </a:rPr>
              <a:t>14 мая 2011 года Оргкомитет «Сочи 2014» преодолеет символичный рубеж – 1000 дней до церемонии открытия Олимпийских Игр в Сочи. В этот день по всей России на базе 26 волонтерских центров «Сочи 2014» пройдут акции и праздничные мероприятия, получившие название марафон «1000 добрых дел».</a:t>
            </a:r>
            <a:endParaRPr lang="ru-RU" sz="2400" dirty="0">
              <a:ln w="1905"/>
              <a:solidFill>
                <a:schemeClr val="tx1"/>
              </a:solidFill>
              <a:effectLst>
                <a:innerShdw blurRad="69850" dist="43180" dir="5400000">
                  <a:srgbClr val="000000">
                    <a:alpha val="65000"/>
                  </a:srgbClr>
                </a:innerShdw>
              </a:effectLst>
            </a:endParaRPr>
          </a:p>
        </p:txBody>
      </p:sp>
      <p:pic>
        <p:nvPicPr>
          <p:cNvPr id="1027" name="Picture 3" descr="C:\Users\123\Desktop\sochi1_1280x800.jpg"/>
          <p:cNvPicPr>
            <a:picLocks noGrp="1" noChangeAspect="1" noChangeArrowheads="1"/>
          </p:cNvPicPr>
          <p:nvPr>
            <p:ph idx="1"/>
          </p:nvPr>
        </p:nvPicPr>
        <p:blipFill>
          <a:blip r:embed="rId3" cstate="print"/>
          <a:stretch>
            <a:fillRect/>
          </a:stretch>
        </p:blipFill>
        <p:spPr bwMode="auto">
          <a:xfrm>
            <a:off x="1785918" y="3143248"/>
            <a:ext cx="5767084" cy="3604428"/>
          </a:xfrm>
          <a:prstGeom prst="rect">
            <a:avLst/>
          </a:prstGeom>
          <a:noFill/>
        </p:spPr>
      </p:pic>
      <p:pic>
        <p:nvPicPr>
          <p:cNvPr id="1028" name="Picture 4" descr="C:\Users\123\Desktop\sochi4_pre.jpg"/>
          <p:cNvPicPr>
            <a:picLocks noChangeAspect="1" noChangeArrowheads="1"/>
          </p:cNvPicPr>
          <p:nvPr/>
        </p:nvPicPr>
        <p:blipFill>
          <a:blip r:embed="rId4" cstate="print"/>
          <a:srcRect/>
          <a:stretch>
            <a:fillRect/>
          </a:stretch>
        </p:blipFill>
        <p:spPr bwMode="auto">
          <a:xfrm>
            <a:off x="142844" y="2928934"/>
            <a:ext cx="2857520" cy="1785950"/>
          </a:xfrm>
          <a:prstGeom prst="rect">
            <a:avLst/>
          </a:prstGeom>
          <a:noFill/>
        </p:spPr>
      </p:pic>
      <p:pic>
        <p:nvPicPr>
          <p:cNvPr id="1030" name="Picture 6" descr="C:\Users\123\Desktop\sochi5_pre.jpg"/>
          <p:cNvPicPr>
            <a:picLocks noChangeAspect="1" noChangeArrowheads="1"/>
          </p:cNvPicPr>
          <p:nvPr/>
        </p:nvPicPr>
        <p:blipFill>
          <a:blip r:embed="rId5" cstate="print"/>
          <a:srcRect/>
          <a:stretch>
            <a:fillRect/>
          </a:stretch>
        </p:blipFill>
        <p:spPr bwMode="auto">
          <a:xfrm>
            <a:off x="6357950" y="2928934"/>
            <a:ext cx="2540000" cy="1905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lnSpcReduction="10000"/>
          </a:bodyPr>
          <a:lstStyle/>
          <a:p>
            <a:r>
              <a:rPr lang="ru-RU" dirty="0" smtClean="0"/>
              <a:t>«1000 дней до Игр» – это традиционное событие, которое отмечается всеми Оргкомитетами мира и символизирует переход процесса подготовки к Олимпийским играм в финальную стадию. В России проект носит уникальных характер: в социальные мероприятия вовлечена вся страна, стать сопричастным Олимпийскому движению сможет каждый. Обратный отсчет 1000 дней до начала </a:t>
            </a:r>
            <a:r>
              <a:rPr lang="ru-RU" dirty="0" err="1" smtClean="0"/>
              <a:t>Паралимпийских</a:t>
            </a:r>
            <a:r>
              <a:rPr lang="ru-RU" dirty="0" smtClean="0"/>
              <a:t> игр в </a:t>
            </a:r>
            <a:r>
              <a:rPr lang="ru-RU" dirty="0" err="1" smtClean="0"/>
              <a:t>Сочиначнется</a:t>
            </a:r>
            <a:r>
              <a:rPr lang="ru-RU" dirty="0" smtClean="0"/>
              <a:t> 11 июня 2011 года.</a:t>
            </a:r>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92500" lnSpcReduction="10000"/>
          </a:bodyPr>
          <a:lstStyle/>
          <a:p>
            <a:r>
              <a:rPr lang="ru-RU" dirty="0" smtClean="0"/>
              <a:t>В Краснодаре, Москве и Уфе волонтерские центры, созданные на базе медицинских институтов, примут участие в серии акций социальной направленности «1000 улыбок». В их числе – бесплатная диагностика для пожилых людей, акции по сдаче крови. Волонтеры также проведут семейный детский праздник «1000 детских рисунков на асфальте». Его участники раскрасят улицы города яркими рисунками, основным лейтмотивом которых станет олимпийская тематика. Кроме того, волонтеры подарят 1000 шоколадных медалей «Сочи 2014» воспитанникам социальных учреждений.</a:t>
            </a:r>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6"/>
          </a:lnRef>
          <a:fillRef idx="3">
            <a:schemeClr val="accent6"/>
          </a:fillRef>
          <a:effectRef idx="2">
            <a:schemeClr val="accent6"/>
          </a:effectRef>
          <a:fontRef idx="minor">
            <a:schemeClr val="lt1"/>
          </a:fontRef>
        </p:style>
        <p:txBody>
          <a:bodyPr/>
          <a:lstStyle/>
          <a:p>
            <a:r>
              <a:rPr lang="ru-RU" dirty="0" smtClean="0">
                <a:solidFill>
                  <a:schemeClr val="tx1"/>
                </a:solidFill>
              </a:rPr>
              <a:t>Из истории</a:t>
            </a:r>
            <a:endParaRPr lang="ru-RU" dirty="0">
              <a:solidFill>
                <a:schemeClr val="tx1"/>
              </a:solidFill>
            </a:endParaRPr>
          </a:p>
        </p:txBody>
      </p:sp>
      <p:sp>
        <p:nvSpPr>
          <p:cNvPr id="3" name="Содержимое 2"/>
          <p:cNvSpPr>
            <a:spLocks noGrp="1"/>
          </p:cNvSpPr>
          <p:nvPr>
            <p:ph idx="1"/>
          </p:nvPr>
        </p:nvSpPr>
        <p:spPr/>
        <p:txBody>
          <a:bodyPr>
            <a:normAutofit/>
          </a:bodyPr>
          <a:lstStyle/>
          <a:p>
            <a:r>
              <a:rPr lang="ru-RU" dirty="0" smtClean="0"/>
              <a:t>На Олимпиаде 1924 года в Париже во время первого матча по футболу между Уругваем и Югославией организаторы по ошибке повесили флаг Уругвая «вверх ногами», а вместо гимна музыканты исполнили танцевальную мелодию. Но это не помешало Уругваю победить, а потом стать и олимпийским </a:t>
            </a:r>
            <a:r>
              <a:rPr lang="ru-RU" dirty="0" err="1" smtClean="0"/>
              <a:t>чемпионом.С</a:t>
            </a:r>
            <a:r>
              <a:rPr lang="ru-RU" dirty="0" smtClean="0"/>
              <a:t> 1924 г. зимние Игры проводят отдельно от Летних, причем до 1992 г. – в тот же год, что и Летние.</a:t>
            </a:r>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4">
              <a:shade val="50000"/>
            </a:schemeClr>
          </a:lnRef>
          <a:fillRef idx="1">
            <a:schemeClr val="accent4"/>
          </a:fillRef>
          <a:effectRef idx="0">
            <a:schemeClr val="accent4"/>
          </a:effectRef>
          <a:fontRef idx="minor">
            <a:schemeClr val="lt1"/>
          </a:fontRef>
        </p:style>
        <p:txBody>
          <a:bodyPr>
            <a:normAutofit fontScale="90000"/>
          </a:bodyPr>
          <a:lstStyle/>
          <a:p>
            <a:r>
              <a:rPr lang="ru-RU" dirty="0" smtClean="0">
                <a:solidFill>
                  <a:schemeClr val="tx1"/>
                </a:solidFill>
              </a:rPr>
              <a:t>Виды спорта на Олимпиаде в Сочи</a:t>
            </a:r>
            <a:endParaRPr lang="ru-RU" dirty="0">
              <a:solidFill>
                <a:schemeClr val="tx1"/>
              </a:solidFill>
            </a:endParaRPr>
          </a:p>
        </p:txBody>
      </p:sp>
      <p:sp>
        <p:nvSpPr>
          <p:cNvPr id="3" name="Содержимое 2"/>
          <p:cNvSpPr>
            <a:spLocks noGrp="1"/>
          </p:cNvSpPr>
          <p:nvPr>
            <p:ph idx="1"/>
          </p:nvPr>
        </p:nvSpPr>
        <p:spPr/>
        <p:txBody>
          <a:bodyPr>
            <a:normAutofit fontScale="92500" lnSpcReduction="20000"/>
          </a:bodyPr>
          <a:lstStyle/>
          <a:p>
            <a:r>
              <a:rPr lang="ru-RU" dirty="0" smtClean="0"/>
              <a:t>Биатлон</a:t>
            </a:r>
          </a:p>
          <a:p>
            <a:r>
              <a:rPr lang="ru-RU" dirty="0" smtClean="0"/>
              <a:t>Бобслей: бобслей, скелетон</a:t>
            </a:r>
          </a:p>
          <a:p>
            <a:r>
              <a:rPr lang="ru-RU" dirty="0" smtClean="0"/>
              <a:t>Конькобежный спорт: конькобежный спорт, фигурное катание, шорт-трек</a:t>
            </a:r>
          </a:p>
          <a:p>
            <a:r>
              <a:rPr lang="ru-RU" dirty="0" smtClean="0"/>
              <a:t>Кёрлинг</a:t>
            </a:r>
          </a:p>
          <a:p>
            <a:r>
              <a:rPr lang="ru-RU" dirty="0" smtClean="0"/>
              <a:t>Лыжный спорт: горнолыжный спорт, лыжное двоеборье, лыжные гонки, прыжки на лыжах с трамплина, сноубординг, фристайл</a:t>
            </a:r>
          </a:p>
          <a:p>
            <a:r>
              <a:rPr lang="ru-RU" dirty="0" smtClean="0"/>
              <a:t>Санный спорт</a:t>
            </a:r>
          </a:p>
          <a:p>
            <a:r>
              <a:rPr lang="ru-RU" dirty="0" smtClean="0"/>
              <a:t>Хоккей с шайбой</a:t>
            </a:r>
          </a:p>
          <a:p>
            <a:r>
              <a:rPr lang="ru-RU" dirty="0" smtClean="0"/>
              <a:t>Прыжки на лыжах с трамплина среди женщин</a:t>
            </a:r>
          </a:p>
          <a:p>
            <a:r>
              <a:rPr lang="ru-RU" dirty="0" smtClean="0"/>
              <a:t>Скелетон</a:t>
            </a:r>
            <a:endParaRPr lang="ru-RU"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Другая 8">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DE6C36"/>
      </a:accent6>
      <a:hlink>
        <a:srgbClr val="FFDE66"/>
      </a:hlink>
      <a:folHlink>
        <a:srgbClr val="D490C5"/>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113</TotalTime>
  <Words>1061</Words>
  <Application>Microsoft Office PowerPoint</Application>
  <PresentationFormat>Экран (4:3)</PresentationFormat>
  <Paragraphs>82</Paragraphs>
  <Slides>31</Slides>
  <Notes>31</Notes>
  <HiddenSlides>0</HiddenSlides>
  <MMClips>0</MMClips>
  <ScaleCrop>false</ScaleCrop>
  <HeadingPairs>
    <vt:vector size="4" baseType="variant">
      <vt:variant>
        <vt:lpstr>Тема</vt:lpstr>
      </vt:variant>
      <vt:variant>
        <vt:i4>1</vt:i4>
      </vt:variant>
      <vt:variant>
        <vt:lpstr>Заголовки слайдов</vt:lpstr>
      </vt:variant>
      <vt:variant>
        <vt:i4>31</vt:i4>
      </vt:variant>
    </vt:vector>
  </HeadingPairs>
  <TitlesOfParts>
    <vt:vector size="32" baseType="lpstr">
      <vt:lpstr>Апекс</vt:lpstr>
      <vt:lpstr>Слайд 1</vt:lpstr>
      <vt:lpstr>ОЛИМПИАДА 2014  г. СОЧИ</vt:lpstr>
      <vt:lpstr>Из истории</vt:lpstr>
      <vt:lpstr>Олимпийская клятва</vt:lpstr>
      <vt:lpstr>14 мая 2011 года Оргкомитет «Сочи 2014» преодолеет символичный рубеж – 1000 дней до церемонии открытия Олимпийских Игр в Сочи. В этот день по всей России на базе 26 волонтерских центров «Сочи 2014» пройдут акции и праздничные мероприятия, получившие название марафон «1000 добрых дел».</vt:lpstr>
      <vt:lpstr>Слайд 6</vt:lpstr>
      <vt:lpstr>Слайд 7</vt:lpstr>
      <vt:lpstr>Из истории</vt:lpstr>
      <vt:lpstr>Виды спорта на Олимпиаде в Сочи</vt:lpstr>
      <vt:lpstr>Талисманы Олимпиад</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Талисманы Сочи-2014</vt:lpstr>
      <vt:lpstr>Слайд 22</vt:lpstr>
      <vt:lpstr>Слайд 23</vt:lpstr>
      <vt:lpstr>Олимпийский стадион 2014</vt:lpstr>
      <vt:lpstr>Слайд 25</vt:lpstr>
      <vt:lpstr>Слайд 26</vt:lpstr>
      <vt:lpstr>Слайд 27</vt:lpstr>
      <vt:lpstr>Слайд 28</vt:lpstr>
      <vt:lpstr>Слайд 29</vt:lpstr>
      <vt:lpstr>Слайд 30</vt:lpstr>
      <vt:lpstr>Слайд 31</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123</dc:creator>
  <cp:lastModifiedBy>Пользователь</cp:lastModifiedBy>
  <cp:revision>17</cp:revision>
  <dcterms:created xsi:type="dcterms:W3CDTF">2011-05-13T16:27:00Z</dcterms:created>
  <dcterms:modified xsi:type="dcterms:W3CDTF">2014-02-08T20:22:23Z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1091956</vt:lpwstr>
  </property>
  <property fmtid="{D5CDD505-2E9C-101B-9397-08002B2CF9AE}" pid="3" name="NXPowerLiteVersion">
    <vt:lpwstr>D4.1.4</vt:lpwstr>
  </property>
</Properties>
</file>