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sldIdLst>
    <p:sldId id="256" r:id="rId2"/>
    <p:sldId id="331" r:id="rId3"/>
    <p:sldId id="338" r:id="rId4"/>
    <p:sldId id="337" r:id="rId5"/>
    <p:sldId id="333" r:id="rId6"/>
    <p:sldId id="334" r:id="rId7"/>
    <p:sldId id="339" r:id="rId8"/>
    <p:sldId id="340" r:id="rId9"/>
    <p:sldId id="330" r:id="rId10"/>
    <p:sldId id="321" r:id="rId11"/>
    <p:sldId id="278" r:id="rId12"/>
    <p:sldId id="341" r:id="rId13"/>
    <p:sldId id="343" r:id="rId14"/>
    <p:sldId id="328" r:id="rId15"/>
    <p:sldId id="342" r:id="rId16"/>
    <p:sldId id="319" r:id="rId17"/>
    <p:sldId id="325" r:id="rId18"/>
    <p:sldId id="279" r:id="rId19"/>
    <p:sldId id="270" r:id="rId20"/>
    <p:sldId id="307" r:id="rId21"/>
    <p:sldId id="344" r:id="rId22"/>
    <p:sldId id="345" r:id="rId23"/>
    <p:sldId id="258" r:id="rId24"/>
    <p:sldId id="265" r:id="rId25"/>
    <p:sldId id="288" r:id="rId26"/>
    <p:sldId id="310" r:id="rId27"/>
    <p:sldId id="266" r:id="rId28"/>
    <p:sldId id="274" r:id="rId29"/>
    <p:sldId id="346" r:id="rId30"/>
    <p:sldId id="257" r:id="rId31"/>
    <p:sldId id="347" r:id="rId32"/>
    <p:sldId id="291" r:id="rId33"/>
    <p:sldId id="348" r:id="rId34"/>
    <p:sldId id="285" r:id="rId35"/>
    <p:sldId id="287" r:id="rId36"/>
    <p:sldId id="349" r:id="rId37"/>
    <p:sldId id="286" r:id="rId38"/>
    <p:sldId id="350" r:id="rId39"/>
    <p:sldId id="261" r:id="rId40"/>
    <p:sldId id="305" r:id="rId41"/>
    <p:sldId id="308" r:id="rId42"/>
    <p:sldId id="272" r:id="rId43"/>
    <p:sldId id="276" r:id="rId44"/>
    <p:sldId id="312" r:id="rId45"/>
    <p:sldId id="351" r:id="rId46"/>
    <p:sldId id="302" r:id="rId47"/>
    <p:sldId id="311" r:id="rId48"/>
    <p:sldId id="315" r:id="rId49"/>
    <p:sldId id="280" r:id="rId50"/>
    <p:sldId id="284" r:id="rId51"/>
    <p:sldId id="322" r:id="rId52"/>
    <p:sldId id="352" r:id="rId53"/>
    <p:sldId id="353" r:id="rId54"/>
    <p:sldId id="324" r:id="rId55"/>
    <p:sldId id="354" r:id="rId56"/>
    <p:sldId id="355" r:id="rId57"/>
    <p:sldId id="356" r:id="rId58"/>
    <p:sldId id="357" r:id="rId59"/>
    <p:sldId id="259" r:id="rId60"/>
    <p:sldId id="273" r:id="rId61"/>
    <p:sldId id="281" r:id="rId62"/>
    <p:sldId id="282" r:id="rId63"/>
    <p:sldId id="283" r:id="rId64"/>
    <p:sldId id="290" r:id="rId65"/>
    <p:sldId id="292" r:id="rId66"/>
    <p:sldId id="293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01" r:id="rId75"/>
    <p:sldId id="267" r:id="rId76"/>
    <p:sldId id="358" r:id="rId77"/>
    <p:sldId id="359" r:id="rId78"/>
    <p:sldId id="360" r:id="rId79"/>
    <p:sldId id="271" r:id="rId80"/>
    <p:sldId id="326" r:id="rId81"/>
    <p:sldId id="329" r:id="rId8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18B5-2D54-4D7D-8623-52517521BD0E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83C0-7080-427C-B708-11A2A62E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9F13-852F-4083-B774-BA953F475D31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8B03-0078-4B49-9862-378619C8FFC6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7E0F-8B5C-4F64-A258-704179683ED2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FB4A85-2D3C-4392-BE1E-C7FE87311A1F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5EEF4A-FFC7-4EC7-A16A-092F0326CA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99B327-B3F3-4580-875D-BF2078C4061D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CC1031-DC4A-4331-8634-697F79CB9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A03C-0D28-4E14-9B0D-938B1F5504F3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4519-7684-4751-9907-01EB2A324537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F511-6284-4D09-9DD0-8548446A7764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4E1-4790-4741-B0A6-36E0EBDDE5AD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7615-1743-4135-84B3-36B7CC60D158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6352-6226-41B6-97E6-42937EF1F108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7F05-CD9B-4738-B985-8ACF78CDE155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8CDB-6DCD-4789-AE67-C39EBA6A0B22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742B5-2EA5-45F2-B6EF-9E2FF416D65D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ABE8-BE97-4C7D-8163-CB1A35435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«Чума ХХ века»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© Учитель химии </a:t>
            </a:r>
            <a:r>
              <a:rPr lang="ru-RU" dirty="0" smtClean="0">
                <a:solidFill>
                  <a:schemeClr val="tx1"/>
                </a:solidFill>
              </a:rPr>
              <a:t>МБОУ гимназии «</a:t>
            </a:r>
            <a:r>
              <a:rPr lang="ru-RU" dirty="0" err="1" smtClean="0">
                <a:solidFill>
                  <a:schemeClr val="tx1"/>
                </a:solidFill>
              </a:rPr>
              <a:t>Перспекетива</a:t>
            </a:r>
            <a:r>
              <a:rPr lang="ru-RU" smtClean="0">
                <a:solidFill>
                  <a:schemeClr val="tx1"/>
                </a:solidFill>
              </a:rPr>
              <a:t>» г.о.Самара </a:t>
            </a:r>
            <a:r>
              <a:rPr lang="ru-RU" dirty="0" smtClean="0">
                <a:solidFill>
                  <a:schemeClr val="tx1"/>
                </a:solidFill>
              </a:rPr>
              <a:t>– Анисимова Елена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501122" cy="6000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8429684" cy="6072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85788" y="0"/>
            <a:ext cx="7972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-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4450" y="0"/>
            <a:ext cx="9053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810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/>
              <a:t> </a:t>
            </a:r>
            <a:r>
              <a:rPr lang="ru-RU" sz="3600" b="1" i="1" dirty="0">
                <a:solidFill>
                  <a:srgbClr val="B41A2C"/>
                </a:solidFill>
              </a:rPr>
              <a:t>Зажженная сигарета - это "химическая фабрика"</a:t>
            </a:r>
            <a:r>
              <a:rPr lang="ru-RU" sz="4000" i="1" dirty="0"/>
              <a:t> 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808038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95288" y="2708275"/>
            <a:ext cx="2376487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Никотин</a:t>
            </a:r>
            <a:endParaRPr lang="ru-RU" sz="2400" b="1" dirty="0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011863" y="1773238"/>
            <a:ext cx="2843212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Канцерогенные </a:t>
            </a:r>
            <a:r>
              <a:rPr lang="ru-RU" sz="2400" b="1" dirty="0" smtClean="0"/>
              <a:t>смолы</a:t>
            </a:r>
            <a:endParaRPr lang="ru-RU" sz="2400" b="1" dirty="0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000760" y="3213100"/>
            <a:ext cx="2892415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Синильная </a:t>
            </a:r>
            <a:r>
              <a:rPr lang="ru-RU" sz="2400" b="1" dirty="0" smtClean="0"/>
              <a:t>кислота</a:t>
            </a:r>
            <a:endParaRPr lang="ru-RU" sz="2400" b="1" dirty="0"/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5975350" y="5715016"/>
            <a:ext cx="2811492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1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508625" y="573405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5992813" y="5661025"/>
            <a:ext cx="2190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Сероводород</a:t>
            </a:r>
            <a:endParaRPr lang="ru-RU" sz="2400" b="1" dirty="0"/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5795963" y="378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357158" y="3786190"/>
            <a:ext cx="2428892" cy="85725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Радиоактивные</a:t>
            </a:r>
          </a:p>
          <a:p>
            <a:pPr algn="ctr"/>
            <a:r>
              <a:rPr lang="ru-RU" sz="2400" b="1" dirty="0"/>
              <a:t> элементы</a:t>
            </a:r>
          </a:p>
          <a:p>
            <a:pPr algn="ctr"/>
            <a:r>
              <a:rPr lang="ru-RU" sz="1400" i="1" dirty="0" err="1" smtClean="0"/>
              <a:t>х</a:t>
            </a:r>
            <a:endParaRPr lang="ru-RU" sz="1400" i="1" dirty="0"/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357158" y="5000636"/>
            <a:ext cx="2428892" cy="1123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Раздражающее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вещество </a:t>
            </a:r>
            <a:r>
              <a:rPr lang="ru-RU" sz="2400" b="1" dirty="0"/>
              <a:t>-</a:t>
            </a:r>
          </a:p>
          <a:p>
            <a:pPr algn="ctr"/>
            <a:r>
              <a:rPr lang="ru-RU" sz="2400" b="1" dirty="0" smtClean="0"/>
              <a:t>акролеин</a:t>
            </a:r>
            <a:endParaRPr lang="ru-RU" sz="2400" b="1" dirty="0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000760" y="4429133"/>
            <a:ext cx="285752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Стирол</a:t>
            </a:r>
            <a:endParaRPr lang="ru-RU" sz="2400" b="1" dirty="0"/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5572132" y="5286388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323850" y="1700213"/>
            <a:ext cx="251936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Угарный </a:t>
            </a:r>
            <a:r>
              <a:rPr lang="ru-RU" sz="2400" b="1" dirty="0" smtClean="0"/>
              <a:t>газ</a:t>
            </a:r>
            <a:endParaRPr lang="ru-RU" sz="2400" b="1" dirty="0"/>
          </a:p>
        </p:txBody>
      </p:sp>
      <p:pic>
        <p:nvPicPr>
          <p:cNvPr id="40" name="Picture 4" descr="Картинка 18 из 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71678"/>
            <a:ext cx="29376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Картинка 18 из 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29376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1 сигарета – </a:t>
            </a: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2 </a:t>
            </a:r>
            <a:r>
              <a:rPr lang="ru-RU" sz="4800" b="1" i="1" dirty="0">
                <a:solidFill>
                  <a:srgbClr val="FF0000"/>
                </a:solidFill>
              </a:rPr>
              <a:t>л </a:t>
            </a:r>
            <a:r>
              <a:rPr lang="ru-RU" sz="4800" b="1" i="1" dirty="0" smtClean="0">
                <a:solidFill>
                  <a:srgbClr val="FF0000"/>
                </a:solidFill>
              </a:rPr>
              <a:t>ядовитого дыма!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050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7"/>
            <a:ext cx="33556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050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33556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Картинка 2 из 3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786058"/>
            <a:ext cx="3284550" cy="36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Елена\Рабочий стол\Курение\38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00174"/>
            <a:ext cx="3060700" cy="38608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-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Без внимания компонентов табачного дыма не остается ни  один орган человеческого организма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27125" y="0"/>
            <a:ext cx="6888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25588" y="0"/>
            <a:ext cx="6092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-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82763" y="0"/>
            <a:ext cx="5576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51038" y="0"/>
            <a:ext cx="5241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Установлено: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85 </a:t>
            </a:r>
            <a:r>
              <a:rPr lang="ru-RU" sz="5400" b="1" dirty="0"/>
              <a:t>процентов людей не знают о серьезной опасности курения или существенно недооценивают ее. </a:t>
            </a:r>
            <a:br>
              <a:rPr lang="ru-RU" sz="5400" b="1" dirty="0"/>
            </a:br>
            <a:endParaRPr lang="ru-RU" sz="5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73238" y="0"/>
            <a:ext cx="559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Курение и головной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мозг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85786" y="1068902"/>
            <a:ext cx="7712097" cy="53604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Курение и органы дыхания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25-2 рак легких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28794" y="1071546"/>
            <a:ext cx="5370522" cy="45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5643578"/>
            <a:ext cx="4265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 гортани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-15 Таиланд рак гортани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95275" y="0"/>
            <a:ext cx="8551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-3 рак легких и эмфизем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7894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878901" y="2643182"/>
            <a:ext cx="42650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Эмфизема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легких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8 Австралия эмфизем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55688" y="0"/>
            <a:ext cx="7032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 рак легкого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00298" y="5643578"/>
            <a:ext cx="4265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 легких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-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8925" y="0"/>
            <a:ext cx="8566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-3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511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Курение и органы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ротовой полости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643578"/>
            <a:ext cx="4265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 десны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1" descr="Картинка 8 из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60" y="1571612"/>
            <a:ext cx="4391027" cy="4153965"/>
          </a:xfrm>
          <a:prstGeom prst="rect">
            <a:avLst/>
          </a:prstGeom>
          <a:noFill/>
          <a:ln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714876" y="1214422"/>
            <a:ext cx="4429124" cy="2511420"/>
          </a:xfrm>
        </p:spPr>
        <p:txBody>
          <a:bodyPr>
            <a:normAutofit/>
          </a:bodyPr>
          <a:lstStyle/>
          <a:p>
            <a:r>
              <a:rPr lang="ru-RU" sz="3700" b="1" i="1" dirty="0" err="1">
                <a:solidFill>
                  <a:srgbClr val="C00000"/>
                </a:solidFill>
              </a:rPr>
              <a:t>Никотиномания</a:t>
            </a:r>
            <a:r>
              <a:rPr lang="ru-RU" sz="3700" b="1" i="1" dirty="0">
                <a:solidFill>
                  <a:srgbClr val="C00000"/>
                </a:solidFill>
              </a:rPr>
              <a:t> – одна из форм наркомании</a:t>
            </a:r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357158" y="4714884"/>
            <a:ext cx="2571768" cy="1785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/>
              <a:t>Эйфория</a:t>
            </a:r>
          </a:p>
          <a:p>
            <a:pPr algn="ctr"/>
            <a:r>
              <a:rPr lang="ru-RU" sz="3200" b="1" dirty="0"/>
              <a:t>«кайф»</a:t>
            </a:r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 flipV="1">
            <a:off x="2700338" y="5429264"/>
            <a:ext cx="585778" cy="8729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86116" y="4643446"/>
            <a:ext cx="2506674" cy="17859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err="1" smtClean="0"/>
              <a:t>Психоло</a:t>
            </a:r>
            <a:r>
              <a:rPr lang="ru-RU" sz="3200" b="1" dirty="0" smtClean="0"/>
              <a:t>-</a:t>
            </a:r>
          </a:p>
          <a:p>
            <a:pPr algn="ctr"/>
            <a:r>
              <a:rPr lang="ru-RU" sz="3200" b="1" dirty="0" err="1" smtClean="0"/>
              <a:t>гическая</a:t>
            </a:r>
            <a:r>
              <a:rPr lang="ru-RU" sz="3200" b="1" dirty="0" smtClean="0"/>
              <a:t> </a:t>
            </a:r>
            <a:endParaRPr lang="ru-RU" sz="3200" b="1" dirty="0"/>
          </a:p>
          <a:p>
            <a:pPr algn="ctr"/>
            <a:r>
              <a:rPr lang="ru-RU" sz="3200" b="1" dirty="0"/>
              <a:t>зависимость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286512" y="4643446"/>
            <a:ext cx="2506642" cy="1785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err="1" smtClean="0"/>
              <a:t>Физиоло</a:t>
            </a:r>
            <a:r>
              <a:rPr lang="ru-RU" sz="3200" b="1" dirty="0" smtClean="0"/>
              <a:t>-</a:t>
            </a:r>
          </a:p>
          <a:p>
            <a:pPr algn="ctr"/>
            <a:r>
              <a:rPr lang="ru-RU" sz="3200" b="1" dirty="0" err="1" smtClean="0"/>
              <a:t>гическая</a:t>
            </a:r>
            <a:r>
              <a:rPr lang="ru-RU" sz="3200" b="1" dirty="0" smtClean="0"/>
              <a:t> </a:t>
            </a:r>
            <a:endParaRPr lang="ru-RU" sz="3200" b="1" dirty="0"/>
          </a:p>
          <a:p>
            <a:pPr algn="ctr"/>
            <a:r>
              <a:rPr lang="ru-RU" sz="3200" b="1" dirty="0"/>
              <a:t>зависимость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715008" y="5500702"/>
            <a:ext cx="585778" cy="8729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" name="Picture 8" descr="i?id=22454752&amp;tov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35771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?id=2821080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662" y="357166"/>
            <a:ext cx="7737957" cy="5357850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500298" y="5643578"/>
            <a:ext cx="4265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 губы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Картинка 4 из 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357166"/>
            <a:ext cx="4287026" cy="4071966"/>
          </a:xfrm>
          <a:prstGeom prst="rect">
            <a:avLst/>
          </a:prstGeom>
          <a:noFill/>
          <a:ln/>
        </p:spPr>
      </p:pic>
      <p:sp>
        <p:nvSpPr>
          <p:cNvPr id="3" name="Прямоугольник 2"/>
          <p:cNvSpPr/>
          <p:nvPr/>
        </p:nvSpPr>
        <p:spPr>
          <a:xfrm>
            <a:off x="357158" y="4857760"/>
            <a:ext cx="42650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Больные зубы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9" descr="Картинка 5 из 3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285729"/>
            <a:ext cx="4116860" cy="4214842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4572000" y="4786322"/>
            <a:ext cx="42650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Воспален-ные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десны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Елена\Рабочий стол\Курение\31-11 Сингапур Рак ротовой поло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99840" cy="54819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5643578"/>
            <a:ext cx="4265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 щеки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511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Курение и органы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Кровеносной системы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Инсульт и инфаркт миокарда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9" descr="Картинка 1 из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60" y="1546739"/>
            <a:ext cx="4000528" cy="4251731"/>
          </a:xfrm>
          <a:prstGeom prst="rect">
            <a:avLst/>
          </a:prstGeom>
          <a:noFill/>
          <a:ln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5 Бразили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0063" y="0"/>
            <a:ext cx="8142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Облитерирующий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эндартериит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7 Австралия гангрен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47688"/>
            <a:ext cx="9144000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Гангрена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511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Курение и органы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половой системы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Импотенция и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бесплодие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31-27 реклам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46238"/>
            <a:ext cx="9144000" cy="35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6 Бразилия выкидыш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90675" y="0"/>
            <a:ext cx="5961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Невынашивание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беременности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Курение и органы чувств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Катаракта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1-9 Австралия слепот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1971" y="1017967"/>
            <a:ext cx="7381929" cy="45541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4138"/>
            <a:ext cx="9144000" cy="6688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5357826"/>
            <a:ext cx="80571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Курение и женщина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4800" b="1" i="1" dirty="0">
                <a:solidFill>
                  <a:srgbClr val="C00000"/>
                </a:solidFill>
                <a:latin typeface="Arial Narrow" pitchFamily="34" charset="0"/>
              </a:rPr>
              <a:t>Подростковая </a:t>
            </a:r>
            <a:r>
              <a:rPr lang="ru-RU" sz="4800" b="1" i="1" dirty="0" err="1">
                <a:solidFill>
                  <a:srgbClr val="C00000"/>
                </a:solidFill>
                <a:latin typeface="Arial Narrow" pitchFamily="34" charset="0"/>
              </a:rPr>
              <a:t>никотиномания</a:t>
            </a:r>
            <a:endParaRPr lang="ru-RU" sz="4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8" name="Picture 6" descr="Grafik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9" y="1466586"/>
            <a:ext cx="4881656" cy="4962810"/>
          </a:xfrm>
          <a:prstGeom prst="rect">
            <a:avLst/>
          </a:prstGeom>
          <a:noFill/>
          <a:ln/>
        </p:spPr>
      </p:pic>
      <p:pic>
        <p:nvPicPr>
          <p:cNvPr id="9" name="Содержимое 6" descr="29-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285860"/>
            <a:ext cx="3476654" cy="521498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7340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 молочной железы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929190" y="1142984"/>
            <a:ext cx="3900486" cy="464347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Курение во время 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беремен-ности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преступ-ление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-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28813" y="0"/>
            <a:ext cx="5286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i?id=37255238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549" flipH="1">
            <a:off x="4533903" y="1674202"/>
            <a:ext cx="4109613" cy="439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DAEF13"/>
              </a:gs>
              <a:gs pos="100000">
                <a:srgbClr val="DAEF1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b="1">
                <a:solidFill>
                  <a:srgbClr val="B41A2C"/>
                </a:solidFill>
                <a:latin typeface="Times New Roman" pitchFamily="18" charset="0"/>
              </a:rPr>
              <a:t>Сигарета – иллюзия красоты</a:t>
            </a:r>
          </a:p>
        </p:txBody>
      </p:sp>
      <p:pic>
        <p:nvPicPr>
          <p:cNvPr id="5" name="Рисунок 4" descr="2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1714488"/>
            <a:ext cx="4073530" cy="42496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26 реклам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25513"/>
            <a:ext cx="9144000" cy="50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66938" y="0"/>
            <a:ext cx="4810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57338" y="0"/>
            <a:ext cx="60277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5357826"/>
            <a:ext cx="822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Пассивное курение</a:t>
            </a:r>
            <a:endParaRPr lang="ru-RU" sz="7200" b="1" cap="none" spc="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4929198"/>
            <a:ext cx="68235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Курильщик и</a:t>
            </a:r>
          </a:p>
          <a:p>
            <a:pPr algn="ctr"/>
            <a:r>
              <a:rPr lang="ru-RU" sz="4800" b="1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пассивный курильщик</a:t>
            </a:r>
            <a:endParaRPr lang="ru-RU" sz="4800" b="1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1219200" y="304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381000" y="228600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 smtClean="0"/>
              <a:t>Почему подростки начинают курить?</a:t>
            </a:r>
            <a:endParaRPr lang="ru-RU" sz="3600" b="1" u="sng" dirty="0">
              <a:solidFill>
                <a:srgbClr val="0000FF"/>
              </a:solidFill>
            </a:endParaRPr>
          </a:p>
        </p:txBody>
      </p:sp>
      <p:graphicFrame>
        <p:nvGraphicFramePr>
          <p:cNvPr id="7" name="Group 79"/>
          <p:cNvGraphicFramePr>
            <a:graphicFrameLocks noGrp="1"/>
          </p:cNvGraphicFramePr>
          <p:nvPr/>
        </p:nvGraphicFramePr>
        <p:xfrm>
          <a:off x="214282" y="838201"/>
          <a:ext cx="8701118" cy="5112262"/>
        </p:xfrm>
        <a:graphic>
          <a:graphicData uri="http://schemas.openxmlformats.org/drawingml/2006/table">
            <a:tbl>
              <a:tblPr/>
              <a:tblGrid>
                <a:gridCol w="2833718"/>
                <a:gridCol w="1600200"/>
                <a:gridCol w="1371600"/>
                <a:gridCol w="1600200"/>
                <a:gridCol w="1295400"/>
              </a:tblGrid>
              <a:tr h="124263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Возрастные    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Процентное соотношение                     зависимости от причин курения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Подражание другим школьникам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Чувство новизны, интереса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казаться взрослыми,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самостоя-тельными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Точной причины не знают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8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Учащиеся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5-6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классов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7-8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классов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9-10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классов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4 Бразили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54013" y="0"/>
            <a:ext cx="8434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511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Они были пассивными курильщиками!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85742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Подведем итог</a:t>
            </a:r>
            <a:endParaRPr lang="ru-RU" sz="48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FF0000"/>
                </a:solidFill>
              </a:rPr>
              <a:t>Курение не выгодно!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715404" cy="5257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4000" b="1" u="sng" dirty="0"/>
              <a:t>Подсчитаем:</a:t>
            </a:r>
          </a:p>
          <a:p>
            <a:pPr>
              <a:buFontTx/>
              <a:buNone/>
            </a:pPr>
            <a:r>
              <a:rPr lang="ru-RU" sz="4000" b="1" dirty="0"/>
              <a:t>Если один курильщик в день выкуривает в среднем одну пачку сигарет(средняя цена 20р</a:t>
            </a:r>
            <a:r>
              <a:rPr lang="ru-RU" sz="4000" b="1" dirty="0" smtClean="0"/>
              <a:t>.), то </a:t>
            </a:r>
            <a:r>
              <a:rPr lang="ru-RU" sz="4000" b="1" dirty="0"/>
              <a:t>в год он тратит на сигареты </a:t>
            </a:r>
            <a:r>
              <a:rPr lang="ru-RU" sz="4000" b="1" dirty="0" smtClean="0"/>
              <a:t>примерно </a:t>
            </a:r>
            <a:r>
              <a:rPr lang="ru-RU" sz="4000" b="1" dirty="0" smtClean="0">
                <a:solidFill>
                  <a:srgbClr val="FF0000"/>
                </a:solidFill>
              </a:rPr>
              <a:t>8000</a:t>
            </a:r>
            <a:r>
              <a:rPr lang="ru-RU" sz="4000" b="1" dirty="0" smtClean="0"/>
              <a:t> рублей.</a:t>
            </a:r>
            <a:endParaRPr lang="ru-RU" sz="4000" b="1" dirty="0"/>
          </a:p>
          <a:p>
            <a:pPr>
              <a:buFontTx/>
              <a:buNone/>
            </a:pPr>
            <a:r>
              <a:rPr lang="ru-RU" sz="4000" b="1" dirty="0"/>
              <a:t>Можно подсчитать, что за 20 лет он потратит </a:t>
            </a:r>
            <a:r>
              <a:rPr lang="ru-RU" sz="4000" b="1" dirty="0" smtClean="0">
                <a:solidFill>
                  <a:srgbClr val="FF0000"/>
                </a:solidFill>
              </a:rPr>
              <a:t>160000</a:t>
            </a:r>
            <a:r>
              <a:rPr lang="ru-RU" sz="4000" b="1" dirty="0" smtClean="0"/>
              <a:t> рублей. 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FF0000"/>
                </a:solidFill>
              </a:rPr>
              <a:t>Время-деньги!</a:t>
            </a:r>
            <a:r>
              <a:rPr lang="ru-RU" sz="6000" b="1" i="1" dirty="0"/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28596" y="1357298"/>
            <a:ext cx="7848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 dirty="0">
                <a:latin typeface="Verdana" pitchFamily="34" charset="0"/>
              </a:rPr>
              <a:t>Подсчитаем: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latin typeface="Verdana" pitchFamily="34" charset="0"/>
              </a:rPr>
              <a:t>Человек на выкуривание одной сигареты тратит 3 </a:t>
            </a:r>
            <a:r>
              <a:rPr lang="ru-RU" sz="3200" b="1" dirty="0" smtClean="0">
                <a:latin typeface="Verdana" pitchFamily="34" charset="0"/>
              </a:rPr>
              <a:t>минуты,  </a:t>
            </a:r>
            <a:r>
              <a:rPr lang="ru-RU" sz="3200" b="1" dirty="0">
                <a:latin typeface="Verdana" pitchFamily="34" charset="0"/>
              </a:rPr>
              <a:t>в день он затрачивает 1 час</a:t>
            </a:r>
            <a:r>
              <a:rPr lang="ru-RU" sz="3200" b="1" dirty="0" smtClean="0">
                <a:latin typeface="Verdana" pitchFamily="34" charset="0"/>
              </a:rPr>
              <a:t>. В </a:t>
            </a:r>
            <a:r>
              <a:rPr lang="ru-RU" sz="3200" b="1" dirty="0">
                <a:latin typeface="Verdana" pitchFamily="34" charset="0"/>
              </a:rPr>
              <a:t>год на сигареты курильщик тратит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</a:rPr>
              <a:t>21900</a:t>
            </a:r>
            <a:r>
              <a:rPr lang="ru-RU" sz="3200" b="1" dirty="0">
                <a:latin typeface="Verdana" pitchFamily="34" charset="0"/>
              </a:rPr>
              <a:t> минут или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</a:rPr>
              <a:t>15</a:t>
            </a:r>
            <a:r>
              <a:rPr lang="ru-RU" sz="3200" b="1" dirty="0">
                <a:latin typeface="Verdana" pitchFamily="34" charset="0"/>
              </a:rPr>
              <a:t> дней беспрерывного курения. 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latin typeface="Verdana" pitchFamily="34" charset="0"/>
              </a:rPr>
              <a:t>За 20 лет он тратит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</a:rPr>
              <a:t>304</a:t>
            </a:r>
            <a:r>
              <a:rPr lang="ru-RU" sz="3200" b="1" dirty="0">
                <a:latin typeface="Verdana" pitchFamily="34" charset="0"/>
              </a:rPr>
              <a:t> дня на курение.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083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«Почему же производят и продают табачные</a:t>
            </a:r>
            <a:r>
              <a:rPr kumimoji="0" lang="ru-RU" sz="6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изделия, если они так опасны?», – спросите вы</a:t>
            </a: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0833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 потому, что табачные кампании получают миллиардные прибыли, с которых в казну государств идут налоги!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2"/>
            <a:ext cx="8678892" cy="2954335"/>
          </a:xfrm>
          <a:solidFill>
            <a:srgbClr val="DAEF13"/>
          </a:solidFill>
          <a:ln>
            <a:solidFill>
              <a:srgbClr val="000099"/>
            </a:solidFill>
          </a:ln>
        </p:spPr>
        <p:txBody>
          <a:bodyPr/>
          <a:lstStyle/>
          <a:p>
            <a:r>
              <a:rPr lang="ru-RU" sz="2800" dirty="0">
                <a:solidFill>
                  <a:srgbClr val="003399"/>
                </a:solidFill>
              </a:rPr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Табачные фирмы скрывают точную информацию о составе своей продукции, чтобы не отпугнуть курильщиков и не лишиться своей прибыли. </a:t>
            </a:r>
          </a:p>
        </p:txBody>
      </p:sp>
      <p:pic>
        <p:nvPicPr>
          <p:cNvPr id="20499" name="Picture 19" descr="i?id=44071424&amp;tov=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3071810"/>
            <a:ext cx="2115397" cy="3290907"/>
          </a:xfrm>
          <a:noFill/>
          <a:ln/>
        </p:spPr>
      </p:pic>
      <p:pic>
        <p:nvPicPr>
          <p:cNvPr id="20492" name="Picture 12" descr="i?id=21822380&amp;tov=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72198" y="3071810"/>
            <a:ext cx="2643206" cy="2852984"/>
          </a:xfrm>
          <a:noFill/>
          <a:ln/>
        </p:spPr>
      </p:pic>
      <p:pic>
        <p:nvPicPr>
          <p:cNvPr id="20501" name="Picture 21" descr="i?id=13187780&amp;tov=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857488" y="3643314"/>
            <a:ext cx="3047807" cy="2924175"/>
          </a:xfr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2"/>
            <a:ext cx="8678892" cy="6311922"/>
          </a:xfrm>
          <a:solidFill>
            <a:srgbClr val="DAEF13"/>
          </a:solidFill>
          <a:ln>
            <a:solidFill>
              <a:srgbClr val="000099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3399"/>
                </a:solidFill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</a:rPr>
              <a:t>Но во многих странах мира производителей табака закон обязывает размещать на пачках информацию </a:t>
            </a:r>
            <a:r>
              <a:rPr lang="ru-RU" sz="5400" b="1" i="1" smtClean="0">
                <a:solidFill>
                  <a:srgbClr val="FF0000"/>
                </a:solidFill>
              </a:rPr>
              <a:t>об истинных </a:t>
            </a:r>
            <a:r>
              <a:rPr lang="ru-RU" sz="5400" b="1" i="1" dirty="0" smtClean="0">
                <a:solidFill>
                  <a:srgbClr val="FF0000"/>
                </a:solidFill>
              </a:rPr>
              <a:t>последствиях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табакокурения</a:t>
            </a: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92175" y="0"/>
            <a:ext cx="7358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ru-RU"/>
          </a:p>
        </p:txBody>
      </p:sp>
      <p:graphicFrame>
        <p:nvGraphicFramePr>
          <p:cNvPr id="6147" name="Object 3" descr="Горизонтальный кирпич"/>
          <p:cNvGraphicFramePr>
            <a:graphicFrameLocks noChangeAspect="1"/>
          </p:cNvGraphicFramePr>
          <p:nvPr>
            <p:ph type="chart" idx="1"/>
          </p:nvPr>
        </p:nvGraphicFramePr>
        <p:xfrm>
          <a:off x="428596" y="1468131"/>
          <a:ext cx="8358246" cy="5116357"/>
        </p:xfrm>
        <a:graphic>
          <a:graphicData uri="http://schemas.openxmlformats.org/presentationml/2006/ole">
            <p:oleObj spid="_x0000_s1026" name="Диаграмма" r:id="rId3" imgW="7772472" imgH="4114872" progId="MSGraph.Chart.8">
              <p:embed followColorScheme="full"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Можно ли подростка убедить не курить?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1031-DC4A-4331-8634-697F79CB9F6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35113"/>
            <a:ext cx="9144000" cy="37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04913" y="0"/>
            <a:ext cx="6734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2 Канад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82725"/>
            <a:ext cx="9144000" cy="38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3 Канад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58913"/>
            <a:ext cx="9144000" cy="393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10 Сингапур гангрен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12850" y="0"/>
            <a:ext cx="6716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12 Сингапур выкидыш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04913" y="0"/>
            <a:ext cx="6734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13 Таиланд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46088" y="0"/>
            <a:ext cx="8251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14 Таиланд рак губы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4025" y="0"/>
            <a:ext cx="8235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18 Уругвай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28688" y="0"/>
            <a:ext cx="7286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19 Уругвай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15925" y="0"/>
            <a:ext cx="8312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14365" name="Group 29"/>
          <p:cNvGraphicFramePr>
            <a:graphicFrameLocks noGrp="1"/>
          </p:cNvGraphicFramePr>
          <p:nvPr/>
        </p:nvGraphicFramePr>
        <p:xfrm>
          <a:off x="285720" y="1071824"/>
          <a:ext cx="8572560" cy="5669280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111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Здоровье: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Социальные проблемы: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3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Ухудшение памяти.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Снижение физической активности.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Затормаживание реакций нервной системы.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Инфекционные и хронические заболевания (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туберкулёз,бронхит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воспаление голосовых связок и т.д.)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Склероз 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сосудов,повышение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риска возникновения сердечных заболеваний.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Ослабление 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иммунитета,предрасположенность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 простудным заболеваниям.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Онкологические заболевания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Ссоры с членами семьи.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Проблемы с трудоустройством.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Большие материальные затраты: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Покупка данной продукции;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Штрафы за курение в общественных местах.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К чему ведет курение подростков?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20 Чили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3025" y="0"/>
            <a:ext cx="8997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22 Новая Зеланди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95488" y="0"/>
            <a:ext cx="5151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23 Швейцари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68400" y="0"/>
            <a:ext cx="6805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24 Венесуэл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16175" y="0"/>
            <a:ext cx="4310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-25 Венесуэл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20938" y="0"/>
            <a:ext cx="4302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017588"/>
            <a:ext cx="9144000" cy="482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34" y="0"/>
            <a:ext cx="82296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в заключении: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034" y="5572140"/>
            <a:ext cx="8229600" cy="93978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Доля курящих  (</a:t>
            </a:r>
            <a:r>
              <a:rPr kumimoji="0" lang="ru-RU" sz="6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в%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среди людей</a:t>
            </a:r>
            <a:r>
              <a:rPr kumimoji="0" lang="ru-RU" sz="6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различным уровнем дохода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34" y="0"/>
            <a:ext cx="82296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034" y="1142984"/>
            <a:ext cx="8229600" cy="53689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Среди некурящих богатых и успешных людей больше!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8534400" cy="429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925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Образованный 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человек </a:t>
            </a: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не </a:t>
            </a: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курит.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6643702" y="5357826"/>
            <a:ext cx="16287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135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Гёте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034" y="1142984"/>
            <a:ext cx="8229600" cy="53689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Сделай свой выбор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61950"/>
            <a:ext cx="9144000" cy="61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79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Сигарета. Что скрывает она за своей </a:t>
            </a:r>
            <a:r>
              <a:rPr lang="ru-RU" sz="7200" b="1" i="1" dirty="0" err="1" smtClean="0">
                <a:solidFill>
                  <a:srgbClr val="C00000"/>
                </a:solidFill>
              </a:rPr>
              <a:t>притягатель-ностью</a:t>
            </a:r>
            <a:r>
              <a:rPr lang="ru-RU" sz="7200" b="1" i="1" dirty="0" smtClean="0">
                <a:solidFill>
                  <a:srgbClr val="C00000"/>
                </a:solidFill>
              </a:rPr>
              <a:t>?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-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80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-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87588" y="0"/>
            <a:ext cx="4567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BE8-BE97-4C7D-8163-CB1A35435441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0806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dirty="0"/>
              <a:t>	</a:t>
            </a:r>
            <a:r>
              <a:rPr lang="ru-RU" dirty="0">
                <a:latin typeface="Arial Black" pitchFamily="34" charset="0"/>
              </a:rPr>
              <a:t>Губительная сигарета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86248" y="1714488"/>
            <a:ext cx="4500594" cy="5143512"/>
          </a:xfrm>
        </p:spPr>
        <p:txBody>
          <a:bodyPr>
            <a:normAutofit/>
          </a:bodyPr>
          <a:lstStyle/>
          <a:p>
            <a:pPr lvl="1" algn="ctr">
              <a:buFontTx/>
              <a:buNone/>
            </a:pPr>
            <a:r>
              <a:rPr lang="ru-RU" dirty="0">
                <a:latin typeface="Arial Black" pitchFamily="34" charset="0"/>
              </a:rPr>
              <a:t>Ежегодно в мире умирает</a:t>
            </a:r>
          </a:p>
          <a:p>
            <a:pPr lvl="1" algn="ctr">
              <a:buFontTx/>
              <a:buNone/>
            </a:pPr>
            <a:r>
              <a:rPr lang="ru-RU" dirty="0">
                <a:latin typeface="Arial Black" pitchFamily="34" charset="0"/>
              </a:rPr>
              <a:t>свыше 5 миллионов  человек</a:t>
            </a:r>
          </a:p>
          <a:p>
            <a:pPr lvl="1" algn="ctr">
              <a:buFontTx/>
              <a:buNone/>
            </a:pPr>
            <a:endParaRPr lang="ru-RU" dirty="0">
              <a:latin typeface="Arial Black" pitchFamily="34" charset="0"/>
            </a:endParaRPr>
          </a:p>
          <a:p>
            <a:pPr lvl="1" algn="ctr">
              <a:buFontTx/>
              <a:buNone/>
            </a:pPr>
            <a:r>
              <a:rPr lang="ru-RU" dirty="0">
                <a:latin typeface="Arial Black" pitchFamily="34" charset="0"/>
              </a:rPr>
              <a:t>В России   каждый год курение уносит жизни 220  тысяч человек</a:t>
            </a:r>
          </a:p>
          <a:p>
            <a:pPr lvl="1">
              <a:buFontTx/>
              <a:buNone/>
            </a:pPr>
            <a:endParaRPr lang="ru-RU" sz="2400" dirty="0">
              <a:latin typeface="Arial Black" pitchFamily="34" charset="0"/>
            </a:endParaRPr>
          </a:p>
          <a:p>
            <a:pPr lvl="1">
              <a:buFontTx/>
              <a:buNone/>
            </a:pPr>
            <a:endParaRPr lang="ru-RU" sz="2000" dirty="0">
              <a:latin typeface="Arial Black" pitchFamily="34" charset="0"/>
            </a:endParaRPr>
          </a:p>
          <a:p>
            <a:pPr lvl="1">
              <a:buFontTx/>
              <a:buNone/>
            </a:pPr>
            <a:endParaRPr lang="ru-RU" sz="2000" dirty="0">
              <a:latin typeface="Arial Black" pitchFamily="34" charset="0"/>
            </a:endParaRPr>
          </a:p>
        </p:txBody>
      </p:sp>
      <p:pic>
        <p:nvPicPr>
          <p:cNvPr id="8" name="Рисунок 7" descr="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28596" y="1643050"/>
            <a:ext cx="4286280" cy="4996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F4A-FFC7-4EC7-A16A-092F0326CA3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610</Words>
  <Application>Microsoft Office PowerPoint</Application>
  <PresentationFormat>Экран (4:3)</PresentationFormat>
  <Paragraphs>215</Paragraphs>
  <Slides>81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3" baseType="lpstr">
      <vt:lpstr>Тема Office</vt:lpstr>
      <vt:lpstr>Диаграмма</vt:lpstr>
      <vt:lpstr>«Чума ХХ века»</vt:lpstr>
      <vt:lpstr>Установлено:  85 процентов людей не знают о серьезной опасности курения или существенно недооценивают ее.  </vt:lpstr>
      <vt:lpstr>Никотиномания – одна из форм наркомании</vt:lpstr>
      <vt:lpstr>Подростковая никотиномания</vt:lpstr>
      <vt:lpstr>Слайд 5</vt:lpstr>
      <vt:lpstr> </vt:lpstr>
      <vt:lpstr> </vt:lpstr>
      <vt:lpstr>Сигарета. Что скрывает она за своей притягатель-ностью?</vt:lpstr>
      <vt:lpstr> Губительная сигарета</vt:lpstr>
      <vt:lpstr>Слайд 10</vt:lpstr>
      <vt:lpstr>Слайд 11</vt:lpstr>
      <vt:lpstr> Зажженная сигарета - это "химическая фабрика" </vt:lpstr>
      <vt:lpstr>1 сигарета –  2 л ядовитого дыма!</vt:lpstr>
      <vt:lpstr>Слайд 14</vt:lpstr>
      <vt:lpstr>Без внимания компонентов табачного дыма не остается ни  один орган человеческого организма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Сигарета – иллюзия красоты</vt:lpstr>
      <vt:lpstr>Слайд 46</vt:lpstr>
      <vt:lpstr>Слайд 47</vt:lpstr>
      <vt:lpstr>Слайд 48</vt:lpstr>
      <vt:lpstr>Слайд 49</vt:lpstr>
      <vt:lpstr>Слайд 50</vt:lpstr>
      <vt:lpstr>Слайд 51</vt:lpstr>
      <vt:lpstr>Курение не выгодно!</vt:lpstr>
      <vt:lpstr>Время-деньги! </vt:lpstr>
      <vt:lpstr>Слайд 54</vt:lpstr>
      <vt:lpstr>Слайд 55</vt:lpstr>
      <vt:lpstr>Слайд 56</vt:lpstr>
      <vt:lpstr> Табачные фирмы скрывают точную информацию о составе своей продукции, чтобы не отпугнуть курильщиков и не лишиться своей прибыли. </vt:lpstr>
      <vt:lpstr> Но во многих странах мира производителей табака закон обязывает размещать на пачках информацию об истинных последствиях табакокурения 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«Чума ХХ века»</dc:title>
  <dc:creator>Елена</dc:creator>
  <cp:lastModifiedBy>1</cp:lastModifiedBy>
  <cp:revision>25</cp:revision>
  <dcterms:created xsi:type="dcterms:W3CDTF">2010-03-14T13:30:43Z</dcterms:created>
  <dcterms:modified xsi:type="dcterms:W3CDTF">2014-12-29T02:29:16Z</dcterms:modified>
</cp:coreProperties>
</file>