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4"/>
  </p:notesMasterIdLst>
  <p:sldIdLst>
    <p:sldId id="256" r:id="rId2"/>
    <p:sldId id="257" r:id="rId3"/>
    <p:sldId id="261" r:id="rId4"/>
    <p:sldId id="259" r:id="rId5"/>
    <p:sldId id="262" r:id="rId6"/>
    <p:sldId id="270" r:id="rId7"/>
    <p:sldId id="263" r:id="rId8"/>
    <p:sldId id="271" r:id="rId9"/>
    <p:sldId id="277" r:id="rId10"/>
    <p:sldId id="264" r:id="rId11"/>
    <p:sldId id="272" r:id="rId12"/>
    <p:sldId id="265" r:id="rId13"/>
    <p:sldId id="273" r:id="rId14"/>
    <p:sldId id="266" r:id="rId15"/>
    <p:sldId id="274" r:id="rId16"/>
    <p:sldId id="267" r:id="rId17"/>
    <p:sldId id="268" r:id="rId18"/>
    <p:sldId id="275" r:id="rId19"/>
    <p:sldId id="269" r:id="rId20"/>
    <p:sldId id="260" r:id="rId21"/>
    <p:sldId id="258" r:id="rId22"/>
    <p:sldId id="276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53D2B"/>
    <a:srgbClr val="C8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85" autoAdjust="0"/>
    <p:restoredTop sz="89876" autoAdjust="0"/>
  </p:normalViewPr>
  <p:slideViewPr>
    <p:cSldViewPr>
      <p:cViewPr varScale="1">
        <p:scale>
          <a:sx n="66" d="100"/>
          <a:sy n="66" d="100"/>
        </p:scale>
        <p:origin x="-129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32FB30-D414-445F-9FAC-DB8DE74A12EC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9D2E2E-7F42-420F-B4F4-FED3A838D7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2570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9D2E2E-7F42-420F-B4F4-FED3A838D79F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A9082-C248-4A35-83C9-2785F107178C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84AF1-30BC-457F-A15C-D93657EA7D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A9082-C248-4A35-83C9-2785F107178C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84AF1-30BC-457F-A15C-D93657EA7D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A9082-C248-4A35-83C9-2785F107178C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84AF1-30BC-457F-A15C-D93657EA7D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A9082-C248-4A35-83C9-2785F107178C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84AF1-30BC-457F-A15C-D93657EA7D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A9082-C248-4A35-83C9-2785F107178C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84AF1-30BC-457F-A15C-D93657EA7D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A9082-C248-4A35-83C9-2785F107178C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84AF1-30BC-457F-A15C-D93657EA7D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A9082-C248-4A35-83C9-2785F107178C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84AF1-30BC-457F-A15C-D93657EA7D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A9082-C248-4A35-83C9-2785F107178C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84AF1-30BC-457F-A15C-D93657EA7D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A9082-C248-4A35-83C9-2785F107178C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84AF1-30BC-457F-A15C-D93657EA7D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A9082-C248-4A35-83C9-2785F107178C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84AF1-30BC-457F-A15C-D93657EA7D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A9082-C248-4A35-83C9-2785F107178C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84AF1-30BC-457F-A15C-D93657EA7D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 bright="-35000" contrast="52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EA9082-C248-4A35-83C9-2785F107178C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B84AF1-30BC-457F-A15C-D93657EA7D4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&#1069;&#1083;&#1077;&#1082;&#1090;&#1088;&#1086;&#1085;&#1085;&#1086;&#1077;%20&#1087;&#1088;&#1080;&#1083;&#1086;&#1078;&#1077;&#1085;&#1080;&#1077;%20&#1082;%20&#1091;&#1088;&#1086;&#1082;&#1091;%20&#1053;-&#1057;&#1083;&#1086;&#1073;&#1086;&#1076;&#1072;\zvuki_prirod_-_golosa_lesa.mp3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" Target="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" Target="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" Target="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" Target="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" Target="slide1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2.gif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slide" Target="slide1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slide" Target="slide18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slideLayout" Target="../slideLayouts/slideLayout8.xml"/><Relationship Id="rId1" Type="http://schemas.openxmlformats.org/officeDocument/2006/relationships/audio" Target="../media/audio2.wav"/><Relationship Id="rId6" Type="http://schemas.openxmlformats.org/officeDocument/2006/relationships/image" Target="../media/image22.gif"/><Relationship Id="rId5" Type="http://schemas.openxmlformats.org/officeDocument/2006/relationships/image" Target="../media/image25.png"/><Relationship Id="rId4" Type="http://schemas.openxmlformats.org/officeDocument/2006/relationships/image" Target="../media/image2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13" Type="http://schemas.openxmlformats.org/officeDocument/2006/relationships/image" Target="../media/image25.png"/><Relationship Id="rId3" Type="http://schemas.openxmlformats.org/officeDocument/2006/relationships/audio" Target="../media/audio1.wav"/><Relationship Id="rId7" Type="http://schemas.openxmlformats.org/officeDocument/2006/relationships/slide" Target="slide20.xml"/><Relationship Id="rId12" Type="http://schemas.openxmlformats.org/officeDocument/2006/relationships/image" Target="../media/image33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Relationship Id="rId6" Type="http://schemas.openxmlformats.org/officeDocument/2006/relationships/image" Target="../media/image28.jpeg"/><Relationship Id="rId11" Type="http://schemas.openxmlformats.org/officeDocument/2006/relationships/image" Target="../media/image32.jpeg"/><Relationship Id="rId5" Type="http://schemas.openxmlformats.org/officeDocument/2006/relationships/image" Target="../media/image27.jpeg"/><Relationship Id="rId10" Type="http://schemas.openxmlformats.org/officeDocument/2006/relationships/image" Target="../media/image31.jpeg"/><Relationship Id="rId4" Type="http://schemas.openxmlformats.org/officeDocument/2006/relationships/image" Target="../media/image26.jpeg"/><Relationship Id="rId9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image" Target="../media/image9.gif"/><Relationship Id="rId7" Type="http://schemas.openxmlformats.org/officeDocument/2006/relationships/image" Target="../media/image13.gif"/><Relationship Id="rId2" Type="http://schemas.openxmlformats.org/officeDocument/2006/relationships/slideLayout" Target="../slideLayouts/slideLayout8.xml"/><Relationship Id="rId1" Type="http://schemas.openxmlformats.org/officeDocument/2006/relationships/audio" Target="file:///F:\&#1069;&#1083;&#1077;&#1082;&#1090;&#1088;&#1086;&#1085;&#1085;&#1086;&#1077;%20&#1087;&#1088;&#1080;&#1083;&#1086;&#1078;&#1077;&#1085;&#1080;&#1077;%20&#1082;%20&#1091;&#1088;&#1086;&#1082;&#1091;%20&#1053;-&#1057;&#1083;&#1086;&#1073;&#1086;&#1076;&#1072;\Cassie%20ft.%20Akon.mp3" TargetMode="External"/><Relationship Id="rId6" Type="http://schemas.openxmlformats.org/officeDocument/2006/relationships/image" Target="../media/image12.gif"/><Relationship Id="rId5" Type="http://schemas.openxmlformats.org/officeDocument/2006/relationships/image" Target="../media/image11.gif"/><Relationship Id="rId10" Type="http://schemas.openxmlformats.org/officeDocument/2006/relationships/image" Target="../media/image16.png"/><Relationship Id="rId4" Type="http://schemas.openxmlformats.org/officeDocument/2006/relationships/image" Target="../media/image10.gif"/><Relationship Id="rId9" Type="http://schemas.openxmlformats.org/officeDocument/2006/relationships/image" Target="../media/image1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19984" y="4591056"/>
            <a:ext cx="493204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Электронное приложение</a:t>
            </a:r>
          </a:p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к уроку литературного чтения в 4 классе</a:t>
            </a:r>
          </a:p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Авторы: учащиеся начальных классов и родители </a:t>
            </a:r>
          </a:p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Руководитель: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Галашина Нина Геннадьевна</a:t>
            </a:r>
          </a:p>
        </p:txBody>
      </p:sp>
      <p:pic>
        <p:nvPicPr>
          <p:cNvPr id="1026" name="Picture 2" descr="F:\анимашки\690680_thumb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285992"/>
            <a:ext cx="3337782" cy="219551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707904" y="2780928"/>
            <a:ext cx="54360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solidFill>
                  <a:srgbClr val="C00000"/>
                </a:solidFill>
                <a:latin typeface="Bookman Old Style" pitchFamily="18" charset="0"/>
              </a:rPr>
              <a:t>Мир глазами   			животных</a:t>
            </a:r>
            <a:endParaRPr lang="ru-RU" sz="4000" b="1" i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520" y="404664"/>
            <a:ext cx="8604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Неверово-Слободская</a:t>
            </a:r>
          </a:p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 муниципальная основная общеобразовательная школа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8" name="zvuki_prirod_-_golosa_les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928794" y="4286256"/>
            <a:ext cx="304800" cy="3048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919984" y="1916832"/>
            <a:ext cx="2956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Проект презентации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330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5" grpId="0"/>
      <p:bldP spid="7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15074" y="4714884"/>
            <a:ext cx="2928926" cy="642942"/>
          </a:xfrm>
        </p:spPr>
        <p:txBody>
          <a:bodyPr/>
          <a:lstStyle/>
          <a:p>
            <a:r>
              <a:rPr lang="ru-RU" sz="2000" b="1" dirty="0" smtClean="0">
                <a:solidFill>
                  <a:srgbClr val="953D2B"/>
                </a:solidFill>
              </a:rPr>
              <a:t>Лайда (овчарка)</a:t>
            </a:r>
            <a:endParaRPr lang="ru-RU" sz="2000" b="1" dirty="0">
              <a:solidFill>
                <a:srgbClr val="953D2B"/>
              </a:solidFill>
            </a:endParaRPr>
          </a:p>
        </p:txBody>
      </p:sp>
      <p:pic>
        <p:nvPicPr>
          <p:cNvPr id="4098" name="Picture 2" descr="F:\с19.jpg">
            <a:hlinkClick r:id="rId2" action="ppaction://hlinksldjump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lum contrast="30000"/>
          </a:blip>
          <a:srcRect/>
          <a:stretch>
            <a:fillRect/>
          </a:stretch>
        </p:blipFill>
        <p:spPr bwMode="auto">
          <a:xfrm>
            <a:off x="5429256" y="1428736"/>
            <a:ext cx="3000396" cy="3214710"/>
          </a:xfrm>
          <a:prstGeom prst="round2SameRect">
            <a:avLst/>
          </a:prstGeom>
          <a:noFill/>
          <a:ln w="38100">
            <a:solidFill>
              <a:srgbClr val="953D2B"/>
            </a:solidFill>
          </a:ln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28596" y="1857364"/>
            <a:ext cx="4572032" cy="4143404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  Я живу в городе и работаю поисково-разыскной собакой в милиции. Работа очень опасная , но ответственная. </a:t>
            </a:r>
          </a:p>
          <a:p>
            <a:pPr algn="just"/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  Однажды меня ранил преступник  за то, что я его своим друзьям нашла. </a:t>
            </a:r>
          </a:p>
          <a:p>
            <a:pPr algn="just"/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  Меня в милиции уважают и ценят мой нюх.</a:t>
            </a:r>
            <a:endParaRPr lang="ru-RU" sz="2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8662" y="1110536"/>
            <a:ext cx="4929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953D2B"/>
                </a:solidFill>
              </a:rPr>
              <a:t>Подумай!</a:t>
            </a:r>
            <a:endParaRPr lang="ru-RU" sz="3600" b="1" dirty="0">
              <a:solidFill>
                <a:srgbClr val="953D2B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14290"/>
            <a:ext cx="3314696" cy="785818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953D2B"/>
                </a:solidFill>
              </a:rPr>
              <a:t>Правильно! </a:t>
            </a:r>
            <a:endParaRPr lang="ru-RU" sz="3600" b="1" dirty="0">
              <a:solidFill>
                <a:srgbClr val="953D2B"/>
              </a:solidFill>
            </a:endParaRPr>
          </a:p>
        </p:txBody>
      </p:sp>
      <p:pic>
        <p:nvPicPr>
          <p:cNvPr id="6" name="Picture 2" descr="F:\с19.jpg">
            <a:hlinkClick r:id="rId2" action="ppaction://hlinksldjump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lum contrast="30000"/>
          </a:blip>
          <a:srcRect/>
          <a:stretch>
            <a:fillRect/>
          </a:stretch>
        </p:blipFill>
        <p:spPr bwMode="auto">
          <a:xfrm>
            <a:off x="5500694" y="1285860"/>
            <a:ext cx="3000396" cy="3286148"/>
          </a:xfrm>
          <a:prstGeom prst="round2SameRect">
            <a:avLst/>
          </a:prstGeom>
          <a:noFill/>
          <a:ln w="38100">
            <a:solidFill>
              <a:srgbClr val="953D2B"/>
            </a:solidFill>
          </a:ln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00034" y="2071678"/>
            <a:ext cx="4500594" cy="3929090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dirty="0" smtClean="0">
                <a:solidFill>
                  <a:srgbClr val="C00000"/>
                </a:solidFill>
              </a:rPr>
              <a:t>Я живу в городе и работаю поисково-разыскной собакой в милиции. Работа очень опасная , но ответственная. </a:t>
            </a:r>
          </a:p>
          <a:p>
            <a:pPr algn="just"/>
            <a:r>
              <a:rPr lang="ru-RU" sz="2400" dirty="0" smtClean="0">
                <a:solidFill>
                  <a:srgbClr val="C00000"/>
                </a:solidFill>
              </a:rPr>
              <a:t>  Однажды меня ранил преступник  за то, что я его своим друзьям нашла. </a:t>
            </a:r>
          </a:p>
          <a:p>
            <a:pPr algn="just"/>
            <a:r>
              <a:rPr lang="ru-RU" sz="2400" dirty="0" smtClean="0">
                <a:solidFill>
                  <a:srgbClr val="C00000"/>
                </a:solidFill>
              </a:rPr>
              <a:t>  Меня в милиции уважают и ценят мой нюх.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286512" y="4783218"/>
            <a:ext cx="26432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953D2B"/>
                </a:solidFill>
              </a:rPr>
              <a:t>Лайда (овчарка)</a:t>
            </a:r>
            <a:endParaRPr lang="ru-RU" sz="2000" dirty="0">
              <a:solidFill>
                <a:srgbClr val="953D2B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2910" y="1214422"/>
            <a:ext cx="3857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953D2B"/>
                </a:solidFill>
              </a:rPr>
              <a:t>Тема «Вот так мы живём»</a:t>
            </a:r>
            <a:endParaRPr lang="ru-RU" sz="2400" b="1" dirty="0">
              <a:solidFill>
                <a:srgbClr val="953D2B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00496" y="214290"/>
            <a:ext cx="4643470" cy="857256"/>
          </a:xfrm>
        </p:spPr>
        <p:txBody>
          <a:bodyPr/>
          <a:lstStyle/>
          <a:p>
            <a:pPr algn="ctr"/>
            <a:r>
              <a:rPr lang="ru-RU" sz="3600" b="1" dirty="0" smtClean="0">
                <a:solidFill>
                  <a:srgbClr val="953D2B"/>
                </a:solidFill>
              </a:rPr>
              <a:t> Подумай!</a:t>
            </a:r>
            <a:endParaRPr lang="ru-RU" sz="3200" b="1" dirty="0">
              <a:solidFill>
                <a:srgbClr val="953D2B"/>
              </a:solidFill>
            </a:endParaRPr>
          </a:p>
        </p:txBody>
      </p:sp>
      <p:pic>
        <p:nvPicPr>
          <p:cNvPr id="1026" name="Picture 2" descr="F:\анимашки\книга.bmp">
            <a:hlinkClick r:id="rId2" action="ppaction://hlinksldjump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285860"/>
            <a:ext cx="3343276" cy="4429156"/>
          </a:xfrm>
          <a:prstGeom prst="round2SameRect">
            <a:avLst/>
          </a:prstGeom>
          <a:noFill/>
          <a:ln w="38100">
            <a:solidFill>
              <a:srgbClr val="953D2B"/>
            </a:solidFill>
          </a:ln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3857620" y="1071546"/>
            <a:ext cx="4786346" cy="5429288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</a:rPr>
              <a:t>А вы знаете, что наш предок – волк. И он очень похож на нас.</a:t>
            </a:r>
          </a:p>
          <a:p>
            <a:pPr>
              <a:buFont typeface="Arial" pitchFamily="34" charset="0"/>
              <a:buChar char="•"/>
            </a:pP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</a:rPr>
              <a:t>  А вы знаете, что теперь нас уже более 200 пород.</a:t>
            </a:r>
          </a:p>
          <a:p>
            <a:pPr>
              <a:buFont typeface="Arial" pitchFamily="34" charset="0"/>
              <a:buChar char="•"/>
            </a:pP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</a:rPr>
              <a:t>  Мы очень выносливы, можем таскать повозки, сани, брёвна, идти по следу более 2 суток.</a:t>
            </a:r>
          </a:p>
          <a:p>
            <a:pPr>
              <a:buFont typeface="Arial" pitchFamily="34" charset="0"/>
              <a:buChar char="•"/>
            </a:pP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</a:rPr>
              <a:t>  Не только чутьём мы помогаем вам, люди, но и умом, памятью. Жаль только, что не различаем цвета</a:t>
            </a:r>
          </a:p>
          <a:p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</a:rPr>
              <a:t>       </a:t>
            </a:r>
          </a:p>
          <a:p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</a:rPr>
              <a:t>            *         *       *        *         *         *</a:t>
            </a:r>
          </a:p>
          <a:p>
            <a:pPr>
              <a:buFont typeface="Arial" pitchFamily="34" charset="0"/>
              <a:buChar char="•"/>
            </a:pP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</a:rPr>
              <a:t>  Выгуливай те нас обязательно 2 раза в день!</a:t>
            </a:r>
          </a:p>
          <a:p>
            <a:pPr>
              <a:buFont typeface="Arial" pitchFamily="34" charset="0"/>
              <a:buChar char="•"/>
            </a:pP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</a:rPr>
              <a:t>  Кормите лучше мясными деликатесами!</a:t>
            </a:r>
          </a:p>
          <a:p>
            <a:pPr>
              <a:buFont typeface="Arial" pitchFamily="34" charset="0"/>
              <a:buChar char="•"/>
            </a:pP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</a:rPr>
              <a:t>  Лучше не мойте, не расчёсывайте!</a:t>
            </a:r>
          </a:p>
          <a:p>
            <a:pPr>
              <a:buFont typeface="Arial" pitchFamily="34" charset="0"/>
              <a:buChar char="•"/>
            </a:pP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</a:rPr>
              <a:t>  А главное, больше ласкайте!</a:t>
            </a:r>
            <a:endParaRPr lang="ru-RU" sz="18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7686" y="514352"/>
            <a:ext cx="4214842" cy="1162050"/>
          </a:xfrm>
        </p:spPr>
        <p:txBody>
          <a:bodyPr/>
          <a:lstStyle/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ru-RU" sz="3200" dirty="0"/>
          </a:p>
        </p:txBody>
      </p:sp>
      <p:pic>
        <p:nvPicPr>
          <p:cNvPr id="5" name="Picture 2" descr="F:\анимашки\книга.bmp">
            <a:hlinkClick r:id="" action="ppaction://noaction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285860"/>
            <a:ext cx="3500462" cy="4357718"/>
          </a:xfrm>
          <a:prstGeom prst="round2SameRect">
            <a:avLst/>
          </a:prstGeom>
          <a:noFill/>
          <a:ln w="38100">
            <a:solidFill>
              <a:srgbClr val="953D2B"/>
            </a:solidFill>
          </a:ln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143372" y="1214422"/>
            <a:ext cx="4786346" cy="5214942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ru-RU" sz="1800" dirty="0" smtClean="0">
                <a:solidFill>
                  <a:srgbClr val="FF0000"/>
                </a:solidFill>
              </a:rPr>
              <a:t> </a:t>
            </a:r>
            <a:r>
              <a:rPr lang="ru-RU" sz="1800" dirty="0" smtClean="0">
                <a:solidFill>
                  <a:srgbClr val="C00000"/>
                </a:solidFill>
              </a:rPr>
              <a:t>А вы знаете, что наш предок – волк. И он очень похож на нас.</a:t>
            </a:r>
          </a:p>
          <a:p>
            <a:pPr>
              <a:buFont typeface="Arial" pitchFamily="34" charset="0"/>
              <a:buChar char="•"/>
            </a:pPr>
            <a:r>
              <a:rPr lang="ru-RU" sz="1800" dirty="0" smtClean="0">
                <a:solidFill>
                  <a:srgbClr val="C00000"/>
                </a:solidFill>
              </a:rPr>
              <a:t>  А вы знаете, что теперь нас уже более 200 пород.</a:t>
            </a:r>
          </a:p>
          <a:p>
            <a:pPr>
              <a:buFont typeface="Arial" pitchFamily="34" charset="0"/>
              <a:buChar char="•"/>
            </a:pPr>
            <a:r>
              <a:rPr lang="ru-RU" sz="1800" dirty="0" smtClean="0">
                <a:solidFill>
                  <a:srgbClr val="C00000"/>
                </a:solidFill>
              </a:rPr>
              <a:t>  Мы очень выносливы, можем таскать повозки, сани, брёвна, идти по следу более 2 суток.</a:t>
            </a:r>
          </a:p>
          <a:p>
            <a:pPr>
              <a:buFont typeface="Arial" pitchFamily="34" charset="0"/>
              <a:buChar char="•"/>
            </a:pPr>
            <a:r>
              <a:rPr lang="ru-RU" sz="1800" dirty="0" smtClean="0">
                <a:solidFill>
                  <a:srgbClr val="C00000"/>
                </a:solidFill>
              </a:rPr>
              <a:t>  Не только чутьём мы помогаем вам, люди, но и умом, памятью. Жаль только, что не различаем цвета</a:t>
            </a:r>
          </a:p>
          <a:p>
            <a:r>
              <a:rPr lang="ru-RU" sz="1800" dirty="0" smtClean="0">
                <a:solidFill>
                  <a:srgbClr val="C00000"/>
                </a:solidFill>
              </a:rPr>
              <a:t>       </a:t>
            </a:r>
          </a:p>
          <a:p>
            <a:r>
              <a:rPr lang="ru-RU" sz="1800" dirty="0" smtClean="0">
                <a:solidFill>
                  <a:srgbClr val="C00000"/>
                </a:solidFill>
              </a:rPr>
              <a:t>            *         *       *        *         *         *</a:t>
            </a:r>
          </a:p>
          <a:p>
            <a:r>
              <a:rPr lang="ru-RU" sz="1800" b="1" dirty="0" smtClean="0">
                <a:solidFill>
                  <a:srgbClr val="953D2B"/>
                </a:solidFill>
              </a:rPr>
              <a:t>Тема «Полезные новости»</a:t>
            </a:r>
          </a:p>
          <a:p>
            <a:pPr>
              <a:buFont typeface="Arial" pitchFamily="34" charset="0"/>
              <a:buChar char="•"/>
            </a:pPr>
            <a:r>
              <a:rPr lang="ru-RU" sz="1800" dirty="0" smtClean="0">
                <a:solidFill>
                  <a:srgbClr val="C00000"/>
                </a:solidFill>
              </a:rPr>
              <a:t>  Выгуливайте нас обязательно 2 раза в день!</a:t>
            </a:r>
          </a:p>
          <a:p>
            <a:pPr>
              <a:buFont typeface="Arial" pitchFamily="34" charset="0"/>
              <a:buChar char="•"/>
            </a:pPr>
            <a:r>
              <a:rPr lang="ru-RU" sz="1800" dirty="0" smtClean="0">
                <a:solidFill>
                  <a:srgbClr val="C00000"/>
                </a:solidFill>
              </a:rPr>
              <a:t>  Кормите лучше мясными деликатесами!</a:t>
            </a:r>
          </a:p>
          <a:p>
            <a:pPr>
              <a:buFont typeface="Arial" pitchFamily="34" charset="0"/>
              <a:buChar char="•"/>
            </a:pPr>
            <a:r>
              <a:rPr lang="ru-RU" sz="1800" dirty="0" smtClean="0">
                <a:solidFill>
                  <a:srgbClr val="C00000"/>
                </a:solidFill>
              </a:rPr>
              <a:t>  Лучше не мойте, не расчёсывайте!</a:t>
            </a:r>
          </a:p>
          <a:p>
            <a:pPr>
              <a:buFont typeface="Arial" pitchFamily="34" charset="0"/>
              <a:buChar char="•"/>
            </a:pPr>
            <a:r>
              <a:rPr lang="ru-RU" sz="1800" dirty="0" smtClean="0">
                <a:solidFill>
                  <a:srgbClr val="C00000"/>
                </a:solidFill>
              </a:rPr>
              <a:t>  А главное, больше ласкайте!</a:t>
            </a:r>
            <a:endParaRPr lang="ru-RU" sz="1800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86182" y="0"/>
            <a:ext cx="499693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953D2B"/>
                </a:solidFill>
              </a:rPr>
              <a:t>Правильно! </a:t>
            </a:r>
          </a:p>
          <a:p>
            <a:r>
              <a:rPr lang="ru-RU" sz="3200" b="1" dirty="0" smtClean="0">
                <a:solidFill>
                  <a:srgbClr val="953D2B"/>
                </a:solidFill>
              </a:rPr>
              <a:t>Тема  «Гав-гав! Новости»</a:t>
            </a:r>
            <a:endParaRPr lang="ru-RU" sz="3200" b="1" dirty="0">
              <a:solidFill>
                <a:srgbClr val="953D2B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0"/>
            <a:ext cx="3214710" cy="1071546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953D2B"/>
                </a:solidFill>
              </a:rPr>
              <a:t>Подумай!</a:t>
            </a:r>
            <a:endParaRPr lang="ru-RU" sz="3600" b="1" dirty="0">
              <a:solidFill>
                <a:srgbClr val="953D2B"/>
              </a:solidFill>
            </a:endParaRPr>
          </a:p>
        </p:txBody>
      </p:sp>
      <p:pic>
        <p:nvPicPr>
          <p:cNvPr id="2050" name="Picture 2" descr="F:\картинки\с5.jpg">
            <a:hlinkClick r:id="rId2" action="ppaction://hlinksldjump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1285860"/>
            <a:ext cx="3714776" cy="4071965"/>
          </a:xfrm>
          <a:prstGeom prst="round2SameRect">
            <a:avLst/>
          </a:prstGeom>
          <a:noFill/>
          <a:ln w="38100">
            <a:solidFill>
              <a:srgbClr val="953D2B"/>
            </a:solidFill>
          </a:ln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28596" y="1142984"/>
            <a:ext cx="3643338" cy="5048253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                 Охота</a:t>
            </a:r>
          </a:p>
          <a:p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Нет лучше в мире ничего,</a:t>
            </a:r>
          </a:p>
          <a:p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Чем псовая охота!</a:t>
            </a:r>
          </a:p>
          <a:p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Мне волкодаву-ловкачу</a:t>
            </a:r>
          </a:p>
          <a:p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Ходить туда охота.</a:t>
            </a:r>
          </a:p>
          <a:p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Не страшно мне в лесу</a:t>
            </a:r>
          </a:p>
          <a:p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Искать в кустах лису.</a:t>
            </a:r>
          </a:p>
          <a:p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Но лучше взять мне волка,</a:t>
            </a:r>
          </a:p>
          <a:p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Что в лисах, белках толку?</a:t>
            </a:r>
          </a:p>
          <a:p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Я верный пёс, хороший друг</a:t>
            </a:r>
          </a:p>
          <a:p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Завишу от хороших рук.</a:t>
            </a:r>
          </a:p>
          <a:p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И кто со мною дружит,</a:t>
            </a:r>
          </a:p>
          <a:p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Тому мой ум послужит.</a:t>
            </a:r>
          </a:p>
          <a:p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                      Пёс Верный</a:t>
            </a:r>
            <a:endParaRPr lang="ru-RU" sz="20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357166"/>
            <a:ext cx="7143800" cy="1142984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953D2B"/>
                </a:solidFill>
              </a:rPr>
              <a:t>Правильно! </a:t>
            </a:r>
            <a:br>
              <a:rPr lang="ru-RU" sz="3600" b="1" dirty="0" smtClean="0">
                <a:solidFill>
                  <a:srgbClr val="953D2B"/>
                </a:solidFill>
              </a:rPr>
            </a:br>
            <a:r>
              <a:rPr lang="ru-RU" sz="3200" b="1" dirty="0" smtClean="0">
                <a:solidFill>
                  <a:srgbClr val="953D2B"/>
                </a:solidFill>
              </a:rPr>
              <a:t>Тема </a:t>
            </a:r>
            <a:r>
              <a:rPr lang="ru-RU" sz="3200" dirty="0" smtClean="0">
                <a:solidFill>
                  <a:srgbClr val="953D2B"/>
                </a:solidFill>
              </a:rPr>
              <a:t>«Поэтическая страничка»</a:t>
            </a:r>
            <a:endParaRPr lang="ru-RU" sz="3200" b="1" dirty="0">
              <a:solidFill>
                <a:srgbClr val="953D2B"/>
              </a:solidFill>
            </a:endParaRPr>
          </a:p>
        </p:txBody>
      </p:sp>
      <p:pic>
        <p:nvPicPr>
          <p:cNvPr id="5" name="Picture 2" descr="F:\картинки\с5.jpg">
            <a:hlinkClick r:id="rId2" action="ppaction://hlinksldjump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643438" y="1857364"/>
            <a:ext cx="3643338" cy="3929090"/>
          </a:xfrm>
          <a:prstGeom prst="round2SameRect">
            <a:avLst/>
          </a:prstGeom>
          <a:noFill/>
          <a:ln w="38100">
            <a:solidFill>
              <a:srgbClr val="953D2B"/>
            </a:solidFill>
          </a:ln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28596" y="1500174"/>
            <a:ext cx="4786346" cy="4643470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dirty="0" smtClean="0">
                <a:solidFill>
                  <a:srgbClr val="C00000"/>
                </a:solidFill>
              </a:rPr>
              <a:t>Охота</a:t>
            </a:r>
          </a:p>
          <a:p>
            <a:r>
              <a:rPr lang="ru-RU" sz="2000" dirty="0" smtClean="0">
                <a:solidFill>
                  <a:srgbClr val="C00000"/>
                </a:solidFill>
              </a:rPr>
              <a:t>Нет лучше в мире ничего,</a:t>
            </a:r>
          </a:p>
          <a:p>
            <a:r>
              <a:rPr lang="ru-RU" sz="2000" dirty="0" smtClean="0">
                <a:solidFill>
                  <a:srgbClr val="C00000"/>
                </a:solidFill>
              </a:rPr>
              <a:t>Чем псовая охота!</a:t>
            </a:r>
          </a:p>
          <a:p>
            <a:r>
              <a:rPr lang="ru-RU" sz="2000" dirty="0" smtClean="0">
                <a:solidFill>
                  <a:srgbClr val="C00000"/>
                </a:solidFill>
              </a:rPr>
              <a:t>Мне волкодаву-ловкачу</a:t>
            </a:r>
          </a:p>
          <a:p>
            <a:r>
              <a:rPr lang="ru-RU" sz="2000" dirty="0" smtClean="0">
                <a:solidFill>
                  <a:srgbClr val="C00000"/>
                </a:solidFill>
              </a:rPr>
              <a:t>Ходить туда охота.</a:t>
            </a:r>
          </a:p>
          <a:p>
            <a:r>
              <a:rPr lang="ru-RU" sz="2000" dirty="0" smtClean="0">
                <a:solidFill>
                  <a:srgbClr val="C00000"/>
                </a:solidFill>
              </a:rPr>
              <a:t>Не страшно мне в лесу</a:t>
            </a:r>
          </a:p>
          <a:p>
            <a:r>
              <a:rPr lang="ru-RU" sz="2000" dirty="0" smtClean="0">
                <a:solidFill>
                  <a:srgbClr val="C00000"/>
                </a:solidFill>
              </a:rPr>
              <a:t>Искать в кустах лису.</a:t>
            </a:r>
          </a:p>
          <a:p>
            <a:r>
              <a:rPr lang="ru-RU" sz="2000" dirty="0" smtClean="0">
                <a:solidFill>
                  <a:srgbClr val="C00000"/>
                </a:solidFill>
              </a:rPr>
              <a:t>Но лучше взять мне волка,</a:t>
            </a:r>
          </a:p>
          <a:p>
            <a:r>
              <a:rPr lang="ru-RU" sz="2000" dirty="0" smtClean="0">
                <a:solidFill>
                  <a:srgbClr val="C00000"/>
                </a:solidFill>
              </a:rPr>
              <a:t>Что в лисах, белках толку?</a:t>
            </a:r>
          </a:p>
          <a:p>
            <a:r>
              <a:rPr lang="ru-RU" sz="2000" dirty="0" smtClean="0">
                <a:solidFill>
                  <a:srgbClr val="C00000"/>
                </a:solidFill>
              </a:rPr>
              <a:t>Я верный пёс, хороший друг</a:t>
            </a:r>
          </a:p>
          <a:p>
            <a:r>
              <a:rPr lang="ru-RU" sz="2000" dirty="0" smtClean="0">
                <a:solidFill>
                  <a:srgbClr val="C00000"/>
                </a:solidFill>
              </a:rPr>
              <a:t>Завишу от хороших рук.</a:t>
            </a:r>
          </a:p>
          <a:p>
            <a:r>
              <a:rPr lang="ru-RU" sz="2000" dirty="0" smtClean="0">
                <a:solidFill>
                  <a:srgbClr val="C00000"/>
                </a:solidFill>
              </a:rPr>
              <a:t>И кто со мною дружит,</a:t>
            </a:r>
          </a:p>
          <a:p>
            <a:r>
              <a:rPr lang="ru-RU" sz="2000" dirty="0" smtClean="0">
                <a:solidFill>
                  <a:srgbClr val="C00000"/>
                </a:solidFill>
              </a:rPr>
              <a:t>Тому мой ум послужит.</a:t>
            </a:r>
          </a:p>
          <a:p>
            <a:r>
              <a:rPr lang="ru-RU" sz="2000" dirty="0" smtClean="0">
                <a:solidFill>
                  <a:srgbClr val="C00000"/>
                </a:solidFill>
              </a:rPr>
              <a:t>                      Пёс Верный</a:t>
            </a:r>
            <a:endParaRPr lang="ru-RU" sz="2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285728"/>
            <a:ext cx="3929090" cy="1143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</a:rPr>
              <a:t>Подумай!</a:t>
            </a:r>
            <a:endParaRPr lang="ru-RU" sz="3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7158" y="3789040"/>
            <a:ext cx="3566770" cy="2711794"/>
          </a:xfrm>
        </p:spPr>
        <p:txBody>
          <a:bodyPr/>
          <a:lstStyle/>
          <a:p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                 </a:t>
            </a:r>
            <a:endParaRPr lang="ru-RU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57200" y="1142984"/>
            <a:ext cx="4040188" cy="25717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           *            *            *</a:t>
            </a:r>
          </a:p>
          <a:p>
            <a:pPr>
              <a:buNone/>
            </a:pP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Мой щенок похож на дога,</a:t>
            </a:r>
          </a:p>
          <a:p>
            <a:pPr>
              <a:buNone/>
            </a:pP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На лохматого бульдога,</a:t>
            </a:r>
          </a:p>
          <a:p>
            <a:pPr>
              <a:buNone/>
            </a:pP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На собаку водолаза</a:t>
            </a:r>
          </a:p>
          <a:p>
            <a:pPr>
              <a:buNone/>
            </a:pP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И на всех овчарок сразу.</a:t>
            </a:r>
          </a:p>
          <a:p>
            <a:pPr>
              <a:buNone/>
            </a:pPr>
            <a:endParaRPr lang="ru-RU" sz="1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endParaRPr lang="ru-RU" sz="1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endParaRPr lang="ru-RU" sz="1600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4572000" y="3143248"/>
            <a:ext cx="4041775" cy="3429024"/>
          </a:xfrm>
        </p:spPr>
        <p:txBody>
          <a:bodyPr>
            <a:normAutofit lnSpcReduction="10000"/>
          </a:bodyPr>
          <a:lstStyle/>
          <a:p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Висит на заборе, колышется ветром,</a:t>
            </a:r>
          </a:p>
          <a:p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Колышется ветром бумажный листок.</a:t>
            </a:r>
          </a:p>
          <a:p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Пропала собака, пропала собака,</a:t>
            </a:r>
          </a:p>
          <a:p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Пропала собака по кличке Дружок.</a:t>
            </a:r>
          </a:p>
          <a:p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Он очень занятный, он очень занятный ,</a:t>
            </a:r>
          </a:p>
          <a:p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Совсем ещё глупый, доверчивый пёс</a:t>
            </a:r>
            <a:r>
              <a:rPr lang="ru-RU" sz="1800" b="0" dirty="0" smtClean="0">
                <a:solidFill>
                  <a:schemeClr val="bg2">
                    <a:lumMod val="25000"/>
                  </a:schemeClr>
                </a:solidFill>
              </a:rPr>
              <a:t>!</a:t>
            </a:r>
            <a:endParaRPr lang="ru-RU" sz="1800" b="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055" name="Picture 7" descr="F:\картинки\с6.jpg">
            <a:hlinkClick r:id="rId2" action="ppaction://hlinksldjump"/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357166"/>
            <a:ext cx="2928958" cy="2761588"/>
          </a:xfrm>
          <a:prstGeom prst="round2SameRect">
            <a:avLst/>
          </a:prstGeom>
          <a:noFill/>
          <a:ln w="38100">
            <a:solidFill>
              <a:schemeClr val="bg2">
                <a:lumMod val="25000"/>
              </a:schemeClr>
            </a:solidFill>
          </a:ln>
        </p:spPr>
      </p:pic>
      <p:pic>
        <p:nvPicPr>
          <p:cNvPr id="12" name="Picture 6" descr="F:\картинки\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3429000"/>
            <a:ext cx="3071834" cy="3071834"/>
          </a:xfrm>
          <a:prstGeom prst="round2SameRect">
            <a:avLst>
              <a:gd name="adj1" fmla="val 16667"/>
              <a:gd name="adj2" fmla="val 0"/>
            </a:avLst>
          </a:prstGeom>
          <a:noFill/>
          <a:ln w="38100">
            <a:solidFill>
              <a:schemeClr val="bg2">
                <a:lumMod val="25000"/>
              </a:schemeClr>
            </a:solidFill>
          </a:ln>
        </p:spPr>
      </p:pic>
      <p:pic>
        <p:nvPicPr>
          <p:cNvPr id="1026" name="Picture 2" descr="F:\анимашки\kittyfreakshgclrug5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71788" y="1214422"/>
            <a:ext cx="2000253" cy="2500317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00"/>
                            </p:stCondLst>
                            <p:childTnLst>
                              <p:par>
                                <p:cTn id="5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build="p"/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8860" y="428604"/>
            <a:ext cx="3714776" cy="116205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bg2">
                    <a:lumMod val="25000"/>
                  </a:schemeClr>
                </a:solidFill>
              </a:rPr>
              <a:t>Подумай!</a:t>
            </a:r>
            <a:endParaRPr lang="ru-RU" sz="36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6" name="Содержимое 5" descr="26550_thumb.gif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857752" y="1928802"/>
            <a:ext cx="4071966" cy="3714776"/>
          </a:xfrm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357158" y="1571612"/>
            <a:ext cx="4643470" cy="4500594"/>
          </a:xfrm>
        </p:spPr>
        <p:txBody>
          <a:bodyPr>
            <a:normAutofit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Хозяин – человек, воспитывающий и содержащий собак, друг.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  Ошейник – специальное средство для прогулок.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  Намордник – средство от укусов.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  Апорт – сидеть.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  Фас – взять, хватай.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  Фу – нельзя.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  Рядом – близко к ноге хозяина. </a:t>
            </a:r>
            <a:endParaRPr lang="ru-RU" sz="24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5929354" cy="116205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953D2B"/>
                </a:solidFill>
              </a:rPr>
              <a:t>Правильно! </a:t>
            </a:r>
            <a:r>
              <a:rPr lang="ru-RU" sz="3200" b="1" dirty="0" smtClean="0">
                <a:solidFill>
                  <a:srgbClr val="C80000"/>
                </a:solidFill>
              </a:rPr>
              <a:t/>
            </a:r>
            <a:br>
              <a:rPr lang="ru-RU" sz="3200" b="1" dirty="0" smtClean="0">
                <a:solidFill>
                  <a:srgbClr val="C80000"/>
                </a:solidFill>
              </a:rPr>
            </a:br>
            <a:r>
              <a:rPr lang="ru-RU" sz="3200" b="1" dirty="0" smtClean="0">
                <a:solidFill>
                  <a:srgbClr val="953D2B"/>
                </a:solidFill>
              </a:rPr>
              <a:t>Тема «Собачий толковый словарь»</a:t>
            </a:r>
            <a:endParaRPr lang="ru-RU" sz="3200" b="1" dirty="0">
              <a:solidFill>
                <a:srgbClr val="C80000"/>
              </a:solidFill>
            </a:endParaRPr>
          </a:p>
        </p:txBody>
      </p:sp>
      <p:pic>
        <p:nvPicPr>
          <p:cNvPr id="6" name="Содержимое 5" descr="26550_thumb.gif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357688" y="1857364"/>
            <a:ext cx="4329112" cy="3357587"/>
          </a:xfrm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357158" y="1928802"/>
            <a:ext cx="3929090" cy="3143272"/>
          </a:xfrm>
        </p:spPr>
        <p:txBody>
          <a:bodyPr/>
          <a:lstStyle/>
          <a:p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1500174"/>
            <a:ext cx="414340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C00000"/>
                </a:solidFill>
              </a:rPr>
              <a:t> </a:t>
            </a:r>
            <a:r>
              <a:rPr lang="ru-RU" sz="2400" dirty="0" smtClean="0">
                <a:solidFill>
                  <a:srgbClr val="C00000"/>
                </a:solidFill>
              </a:rPr>
              <a:t>Хозяин – человек, воспитывающий и содержащий собак, друг.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C00000"/>
                </a:solidFill>
              </a:rPr>
              <a:t>  Ошейник – специальное средство для прогулок.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C00000"/>
                </a:solidFill>
              </a:rPr>
              <a:t>  Намордник – средство от укусов.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C00000"/>
                </a:solidFill>
              </a:rPr>
              <a:t>  Апорт – сидеть.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C00000"/>
                </a:solidFill>
              </a:rPr>
              <a:t>  Фас – взять, хватай.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C00000"/>
                </a:solidFill>
              </a:rPr>
              <a:t>  Фу – нельзя.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C00000"/>
                </a:solidFill>
              </a:rPr>
              <a:t>  Рядом – близко к ноге хозяина. </a:t>
            </a:r>
            <a:endParaRPr lang="ru-RU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7422" y="500042"/>
            <a:ext cx="3929090" cy="116205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</a:rPr>
              <a:t>Выбери текст!</a:t>
            </a:r>
            <a:br>
              <a:rPr lang="ru-RU" sz="3600" b="1" dirty="0" smtClean="0">
                <a:solidFill>
                  <a:schemeClr val="bg2">
                    <a:lumMod val="25000"/>
                  </a:schemeClr>
                </a:solidFill>
              </a:rPr>
            </a:br>
            <a:endParaRPr lang="ru-RU" sz="3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026" name="Picture 2" descr="F:\анимашки\serdechki_5.gif">
            <a:hlinkClick r:id="rId3" action="ppaction://hlinksldjump"/>
          </p:cNvPr>
          <p:cNvPicPr>
            <a:picLocks noGrp="1" noChangeAspect="1" noChangeArrowheads="1" noCrop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6578" y="2791772"/>
            <a:ext cx="2714644" cy="3780499"/>
          </a:xfrm>
          <a:prstGeom prst="rect">
            <a:avLst/>
          </a:prstGeom>
          <a:noFill/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357158" y="1214422"/>
            <a:ext cx="4500594" cy="503397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</a:rPr>
              <a:t>                  Встреча</a:t>
            </a:r>
          </a:p>
          <a:p>
            <a:endParaRPr lang="ru-RU" sz="28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just"/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</a:rPr>
              <a:t>  Я встретил этого маленького щенка в парке. Шёл дождь, и малыш прижался к дереву и сильно дрожал.</a:t>
            </a:r>
          </a:p>
          <a:p>
            <a:pPr algn="just"/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</a:rPr>
              <a:t>  Я поднял его, положил за пазуху и отнёс домой.</a:t>
            </a:r>
          </a:p>
          <a:p>
            <a:pPr algn="just"/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</a:rPr>
              <a:t>  Теперь мы друзья!    </a:t>
            </a:r>
            <a:endParaRPr lang="ru-RU" sz="28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ELPHRG01.wav">
            <a:hlinkClick r:id="" action="ppaction://media"/>
          </p:cNvPr>
          <p:cNvPicPr>
            <a:picLocks noRot="1" noChangeAspect="1"/>
          </p:cNvPicPr>
          <p:nvPr>
            <a:wavAudioFile r:embed="rId1" name="ELPHRG01.wav"/>
          </p:nvPr>
        </p:nvPicPr>
        <p:blipFill>
          <a:blip r:embed="rId5" cstate="print"/>
          <a:stretch>
            <a:fillRect/>
          </a:stretch>
        </p:blipFill>
        <p:spPr>
          <a:xfrm>
            <a:off x="8501090" y="6357958"/>
            <a:ext cx="304800" cy="304800"/>
          </a:xfrm>
          <a:prstGeom prst="rect">
            <a:avLst/>
          </a:prstGeom>
        </p:spPr>
      </p:pic>
      <p:pic>
        <p:nvPicPr>
          <p:cNvPr id="6" name="Picture 2" descr="F:\анимашки\kittyfreakshgclrug5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57830" y="1428736"/>
            <a:ext cx="2228865" cy="2786082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399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showWhenStopped="0"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00562" y="514352"/>
            <a:ext cx="3643338" cy="1162050"/>
          </a:xfrm>
        </p:spPr>
        <p:txBody>
          <a:bodyPr/>
          <a:lstStyle/>
          <a:p>
            <a:pPr algn="ctr"/>
            <a:r>
              <a:rPr lang="ru-RU" sz="4000" b="1" dirty="0" smtClean="0">
                <a:solidFill>
                  <a:srgbClr val="953D2B"/>
                </a:solidFill>
              </a:rPr>
              <a:t>Собаки</a:t>
            </a:r>
            <a:endParaRPr lang="ru-RU" sz="4000" b="1" dirty="0">
              <a:solidFill>
                <a:srgbClr val="953D2B"/>
              </a:solidFill>
            </a:endParaRPr>
          </a:p>
        </p:txBody>
      </p:sp>
      <p:pic>
        <p:nvPicPr>
          <p:cNvPr id="1029" name="Picture 5" descr="F:\картинки\SLF82CAGZH0AZCA2X0H9CCAMG3OOXCA7RABR2CARV9L3TCAV2AQ3UCABNI1Y3CAKU07ZECAW2NZ02CARJFCT5CAHGQODNCA9H8PW5CAM85ZWICAWY5CFLCAWLSDJQCAFKPES0CAOBH5TQCAOBXBTQ.jpg">
            <a:hlinkClick r:id="rId2" action="ppaction://hlinksldjump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642910" y="1571612"/>
            <a:ext cx="3680818" cy="4547487"/>
          </a:xfrm>
          <a:prstGeom prst="round2SameRect">
            <a:avLst/>
          </a:prstGeom>
          <a:noFill/>
          <a:ln w="38100">
            <a:solidFill>
              <a:schemeClr val="bg2">
                <a:lumMod val="25000"/>
              </a:schemeClr>
            </a:solidFill>
          </a:ln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500562" y="1676400"/>
            <a:ext cx="3643338" cy="4824434"/>
          </a:xfrm>
        </p:spPr>
        <p:txBody>
          <a:bodyPr>
            <a:noAutofit/>
          </a:bodyPr>
          <a:lstStyle/>
          <a:p>
            <a:pPr algn="just"/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  </a:t>
            </a:r>
            <a:r>
              <a:rPr lang="ru-RU" sz="1800" b="1" dirty="0" smtClean="0">
                <a:solidFill>
                  <a:schemeClr val="bg2">
                    <a:lumMod val="25000"/>
                  </a:schemeClr>
                </a:solidFill>
              </a:rPr>
              <a:t>Собака - одомашненное млекопитающее</a:t>
            </a:r>
          </a:p>
          <a:p>
            <a:pPr algn="just"/>
            <a:r>
              <a:rPr lang="ru-RU" sz="1800" b="1" dirty="0" smtClean="0">
                <a:solidFill>
                  <a:schemeClr val="bg2">
                    <a:lumMod val="25000"/>
                  </a:schemeClr>
                </a:solidFill>
              </a:rPr>
              <a:t>семейства псовых, отряда хищных. </a:t>
            </a:r>
          </a:p>
          <a:p>
            <a:pPr algn="just"/>
            <a:r>
              <a:rPr lang="ru-RU" sz="1800" b="1" dirty="0" smtClean="0">
                <a:solidFill>
                  <a:schemeClr val="bg2">
                    <a:lumMod val="25000"/>
                  </a:schemeClr>
                </a:solidFill>
              </a:rPr>
              <a:t>  Предок собаки – волк.</a:t>
            </a:r>
          </a:p>
          <a:p>
            <a:pPr algn="just"/>
            <a:r>
              <a:rPr lang="ru-RU" sz="1800" b="1" dirty="0" smtClean="0">
                <a:solidFill>
                  <a:schemeClr val="bg2">
                    <a:lumMod val="25000"/>
                  </a:schemeClr>
                </a:solidFill>
              </a:rPr>
              <a:t>  Существует более 200 пород собак. </a:t>
            </a:r>
          </a:p>
          <a:p>
            <a:pPr algn="just"/>
            <a:r>
              <a:rPr lang="ru-RU" sz="1800" b="1" dirty="0" smtClean="0">
                <a:solidFill>
                  <a:schemeClr val="bg2">
                    <a:lumMod val="25000"/>
                  </a:schemeClr>
                </a:solidFill>
              </a:rPr>
              <a:t>  Это животное очень сильное и выносливое. </a:t>
            </a:r>
          </a:p>
          <a:p>
            <a:pPr algn="just"/>
            <a:r>
              <a:rPr lang="ru-RU" sz="1800" b="1" dirty="0" smtClean="0">
                <a:solidFill>
                  <a:schemeClr val="bg2">
                    <a:lumMod val="25000"/>
                  </a:schemeClr>
                </a:solidFill>
              </a:rPr>
              <a:t>  Собаки способны учуять даже самые слабые запахи, которые не улавливают даже  приборы. </a:t>
            </a:r>
          </a:p>
          <a:p>
            <a:pPr algn="just"/>
            <a:r>
              <a:rPr lang="ru-RU" sz="1800" b="1" dirty="0" smtClean="0">
                <a:solidFill>
                  <a:schemeClr val="bg2">
                    <a:lumMod val="25000"/>
                  </a:schemeClr>
                </a:solidFill>
              </a:rPr>
              <a:t>  Однако они не различают цвета.</a:t>
            </a:r>
          </a:p>
          <a:p>
            <a:pPr algn="just"/>
            <a:r>
              <a:rPr lang="ru-RU" sz="1800" b="1" dirty="0" smtClean="0">
                <a:solidFill>
                  <a:schemeClr val="bg2">
                    <a:lumMod val="25000"/>
                  </a:schemeClr>
                </a:solidFill>
              </a:rPr>
              <a:t>  У собак превосходная память, они быстро обучаются.</a:t>
            </a:r>
            <a:endParaRPr lang="ru-RU" sz="18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9" name="Picture 9" descr="F:\26.jpg"/>
          <p:cNvPicPr>
            <a:picLocks noChangeAspect="1" noChangeArrowheads="1"/>
          </p:cNvPicPr>
          <p:nvPr/>
        </p:nvPicPr>
        <p:blipFill>
          <a:blip r:embed="rId4" cstate="print">
            <a:lum contrast="10000"/>
          </a:blip>
          <a:srcRect/>
          <a:stretch>
            <a:fillRect/>
          </a:stretch>
        </p:blipFill>
        <p:spPr bwMode="auto">
          <a:xfrm>
            <a:off x="6000760" y="4429132"/>
            <a:ext cx="1857388" cy="1785950"/>
          </a:xfrm>
          <a:prstGeom prst="ellipse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5130" name="Picture 10" descr="F:\с7.jpg"/>
          <p:cNvPicPr>
            <a:picLocks noChangeAspect="1" noChangeArrowheads="1"/>
          </p:cNvPicPr>
          <p:nvPr/>
        </p:nvPicPr>
        <p:blipFill>
          <a:blip r:embed="rId5" cstate="print">
            <a:lum contrast="30000"/>
          </a:blip>
          <a:srcRect/>
          <a:stretch>
            <a:fillRect/>
          </a:stretch>
        </p:blipFill>
        <p:spPr bwMode="auto">
          <a:xfrm>
            <a:off x="3786182" y="4572008"/>
            <a:ext cx="1928826" cy="1928826"/>
          </a:xfrm>
          <a:prstGeom prst="ellipse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5128" name="Picture 8" descr="F:\1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71604" y="4572008"/>
            <a:ext cx="1785950" cy="1695453"/>
          </a:xfrm>
          <a:prstGeom prst="ellipse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5127" name="Picture 7" descr="F:\картинки\PHUOYCAW819MOCAGA5I9SCAK1D096CA5NBMH2CAH3ES5KCAIXYYB2CA3T3TDXCAEXTLKBCA7ALFM0CA8MA4C1CAC404ROCAI336BXCA3OEE24CAHUDFHTCA3YEFE6CASBYUDVCAK1LMLUCAA5YQCU.jp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29058" y="2714624"/>
            <a:ext cx="1428759" cy="1571631"/>
          </a:xfrm>
          <a:prstGeom prst="round2Same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5126" name="Picture 6" descr="F:\картинки\BNT8ECA2N993FCAO1EDQDCAHIS8MQCA6K4H1NCAKY42K2CA04MLQYCAHQZEZQCAFFWWD3CAA8M1AGCAAEOZE7CASWYD6SCADIA3EHCA0GAC6OCA9385IXCA3FE2YPCA593KIFCAHZDCPUCAJ0B4LT.jp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86578" y="2714620"/>
            <a:ext cx="1214446" cy="1571626"/>
          </a:xfrm>
          <a:prstGeom prst="round2Same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5125" name="Picture 5" descr="F:\картинки\0GUNDCA6HKIEMCA1V4AYYCA35SB0DCAL072GKCAJHMZ74CALLI2JGCASLXXRUCAG0BMG5CACVC2CRCAMIPNA6CAD4RFLRCACWJA07CAR5TXELCAFXK76JCAGGB05WCAWOQLOKCAPRGAORCA3HM8YG.jp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214414" y="2786058"/>
            <a:ext cx="1323977" cy="1500188"/>
          </a:xfrm>
          <a:prstGeom prst="round2Same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5132" name="Picture 12" descr="F:\25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143108" y="1214422"/>
            <a:ext cx="1481140" cy="1714512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2428860" y="357167"/>
            <a:ext cx="39290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80000"/>
                </a:solidFill>
              </a:rPr>
              <a:t>Фотогалерея</a:t>
            </a:r>
            <a:endParaRPr lang="ru-RU" sz="3200" b="1" dirty="0">
              <a:solidFill>
                <a:srgbClr val="C80000"/>
              </a:solidFill>
            </a:endParaRPr>
          </a:p>
        </p:txBody>
      </p:sp>
      <p:pic>
        <p:nvPicPr>
          <p:cNvPr id="5131" name="Picture 11" descr="F:\с8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500694" y="1214422"/>
            <a:ext cx="1500198" cy="1643064"/>
          </a:xfrm>
          <a:prstGeom prst="ellipse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11" name="ELPHRG01.wav">
            <a:hlinkClick r:id="" action="ppaction://media"/>
          </p:cNvPr>
          <p:cNvPicPr>
            <a:picLocks noRot="1" noChangeAspect="1"/>
          </p:cNvPicPr>
          <p:nvPr>
            <a:wavAudioFile r:embed="rId1" name="ELPHRG01.wav"/>
          </p:nvPr>
        </p:nvPicPr>
        <p:blipFill>
          <a:blip r:embed="rId13" cstate="print"/>
          <a:stretch>
            <a:fillRect/>
          </a:stretch>
        </p:blipFill>
        <p:spPr>
          <a:xfrm>
            <a:off x="2786050" y="2214554"/>
            <a:ext cx="304800" cy="304800"/>
          </a:xfrm>
          <a:prstGeom prst="rect">
            <a:avLst/>
          </a:prstGeom>
        </p:spPr>
      </p:pic>
      <p:pic>
        <p:nvPicPr>
          <p:cNvPr id="12" name="ELPHRG01.wav">
            <a:hlinkClick r:id="" action="ppaction://media"/>
          </p:cNvPr>
          <p:cNvPicPr>
            <a:picLocks noRot="1" noChangeAspect="1"/>
          </p:cNvPicPr>
          <p:nvPr>
            <a:wavAudioFile r:embed="rId1" name="ELPHRG01.wav"/>
          </p:nvPr>
        </p:nvPicPr>
        <p:blipFill>
          <a:blip r:embed="rId13" cstate="print"/>
          <a:stretch>
            <a:fillRect/>
          </a:stretch>
        </p:blipFill>
        <p:spPr>
          <a:xfrm>
            <a:off x="6215074" y="2071678"/>
            <a:ext cx="304800" cy="304800"/>
          </a:xfrm>
          <a:prstGeom prst="rect">
            <a:avLst/>
          </a:prstGeom>
        </p:spPr>
      </p:pic>
      <p:pic>
        <p:nvPicPr>
          <p:cNvPr id="13" name="ELPHRG01.wav">
            <a:hlinkClick r:id="" action="ppaction://media"/>
          </p:cNvPr>
          <p:cNvPicPr>
            <a:picLocks noRot="1" noChangeAspect="1"/>
          </p:cNvPicPr>
          <p:nvPr>
            <a:wavAudioFile r:embed="rId1" name="ELPHRG01.wav"/>
          </p:nvPr>
        </p:nvPicPr>
        <p:blipFill>
          <a:blip r:embed="rId13" cstate="print"/>
          <a:stretch>
            <a:fillRect/>
          </a:stretch>
        </p:blipFill>
        <p:spPr>
          <a:xfrm>
            <a:off x="6858016" y="6000768"/>
            <a:ext cx="304800" cy="304800"/>
          </a:xfrm>
          <a:prstGeom prst="rect">
            <a:avLst/>
          </a:prstGeom>
        </p:spPr>
      </p:pic>
      <p:pic>
        <p:nvPicPr>
          <p:cNvPr id="14" name="ELPHRG01.wav">
            <a:hlinkClick r:id="" action="ppaction://media"/>
          </p:cNvPr>
          <p:cNvPicPr>
            <a:picLocks noRot="1" noChangeAspect="1"/>
          </p:cNvPicPr>
          <p:nvPr>
            <a:wavAudioFile r:embed="rId1" name="ELPHRG01.wav"/>
          </p:nvPr>
        </p:nvPicPr>
        <p:blipFill>
          <a:blip r:embed="rId13" cstate="print"/>
          <a:stretch>
            <a:fillRect/>
          </a:stretch>
        </p:blipFill>
        <p:spPr>
          <a:xfrm>
            <a:off x="5143504" y="5214950"/>
            <a:ext cx="304800" cy="304800"/>
          </a:xfrm>
          <a:prstGeom prst="rect">
            <a:avLst/>
          </a:prstGeom>
        </p:spPr>
      </p:pic>
      <p:pic>
        <p:nvPicPr>
          <p:cNvPr id="15" name="ELPHRG01.wav">
            <a:hlinkClick r:id="" action="ppaction://media"/>
          </p:cNvPr>
          <p:cNvPicPr>
            <a:picLocks noRot="1" noChangeAspect="1"/>
          </p:cNvPicPr>
          <p:nvPr>
            <a:wavAudioFile r:embed="rId1" name="ELPHRG01.wav"/>
          </p:nvPr>
        </p:nvPicPr>
        <p:blipFill>
          <a:blip r:embed="rId13" cstate="print"/>
          <a:stretch>
            <a:fillRect/>
          </a:stretch>
        </p:blipFill>
        <p:spPr>
          <a:xfrm>
            <a:off x="2500298" y="564357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0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10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1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3992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showWhenStopped="0">
                <p:cTn id="4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3992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showWhenStopped="0">
                <p:cTn id="5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3992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showWhenStopped="0">
                <p:cTn id="5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3992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showWhenStopped="0">
                <p:cTn id="6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8" dur="3992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showWhenStopped="0">
                <p:cTn id="6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F:\картинки\PHUOYCAW819MOCAGA5I9SCAK1D096CA5NBMH2CAH3ES5KCAIXYYB2CA3T3TDXCAEXTLKBCA7ALFM0CA8MA4C1CAC404ROCAI336BXCA3OEE24CAHUDFHTCA3YEFE6CASBYUDVCAK1LMLUCAA5YQCU.jpg"/>
          <p:cNvPicPr>
            <a:picLocks noChangeAspect="1" noChangeArrowheads="1"/>
          </p:cNvPicPr>
          <p:nvPr/>
        </p:nvPicPr>
        <p:blipFill>
          <a:blip r:embed="rId2" cstate="print">
            <a:grayscl/>
            <a:lum contrast="30000"/>
          </a:blip>
          <a:srcRect/>
          <a:stretch>
            <a:fillRect/>
          </a:stretch>
        </p:blipFill>
        <p:spPr bwMode="auto">
          <a:xfrm>
            <a:off x="3857620" y="2000240"/>
            <a:ext cx="2500330" cy="2780629"/>
          </a:xfrm>
          <a:prstGeom prst="round2SameRect">
            <a:avLst/>
          </a:prstGeom>
          <a:noFill/>
          <a:ln w="38100">
            <a:solidFill>
              <a:srgbClr val="953D2B"/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5534926" cy="1122488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953D2B"/>
                </a:solidFill>
              </a:rPr>
              <a:t>Зависит от хороших рук</a:t>
            </a:r>
            <a:endParaRPr lang="ru-RU" sz="3600" b="1" dirty="0">
              <a:solidFill>
                <a:srgbClr val="953D2B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3500430" y="1643050"/>
            <a:ext cx="5111750" cy="4572000"/>
          </a:xfrm>
        </p:spPr>
        <p:txBody>
          <a:bodyPr/>
          <a:lstStyle/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00034" y="1357298"/>
            <a:ext cx="2928966" cy="5357850"/>
          </a:xfrm>
        </p:spPr>
        <p:txBody>
          <a:bodyPr>
            <a:normAutofit fontScale="85000" lnSpcReduction="20000"/>
          </a:bodyPr>
          <a:lstStyle/>
          <a:p>
            <a:r>
              <a:rPr lang="ru-RU" sz="1600" b="1" dirty="0" smtClean="0">
                <a:solidFill>
                  <a:srgbClr val="953D2B"/>
                </a:solidFill>
              </a:rPr>
              <a:t>  На свете множество собак </a:t>
            </a:r>
          </a:p>
          <a:p>
            <a:r>
              <a:rPr lang="ru-RU" sz="1600" b="1" dirty="0" smtClean="0">
                <a:solidFill>
                  <a:srgbClr val="953D2B"/>
                </a:solidFill>
              </a:rPr>
              <a:t>И на цепи и просто так.</a:t>
            </a:r>
          </a:p>
          <a:p>
            <a:r>
              <a:rPr lang="ru-RU" sz="1600" b="1" dirty="0" smtClean="0">
                <a:solidFill>
                  <a:srgbClr val="953D2B"/>
                </a:solidFill>
              </a:rPr>
              <a:t>Собак служебных – пограничных,</a:t>
            </a:r>
          </a:p>
          <a:p>
            <a:r>
              <a:rPr lang="ru-RU" sz="1600" b="1" dirty="0" smtClean="0">
                <a:solidFill>
                  <a:srgbClr val="953D2B"/>
                </a:solidFill>
              </a:rPr>
              <a:t>Дворовых Шариков обычных</a:t>
            </a:r>
          </a:p>
          <a:p>
            <a:r>
              <a:rPr lang="ru-RU" sz="1600" b="1" dirty="0" smtClean="0">
                <a:solidFill>
                  <a:srgbClr val="953D2B"/>
                </a:solidFill>
              </a:rPr>
              <a:t>И молодых пугливых  шавок,</a:t>
            </a:r>
          </a:p>
          <a:p>
            <a:r>
              <a:rPr lang="ru-RU" sz="1600" b="1" dirty="0" smtClean="0">
                <a:solidFill>
                  <a:srgbClr val="953D2B"/>
                </a:solidFill>
              </a:rPr>
              <a:t>Что тявкать любят из-под лавок, </a:t>
            </a:r>
          </a:p>
          <a:p>
            <a:r>
              <a:rPr lang="ru-RU" sz="1600" b="1" dirty="0" smtClean="0">
                <a:solidFill>
                  <a:srgbClr val="953D2B"/>
                </a:solidFill>
              </a:rPr>
              <a:t>И тех изнеженных болонок,</a:t>
            </a:r>
          </a:p>
          <a:p>
            <a:r>
              <a:rPr lang="ru-RU" sz="1600" b="1" dirty="0" smtClean="0">
                <a:solidFill>
                  <a:srgbClr val="953D2B"/>
                </a:solidFill>
              </a:rPr>
              <a:t>Чей нос курнос, а голос тонок,</a:t>
            </a:r>
          </a:p>
          <a:p>
            <a:r>
              <a:rPr lang="ru-RU" sz="1600" b="1" dirty="0" smtClean="0">
                <a:solidFill>
                  <a:srgbClr val="953D2B"/>
                </a:solidFill>
              </a:rPr>
              <a:t>И ни на что уже не годных</a:t>
            </a:r>
          </a:p>
          <a:p>
            <a:r>
              <a:rPr lang="ru-RU" sz="1600" b="1" dirty="0" smtClean="0">
                <a:solidFill>
                  <a:srgbClr val="953D2B"/>
                </a:solidFill>
              </a:rPr>
              <a:t>Бродячих псов, всегда голодных.</a:t>
            </a:r>
          </a:p>
          <a:p>
            <a:r>
              <a:rPr lang="ru-RU" sz="1600" b="1" dirty="0" smtClean="0">
                <a:solidFill>
                  <a:srgbClr val="953D2B"/>
                </a:solidFill>
              </a:rPr>
              <a:t>В любой момент готовы к драке</a:t>
            </a:r>
          </a:p>
          <a:p>
            <a:r>
              <a:rPr lang="ru-RU" sz="1600" b="1" dirty="0" smtClean="0">
                <a:solidFill>
                  <a:srgbClr val="953D2B"/>
                </a:solidFill>
              </a:rPr>
              <a:t>Псы-драчуны и забияки.</a:t>
            </a:r>
          </a:p>
          <a:p>
            <a:r>
              <a:rPr lang="ru-RU" sz="1600" b="1" dirty="0" smtClean="0">
                <a:solidFill>
                  <a:srgbClr val="953D2B"/>
                </a:solidFill>
              </a:rPr>
              <a:t>Псы-гордецы и недотроги</a:t>
            </a:r>
          </a:p>
          <a:p>
            <a:r>
              <a:rPr lang="ru-RU" sz="1600" b="1" dirty="0" smtClean="0">
                <a:solidFill>
                  <a:srgbClr val="953D2B"/>
                </a:solidFill>
              </a:rPr>
              <a:t>Спокойно дремлют на пороге.</a:t>
            </a:r>
          </a:p>
          <a:p>
            <a:r>
              <a:rPr lang="ru-RU" sz="1600" b="1" dirty="0" smtClean="0">
                <a:solidFill>
                  <a:srgbClr val="953D2B"/>
                </a:solidFill>
              </a:rPr>
              <a:t>А сладкоежки-лизоблюды</a:t>
            </a:r>
          </a:p>
          <a:p>
            <a:r>
              <a:rPr lang="ru-RU" sz="1600" b="1" dirty="0" smtClean="0">
                <a:solidFill>
                  <a:srgbClr val="953D2B"/>
                </a:solidFill>
              </a:rPr>
              <a:t>Всё лижут из любой посуды…</a:t>
            </a:r>
          </a:p>
          <a:p>
            <a:r>
              <a:rPr lang="ru-RU" sz="1600" b="1" dirty="0" smtClean="0">
                <a:solidFill>
                  <a:srgbClr val="953D2B"/>
                </a:solidFill>
              </a:rPr>
              <a:t>Не зря собака тех кусает,</a:t>
            </a:r>
          </a:p>
          <a:p>
            <a:r>
              <a:rPr lang="ru-RU" sz="1600" b="1" dirty="0" smtClean="0">
                <a:solidFill>
                  <a:srgbClr val="953D2B"/>
                </a:solidFill>
              </a:rPr>
              <a:t>Кто камень зря в неё бросает.</a:t>
            </a:r>
          </a:p>
          <a:p>
            <a:r>
              <a:rPr lang="ru-RU" sz="1600" b="1" dirty="0" smtClean="0">
                <a:solidFill>
                  <a:srgbClr val="953D2B"/>
                </a:solidFill>
              </a:rPr>
              <a:t>Но если кто с собакой дружит,</a:t>
            </a:r>
          </a:p>
          <a:p>
            <a:r>
              <a:rPr lang="ru-RU" sz="1600" b="1" dirty="0" smtClean="0">
                <a:solidFill>
                  <a:srgbClr val="953D2B"/>
                </a:solidFill>
              </a:rPr>
              <a:t>Тому собака верно служит!</a:t>
            </a:r>
          </a:p>
          <a:p>
            <a:r>
              <a:rPr lang="ru-RU" sz="1600" b="1" dirty="0" smtClean="0">
                <a:solidFill>
                  <a:srgbClr val="953D2B"/>
                </a:solidFill>
              </a:rPr>
              <a:t>Но верный пёс – хороший друг</a:t>
            </a:r>
          </a:p>
          <a:p>
            <a:r>
              <a:rPr lang="ru-RU" sz="1600" b="1" dirty="0" smtClean="0">
                <a:solidFill>
                  <a:srgbClr val="953D2B"/>
                </a:solidFill>
              </a:rPr>
              <a:t>Зависит от хороших рук.</a:t>
            </a:r>
            <a:endParaRPr lang="ru-RU" sz="1900" dirty="0" smtClean="0">
              <a:solidFill>
                <a:srgbClr val="953D2B"/>
              </a:solidFill>
            </a:endParaRPr>
          </a:p>
          <a:p>
            <a:pPr algn="r"/>
            <a:r>
              <a:rPr lang="ru-RU" sz="1600" b="1" dirty="0" smtClean="0">
                <a:solidFill>
                  <a:srgbClr val="953D2B"/>
                </a:solidFill>
              </a:rPr>
              <a:t>С. Михалков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2054" name="Picture 6" descr="F:\картинки\BNT8ECA2N993FCAO1EDQDCAHIS8MQCA6K4H1NCAKY42K2CA04MLQYCAHQZEZQCAFFWWD3CAA8M1AGCAAEOZE7CASWYD6SCADIA3EHCA0GAC6OCA9385IXCA3FE2YPCA593KIFCAHZDCPUCAJ0B4LT.jpg"/>
          <p:cNvPicPr>
            <a:picLocks noChangeAspect="1" noChangeArrowheads="1"/>
          </p:cNvPicPr>
          <p:nvPr/>
        </p:nvPicPr>
        <p:blipFill>
          <a:blip r:embed="rId3" cstate="print">
            <a:grayscl/>
            <a:lum/>
          </a:blip>
          <a:srcRect/>
          <a:stretch>
            <a:fillRect/>
          </a:stretch>
        </p:blipFill>
        <p:spPr bwMode="auto">
          <a:xfrm rot="323826">
            <a:off x="6415663" y="3678458"/>
            <a:ext cx="2401103" cy="2859389"/>
          </a:xfrm>
          <a:prstGeom prst="round2SameRect">
            <a:avLst>
              <a:gd name="adj1" fmla="val 16667"/>
              <a:gd name="adj2" fmla="val 0"/>
            </a:avLst>
          </a:prstGeom>
          <a:noFill/>
          <a:ln w="38100">
            <a:solidFill>
              <a:srgbClr val="953D2B"/>
            </a:solidFill>
          </a:ln>
        </p:spPr>
      </p:pic>
      <p:pic>
        <p:nvPicPr>
          <p:cNvPr id="2055" name="Picture 7" descr="F:\картинки\0GUNDCA6HKIEMCA1V4AYYCA35SB0DCAL072GKCAJHMZ74CALLI2JGCASLXXRUCAG0BMG5CACVC2CRCAMIPNA6CAD4RFLRCACWJA07CAR5TXELCAFXK76JCAGGB05WCAWOQLOKCAPRGAORCA3HM8YG.jpg"/>
          <p:cNvPicPr>
            <a:picLocks noChangeAspect="1" noChangeArrowheads="1"/>
          </p:cNvPicPr>
          <p:nvPr/>
        </p:nvPicPr>
        <p:blipFill>
          <a:blip r:embed="rId4" cstate="print">
            <a:grayscl/>
            <a:lum/>
          </a:blip>
          <a:srcRect/>
          <a:stretch>
            <a:fillRect/>
          </a:stretch>
        </p:blipFill>
        <p:spPr bwMode="auto">
          <a:xfrm>
            <a:off x="6786578" y="785794"/>
            <a:ext cx="1889414" cy="2383016"/>
          </a:xfrm>
          <a:prstGeom prst="round2SameRect">
            <a:avLst>
              <a:gd name="adj1" fmla="val 16667"/>
              <a:gd name="adj2" fmla="val 2823"/>
            </a:avLst>
          </a:prstGeom>
          <a:noFill/>
          <a:ln w="38100">
            <a:solidFill>
              <a:srgbClr val="953D2B"/>
            </a:solidFill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9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5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10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15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20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25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30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3500"/>
                            </p:stCondLst>
                            <p:childTnLst>
                              <p:par>
                                <p:cTn id="10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3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4000"/>
                            </p:stCondLst>
                            <p:childTnLst>
                              <p:par>
                                <p:cTn id="10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4500"/>
                            </p:stCondLst>
                            <p:childTnLst>
                              <p:par>
                                <p:cTn id="10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1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82000"/>
            <a:lum bright="-35000" contrast="52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15340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953D2B"/>
                </a:solidFill>
              </a:rPr>
              <a:t>Спасибо, друзья! </a:t>
            </a:r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sz="3200" b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</a:rPr>
              <a:t>Материал рубрики «Мир глазами животных» готов!</a:t>
            </a:r>
            <a:endParaRPr lang="ru-RU" sz="32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026" name="Picture 2" descr="F:\анимашки\animashki-21.gif">
            <a:hlinkClick r:id="" action="ppaction://noaction"/>
          </p:cNvPr>
          <p:cNvPicPr>
            <a:picLocks noGrp="1" noChangeAspect="1" noChangeArrowheads="1" noCrop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14480" y="3071810"/>
            <a:ext cx="5643602" cy="3124200"/>
          </a:xfrm>
          <a:prstGeom prst="rect">
            <a:avLst/>
          </a:prstGeom>
          <a:noFill/>
          <a:ln>
            <a:solidFill>
              <a:srgbClr val="953D2B"/>
            </a:solidFill>
          </a:ln>
        </p:spPr>
      </p:pic>
    </p:spTree>
  </p:cSld>
  <p:clrMapOvr>
    <a:masterClrMapping/>
  </p:clrMapOvr>
  <p:transition spd="med"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картинки\с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1142984"/>
            <a:ext cx="3714776" cy="4286279"/>
          </a:xfrm>
          <a:prstGeom prst="round2SameRect">
            <a:avLst/>
          </a:prstGeom>
          <a:noFill/>
          <a:ln w="38100">
            <a:solidFill>
              <a:schemeClr val="bg2">
                <a:lumMod val="25000"/>
              </a:schemeClr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142852"/>
            <a:ext cx="4500594" cy="1143008"/>
          </a:xfrm>
        </p:spPr>
        <p:txBody>
          <a:bodyPr/>
          <a:lstStyle/>
          <a:p>
            <a:r>
              <a:rPr lang="ru-RU" sz="3200" b="1" dirty="0" smtClean="0">
                <a:solidFill>
                  <a:srgbClr val="953D2B"/>
                </a:solidFill>
              </a:rPr>
              <a:t>Охотник </a:t>
            </a:r>
            <a:r>
              <a:rPr lang="en-US" sz="3200" b="1" dirty="0" smtClean="0">
                <a:solidFill>
                  <a:srgbClr val="953D2B"/>
                </a:solidFill>
              </a:rPr>
              <a:t> </a:t>
            </a:r>
            <a:r>
              <a:rPr lang="ru-RU" sz="3200" b="1" dirty="0" smtClean="0">
                <a:solidFill>
                  <a:srgbClr val="953D2B"/>
                </a:solidFill>
              </a:rPr>
              <a:t>и </a:t>
            </a:r>
            <a:r>
              <a:rPr lang="en-US" sz="3200" b="1" dirty="0" smtClean="0">
                <a:solidFill>
                  <a:srgbClr val="953D2B"/>
                </a:solidFill>
              </a:rPr>
              <a:t> </a:t>
            </a:r>
            <a:r>
              <a:rPr lang="ru-RU" sz="3200" b="1" dirty="0" smtClean="0">
                <a:solidFill>
                  <a:srgbClr val="953D2B"/>
                </a:solidFill>
              </a:rPr>
              <a:t>собаки</a:t>
            </a:r>
            <a:endParaRPr lang="ru-RU" sz="3200" b="1" dirty="0">
              <a:solidFill>
                <a:srgbClr val="953D2B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685800" y="1285860"/>
            <a:ext cx="4386266" cy="5143536"/>
          </a:xfrm>
        </p:spPr>
        <p:txBody>
          <a:bodyPr>
            <a:noAutofit/>
          </a:bodyPr>
          <a:lstStyle/>
          <a:p>
            <a:pPr algn="just"/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</a:rPr>
              <a:t>Рано утром охотник отправился стрелять зайцев. Позвал с собой и двух собак.</a:t>
            </a:r>
          </a:p>
          <a:p>
            <a:pPr algn="just"/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</a:rPr>
              <a:t>  Выпал свежий снег, и заячьи следы быстро привели к добыче. Собаки выгоняли зайцев одного за другим, и скоро охотник набил пять штук.</a:t>
            </a:r>
          </a:p>
          <a:p>
            <a:pPr algn="just"/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</a:rPr>
              <a:t>  Тут он заметил, что зашёл далеко. А тут ещё и сильный снег пошёл и замёл всю лыжню. Охотник свистнул собак. «Если они меня не выведут из леса, я замёрзну!» Темнело. И собак впереди стало не видно. Позвал их охотник и привязал концы пояса за ошейники. Собаки его потащили в деревню.</a:t>
            </a:r>
          </a:p>
          <a:p>
            <a:pPr algn="just"/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</a:rPr>
              <a:t>  Когда они вернулись, охотник каждой дал по целому зайцу. А сам всё думал: «Кабы не собаки, пропал бы я сегодня».</a:t>
            </a:r>
            <a:endParaRPr lang="ru-RU" sz="18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4876" y="514352"/>
            <a:ext cx="3143272" cy="1162050"/>
          </a:xfrm>
        </p:spPr>
        <p:txBody>
          <a:bodyPr/>
          <a:lstStyle/>
          <a:p>
            <a:pPr algn="ctr"/>
            <a:r>
              <a:rPr lang="ru-RU" sz="3600" b="1" dirty="0" smtClean="0">
                <a:solidFill>
                  <a:srgbClr val="953D2B"/>
                </a:solidFill>
              </a:rPr>
              <a:t>Темы</a:t>
            </a:r>
            <a:endParaRPr lang="ru-RU" sz="3600" b="1" dirty="0">
              <a:solidFill>
                <a:srgbClr val="953D2B"/>
              </a:solidFill>
            </a:endParaRPr>
          </a:p>
        </p:txBody>
      </p:sp>
      <p:pic>
        <p:nvPicPr>
          <p:cNvPr id="1026" name="Picture 2" descr="F:\картинки\учёный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1714488"/>
            <a:ext cx="3857652" cy="4572000"/>
          </a:xfrm>
          <a:prstGeom prst="roundRect">
            <a:avLst/>
          </a:prstGeom>
          <a:noFill/>
          <a:ln w="38100">
            <a:solidFill>
              <a:schemeClr val="bg2">
                <a:lumMod val="25000"/>
              </a:schemeClr>
            </a:solidFill>
          </a:ln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786314" y="1676400"/>
            <a:ext cx="3714776" cy="4572000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v"/>
            </a:pPr>
            <a:endParaRPr lang="ru-RU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>
              <a:buFont typeface="Wingdings" pitchFamily="2" charset="2"/>
              <a:buChar char="v"/>
            </a:pPr>
            <a:r>
              <a:rPr lang="ru-RU" sz="2000" dirty="0" smtClean="0">
                <a:solidFill>
                  <a:srgbClr val="953D2B"/>
                </a:solidFill>
              </a:rPr>
              <a:t> </a:t>
            </a:r>
            <a:r>
              <a:rPr lang="ru-RU" sz="2000" b="1" dirty="0" smtClean="0">
                <a:solidFill>
                  <a:srgbClr val="953D2B"/>
                </a:solidFill>
              </a:rPr>
              <a:t>Мы так живём</a:t>
            </a:r>
          </a:p>
          <a:p>
            <a:pPr algn="just">
              <a:buFont typeface="Wingdings" pitchFamily="2" charset="2"/>
              <a:buChar char="v"/>
            </a:pPr>
            <a:r>
              <a:rPr lang="ru-RU" sz="2000" b="1" dirty="0" smtClean="0">
                <a:solidFill>
                  <a:srgbClr val="953D2B"/>
                </a:solidFill>
              </a:rPr>
              <a:t> Собачий толковый словарь</a:t>
            </a:r>
          </a:p>
          <a:p>
            <a:pPr algn="just">
              <a:buFont typeface="Wingdings" pitchFamily="2" charset="2"/>
              <a:buChar char="v"/>
            </a:pP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 Это весело! Гав – гав!</a:t>
            </a:r>
          </a:p>
          <a:p>
            <a:pPr algn="just">
              <a:buFont typeface="Wingdings" pitchFamily="2" charset="2"/>
              <a:buChar char="v"/>
            </a:pPr>
            <a:r>
              <a:rPr lang="ru-RU" sz="2000" b="1" dirty="0" smtClean="0">
                <a:solidFill>
                  <a:srgbClr val="953D2B"/>
                </a:solidFill>
              </a:rPr>
              <a:t> Гав – гав! Новости</a:t>
            </a:r>
          </a:p>
          <a:p>
            <a:pPr algn="just">
              <a:buFont typeface="Wingdings" pitchFamily="2" charset="2"/>
              <a:buChar char="v"/>
            </a:pPr>
            <a:r>
              <a:rPr lang="ru-RU" sz="2000" b="1" dirty="0" smtClean="0">
                <a:solidFill>
                  <a:srgbClr val="953D2B"/>
                </a:solidFill>
              </a:rPr>
              <a:t> Полезные советы</a:t>
            </a:r>
          </a:p>
          <a:p>
            <a:pPr algn="just">
              <a:buFont typeface="Wingdings" pitchFamily="2" charset="2"/>
              <a:buChar char="v"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000" b="1" dirty="0" smtClean="0">
                <a:solidFill>
                  <a:srgbClr val="953D2B"/>
                </a:solidFill>
              </a:rPr>
              <a:t>Поэтическая страничка «Лай – лай – лай!»</a:t>
            </a:r>
          </a:p>
          <a:p>
            <a:pPr algn="just">
              <a:buFont typeface="Wingdings" pitchFamily="2" charset="2"/>
              <a:buChar char="v"/>
            </a:pP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 Конкурсы и выставки</a:t>
            </a:r>
          </a:p>
          <a:p>
            <a:pPr algn="just">
              <a:buFont typeface="Wingdings" pitchFamily="2" charset="2"/>
              <a:buChar char="v"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Кулинарные советы</a:t>
            </a:r>
          </a:p>
          <a:p>
            <a:pPr algn="just">
              <a:buFont typeface="Wingdings" pitchFamily="2" charset="2"/>
              <a:buChar char="v"/>
            </a:pPr>
            <a:endParaRPr lang="ru-RU" sz="20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just">
              <a:buFont typeface="Wingdings" pitchFamily="2" charset="2"/>
              <a:buChar char="v"/>
            </a:pPr>
            <a:endParaRPr lang="ru-RU" sz="18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4429132"/>
            <a:ext cx="2071702" cy="714380"/>
          </a:xfrm>
        </p:spPr>
        <p:txBody>
          <a:bodyPr/>
          <a:lstStyle/>
          <a:p>
            <a:pPr algn="r"/>
            <a:r>
              <a:rPr lang="ru-RU" sz="2000" b="1" dirty="0" smtClean="0">
                <a:solidFill>
                  <a:srgbClr val="953D2B"/>
                </a:solidFill>
              </a:rPr>
              <a:t>Бобик </a:t>
            </a:r>
            <a:br>
              <a:rPr lang="ru-RU" sz="2000" b="1" dirty="0" smtClean="0">
                <a:solidFill>
                  <a:srgbClr val="953D2B"/>
                </a:solidFill>
              </a:rPr>
            </a:br>
            <a:r>
              <a:rPr lang="ru-RU" sz="2000" b="1" dirty="0" smtClean="0">
                <a:solidFill>
                  <a:srgbClr val="953D2B"/>
                </a:solidFill>
              </a:rPr>
              <a:t>(дворняга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)</a:t>
            </a: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050" name="Picture 2" descr="F:\с3.jpg">
            <a:hlinkClick r:id="rId2" action="ppaction://hlinksldjump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lum contrast="40000"/>
          </a:blip>
          <a:srcRect/>
          <a:stretch>
            <a:fillRect/>
          </a:stretch>
        </p:blipFill>
        <p:spPr bwMode="auto">
          <a:xfrm>
            <a:off x="571472" y="928670"/>
            <a:ext cx="3214710" cy="3357586"/>
          </a:xfrm>
          <a:prstGeom prst="round2SameRect">
            <a:avLst>
              <a:gd name="adj1" fmla="val 16667"/>
              <a:gd name="adj2" fmla="val 13621"/>
            </a:avLst>
          </a:prstGeom>
          <a:noFill/>
          <a:ln w="38100">
            <a:solidFill>
              <a:srgbClr val="953D2B"/>
            </a:solidFill>
          </a:ln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 flipH="1">
            <a:off x="4143372" y="1357298"/>
            <a:ext cx="4143404" cy="4071966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  Я живу в будке, которая находится во дворе дома моего хозяина. Стерегу кур и уток. Мне в моей конуре уютно и тепло, потому что хозяин стелет мне солому. А три раза в день около  будки меня ждёт миска с едой и косточками. </a:t>
            </a:r>
          </a:p>
          <a:p>
            <a:pPr algn="just"/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  У меня есть друг. Это сын хозяина Миша. Я с ним играю, купаюсь и хожу в лес.</a:t>
            </a:r>
            <a:endParaRPr lang="ru-RU" sz="2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29124" y="714356"/>
            <a:ext cx="3357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953D2B"/>
                </a:solidFill>
              </a:rPr>
              <a:t>Подумай!</a:t>
            </a:r>
            <a:endParaRPr lang="ru-RU" sz="3600" b="1" dirty="0">
              <a:solidFill>
                <a:srgbClr val="953D2B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0"/>
            <a:ext cx="3000396" cy="1785926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953D2B"/>
                </a:solidFill>
              </a:rPr>
              <a:t>Правильно! </a:t>
            </a:r>
            <a:br>
              <a:rPr lang="ru-RU" sz="4000" b="1" dirty="0" smtClean="0">
                <a:solidFill>
                  <a:srgbClr val="953D2B"/>
                </a:solidFill>
              </a:rPr>
            </a:br>
            <a:endParaRPr lang="ru-RU" sz="4000" b="1" dirty="0">
              <a:solidFill>
                <a:srgbClr val="953D2B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071934" y="1500174"/>
            <a:ext cx="4614866" cy="5072098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en-US" sz="2400" dirty="0" smtClean="0">
                <a:solidFill>
                  <a:srgbClr val="C00000"/>
                </a:solidFill>
              </a:rPr>
              <a:t>       </a:t>
            </a:r>
            <a:r>
              <a:rPr lang="ru-RU" sz="2400" dirty="0" smtClean="0">
                <a:solidFill>
                  <a:srgbClr val="C00000"/>
                </a:solidFill>
              </a:rPr>
              <a:t>Я живу в будке, которая находится во дворе дома моего хозяина. Стерегу кур и уток. Мне в моей конуре уютно и тепло, потому что хозяин стелет мне солому. А три раза в день около  будки меня ждёт миска с едой и косточками. </a:t>
            </a:r>
          </a:p>
          <a:p>
            <a:pPr algn="just">
              <a:buNone/>
            </a:pPr>
            <a:r>
              <a:rPr lang="ru-RU" sz="2400" dirty="0" smtClean="0">
                <a:solidFill>
                  <a:srgbClr val="C00000"/>
                </a:solidFill>
              </a:rPr>
              <a:t>  </a:t>
            </a:r>
            <a:r>
              <a:rPr lang="en-US" sz="2400" dirty="0" smtClean="0">
                <a:solidFill>
                  <a:srgbClr val="C00000"/>
                </a:solidFill>
              </a:rPr>
              <a:t>        </a:t>
            </a:r>
            <a:r>
              <a:rPr lang="ru-RU" sz="2400" dirty="0" smtClean="0">
                <a:solidFill>
                  <a:srgbClr val="C00000"/>
                </a:solidFill>
              </a:rPr>
              <a:t>У меня есть друг. Это сын хозяина Миша. Я с ним играю, купаюсь и хожу в лес.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5" name="Picture 2" descr="F:\с3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642910" y="1357298"/>
            <a:ext cx="3071813" cy="3214688"/>
          </a:xfrm>
          <a:prstGeom prst="round2SameRect">
            <a:avLst>
              <a:gd name="adj1" fmla="val 16667"/>
              <a:gd name="adj2" fmla="val 13621"/>
            </a:avLst>
          </a:prstGeom>
          <a:noFill/>
          <a:ln w="38100">
            <a:solidFill>
              <a:srgbClr val="953D2B"/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2714612" y="4653136"/>
            <a:ext cx="15001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953D2B"/>
                </a:solidFill>
              </a:rPr>
              <a:t>Бобик </a:t>
            </a:r>
            <a:br>
              <a:rPr lang="ru-RU" b="1" dirty="0" smtClean="0">
                <a:solidFill>
                  <a:srgbClr val="953D2B"/>
                </a:solidFill>
              </a:rPr>
            </a:br>
            <a:r>
              <a:rPr lang="ru-RU" b="1" dirty="0" smtClean="0">
                <a:solidFill>
                  <a:srgbClr val="953D2B"/>
                </a:solidFill>
              </a:rPr>
              <a:t>(дворняга)</a:t>
            </a:r>
            <a:endParaRPr lang="ru-RU" dirty="0">
              <a:solidFill>
                <a:srgbClr val="953D2B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00628" y="928670"/>
            <a:ext cx="3571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953D2B"/>
                </a:solidFill>
              </a:rPr>
              <a:t>Тема «Мы так живём!»</a:t>
            </a:r>
            <a:endParaRPr lang="ru-RU" sz="2400" b="1" dirty="0">
              <a:solidFill>
                <a:srgbClr val="953D2B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uiExpand="1" build="p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48" y="4714884"/>
            <a:ext cx="4429156" cy="857256"/>
          </a:xfrm>
        </p:spPr>
        <p:txBody>
          <a:bodyPr/>
          <a:lstStyle/>
          <a:p>
            <a:pPr algn="r"/>
            <a:r>
              <a:rPr lang="ru-RU" sz="2000" b="1" dirty="0" smtClean="0">
                <a:solidFill>
                  <a:srgbClr val="953D2B"/>
                </a:solidFill>
              </a:rPr>
              <a:t>Чапи (пудель)</a:t>
            </a:r>
            <a:endParaRPr lang="ru-RU" sz="2000" b="1" dirty="0">
              <a:solidFill>
                <a:srgbClr val="953D2B"/>
              </a:solidFill>
            </a:endParaRPr>
          </a:p>
        </p:txBody>
      </p:sp>
      <p:pic>
        <p:nvPicPr>
          <p:cNvPr id="3074" name="Picture 2" descr="F:\CA1SXKP1.jpg">
            <a:hlinkClick r:id="rId2" action="ppaction://hlinksldjump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5429256" y="1500174"/>
            <a:ext cx="3180420" cy="3357586"/>
          </a:xfrm>
          <a:prstGeom prst="round2SameRect">
            <a:avLst/>
          </a:prstGeom>
          <a:noFill/>
          <a:ln w="38100">
            <a:solidFill>
              <a:srgbClr val="953D2B"/>
            </a:solidFill>
          </a:ln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00034" y="1676400"/>
            <a:ext cx="4500594" cy="4538682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  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Я живу в четырёхкомнатной квартире на втором этаже, имею мягкий коврик в своём углу, у двери, и вкусную еду, но у меня нет друзей. Хозяйка бьёт меня тряпкой за клочки шерсти на коврах, которые почему-то разлетаются по всем комнатам. Она не даёт ходить на прогулках без поводка и намордника. А я такой красивый и кудрявый!</a:t>
            </a:r>
            <a:endParaRPr lang="ru-RU" sz="2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85852" y="785794"/>
            <a:ext cx="4786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953D2B"/>
                </a:solidFill>
              </a:rPr>
              <a:t>Подумай!</a:t>
            </a:r>
            <a:endParaRPr lang="ru-RU" sz="3600" b="1" dirty="0">
              <a:solidFill>
                <a:srgbClr val="953D2B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142852"/>
            <a:ext cx="4000528" cy="928694"/>
          </a:xfrm>
        </p:spPr>
        <p:txBody>
          <a:bodyPr/>
          <a:lstStyle/>
          <a:p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Picture 2" descr="F:\CA1SXKP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5286380" y="1071546"/>
            <a:ext cx="3143272" cy="3286148"/>
          </a:xfrm>
          <a:prstGeom prst="round2SameRect">
            <a:avLst/>
          </a:prstGeom>
          <a:noFill/>
          <a:ln w="38100">
            <a:solidFill>
              <a:srgbClr val="953D2B"/>
            </a:solidFill>
          </a:ln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214282" y="1785926"/>
            <a:ext cx="4929222" cy="4429156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>
                <a:solidFill>
                  <a:srgbClr val="C00000"/>
                </a:solidFill>
              </a:rPr>
              <a:t>Я живу в четырёхкомнатной квартире на втором этаже, имею мягкий коврик в своём углу, у двери, и вкусную еду, но у меня нет друзей. Хозяйка бьёт меня тряпкой за клочки шерсти на коврах, которые почему-то разлетаются по всем комнатам. Она не даёт ходить на прогулках без поводка и намордника. А я такой красивый и кудрявый!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715140" y="4657848"/>
            <a:ext cx="200026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953D2B"/>
                </a:solidFill>
              </a:rPr>
              <a:t>Чапи (пудель)</a:t>
            </a:r>
            <a:endParaRPr lang="ru-RU" sz="2000" dirty="0">
              <a:solidFill>
                <a:srgbClr val="953D2B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43108" y="357166"/>
            <a:ext cx="34290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953D2B"/>
                </a:solidFill>
              </a:rPr>
              <a:t>Правильно!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4282" y="1071546"/>
            <a:ext cx="4857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953D2B"/>
                </a:solidFill>
              </a:rPr>
              <a:t>Тема «Вот так мы живём»</a:t>
            </a:r>
            <a:endParaRPr lang="ru-RU" sz="2800" b="1" dirty="0">
              <a:solidFill>
                <a:srgbClr val="953D2B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273050"/>
            <a:ext cx="5857916" cy="116205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953D2B"/>
                </a:solidFill>
              </a:rPr>
              <a:t>Физкультминутка</a:t>
            </a:r>
            <a:endParaRPr lang="ru-RU" sz="3600" dirty="0">
              <a:solidFill>
                <a:srgbClr val="953D2B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 rot="10800000" flipV="1">
            <a:off x="1701834" y="5643578"/>
            <a:ext cx="798464" cy="423516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1026" name="Picture 2" descr="F:\анимашки\pug_back_scratching_hg_clr.gif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3353418"/>
            <a:ext cx="2857488" cy="2769570"/>
          </a:xfrm>
          <a:prstGeom prst="rect">
            <a:avLst/>
          </a:prstGeom>
          <a:noFill/>
        </p:spPr>
      </p:pic>
      <p:pic>
        <p:nvPicPr>
          <p:cNvPr id="6" name="Рисунок 5" descr="6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14744" y="1571612"/>
            <a:ext cx="1428760" cy="1984388"/>
          </a:xfrm>
          <a:prstGeom prst="rect">
            <a:avLst/>
          </a:prstGeom>
        </p:spPr>
      </p:pic>
      <p:pic>
        <p:nvPicPr>
          <p:cNvPr id="7" name="Рисунок 6" descr="7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72264" y="642918"/>
            <a:ext cx="2128843" cy="1714512"/>
          </a:xfrm>
          <a:prstGeom prst="rect">
            <a:avLst/>
          </a:prstGeom>
        </p:spPr>
      </p:pic>
      <p:pic>
        <p:nvPicPr>
          <p:cNvPr id="8" name="Рисунок 7" descr="8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214414" y="4572008"/>
            <a:ext cx="1714512" cy="1647828"/>
          </a:xfrm>
          <a:prstGeom prst="rect">
            <a:avLst/>
          </a:prstGeom>
        </p:spPr>
      </p:pic>
      <p:pic>
        <p:nvPicPr>
          <p:cNvPr id="10" name="Рисунок 9" descr="11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14348" y="2357430"/>
            <a:ext cx="1928826" cy="1643074"/>
          </a:xfrm>
          <a:prstGeom prst="rect">
            <a:avLst/>
          </a:prstGeom>
        </p:spPr>
      </p:pic>
      <p:pic>
        <p:nvPicPr>
          <p:cNvPr id="11" name="Рисунок 10" descr="12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85786" y="428604"/>
            <a:ext cx="1724025" cy="1428750"/>
          </a:xfrm>
          <a:prstGeom prst="rect">
            <a:avLst/>
          </a:prstGeom>
        </p:spPr>
      </p:pic>
      <p:pic>
        <p:nvPicPr>
          <p:cNvPr id="12" name="Рисунок 11" descr="5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071934" y="4500570"/>
            <a:ext cx="1090614" cy="1790700"/>
          </a:xfrm>
          <a:prstGeom prst="rect">
            <a:avLst/>
          </a:prstGeom>
        </p:spPr>
      </p:pic>
      <p:pic>
        <p:nvPicPr>
          <p:cNvPr id="13" name="Cassie ft. Akon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 cstate="print"/>
          <a:stretch>
            <a:fillRect/>
          </a:stretch>
        </p:blipFill>
        <p:spPr>
          <a:xfrm>
            <a:off x="7715272" y="607220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781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2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870</TotalTime>
  <Words>1410</Words>
  <Application>Microsoft Office PowerPoint</Application>
  <PresentationFormat>Экран (4:3)</PresentationFormat>
  <Paragraphs>181</Paragraphs>
  <Slides>22</Slides>
  <Notes>1</Notes>
  <HiddenSlides>0</HiddenSlides>
  <MMClips>8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Презентация PowerPoint</vt:lpstr>
      <vt:lpstr>Собаки</vt:lpstr>
      <vt:lpstr>Охотник  и  собаки</vt:lpstr>
      <vt:lpstr>Темы</vt:lpstr>
      <vt:lpstr>Бобик  (дворняга)</vt:lpstr>
      <vt:lpstr>Правильно!  </vt:lpstr>
      <vt:lpstr>Чапи (пудель)</vt:lpstr>
      <vt:lpstr>  </vt:lpstr>
      <vt:lpstr>Физкультминутка</vt:lpstr>
      <vt:lpstr>Лайда (овчарка)</vt:lpstr>
      <vt:lpstr>Правильно! </vt:lpstr>
      <vt:lpstr> Подумай!</vt:lpstr>
      <vt:lpstr> </vt:lpstr>
      <vt:lpstr>Подумай!</vt:lpstr>
      <vt:lpstr>Правильно!  Тема «Поэтическая страничка»</vt:lpstr>
      <vt:lpstr>Подумай!</vt:lpstr>
      <vt:lpstr>Подумай!</vt:lpstr>
      <vt:lpstr>Правильно!  Тема «Собачий толковый словарь»</vt:lpstr>
      <vt:lpstr>Выбери текст! </vt:lpstr>
      <vt:lpstr>Презентация PowerPoint</vt:lpstr>
      <vt:lpstr>Зависит от хороших рук</vt:lpstr>
      <vt:lpstr>Спасибо, друзья!  Материал рубрики «Мир глазами животных» готов!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Проектная задача по литературному чтению</dc:title>
  <dc:creator>Пользователь</dc:creator>
  <cp:lastModifiedBy>Samsung</cp:lastModifiedBy>
  <cp:revision>105</cp:revision>
  <dcterms:created xsi:type="dcterms:W3CDTF">2011-11-16T14:31:22Z</dcterms:created>
  <dcterms:modified xsi:type="dcterms:W3CDTF">2013-01-29T11:10:52Z</dcterms:modified>
</cp:coreProperties>
</file>