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0"/>
  </p:notesMasterIdLst>
  <p:sldIdLst>
    <p:sldId id="256" r:id="rId2"/>
    <p:sldId id="257" r:id="rId3"/>
    <p:sldId id="258" r:id="rId4"/>
    <p:sldId id="286" r:id="rId5"/>
    <p:sldId id="288" r:id="rId6"/>
    <p:sldId id="294" r:id="rId7"/>
    <p:sldId id="287" r:id="rId8"/>
    <p:sldId id="289" r:id="rId9"/>
    <p:sldId id="259" r:id="rId10"/>
    <p:sldId id="260" r:id="rId11"/>
    <p:sldId id="261" r:id="rId12"/>
    <p:sldId id="293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92" r:id="rId33"/>
    <p:sldId id="295" r:id="rId34"/>
    <p:sldId id="296" r:id="rId35"/>
    <p:sldId id="297" r:id="rId36"/>
    <p:sldId id="274" r:id="rId37"/>
    <p:sldId id="275" r:id="rId38"/>
    <p:sldId id="281" r:id="rId39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1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9CC0BCC2-9C6B-47E1-B914-747A3CFFF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75773-9723-494D-BB80-D542AD65968B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D2B265-764C-4F26-8097-6145A8915ABC}" type="slidenum">
              <a:rPr lang="ru-RU" sz="1200"/>
              <a:pPr algn="r"/>
              <a:t>28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1379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01380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01381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01382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01384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101386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7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101389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0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101392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3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101395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6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068638"/>
            <a:ext cx="8280400" cy="720725"/>
          </a:xfrm>
        </p:spPr>
        <p:txBody>
          <a:bodyPr/>
          <a:lstStyle/>
          <a:p>
            <a:pPr eaLnBrk="1" hangingPunct="1"/>
            <a:r>
              <a:rPr lang="ru-RU" i="1" smtClean="0">
                <a:latin typeface="Blackadder ITC" pitchFamily="82" charset="0"/>
              </a:rPr>
              <a:t>Любимые</a:t>
            </a:r>
            <a:r>
              <a:rPr lang="ru-RU" smtClean="0">
                <a:latin typeface="Blackadder ITC" pitchFamily="82" charset="0"/>
              </a:rPr>
              <a:t> </a:t>
            </a:r>
            <a:r>
              <a:rPr lang="ru-RU" i="1" smtClean="0">
                <a:latin typeface="Blackadder ITC" pitchFamily="82" charset="0"/>
              </a:rPr>
              <a:t>места моего района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052513"/>
            <a:ext cx="4895850" cy="503237"/>
          </a:xfrm>
        </p:spPr>
        <p:txBody>
          <a:bodyPr/>
          <a:lstStyle/>
          <a:p>
            <a:pPr eaLnBrk="1" hangingPunct="1">
              <a:lnSpc>
                <a:spcPct val="60000"/>
              </a:lnSpc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 35-летию Красносельского района</a:t>
            </a: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2575" y="765175"/>
            <a:ext cx="2881313" cy="1800225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55650" y="4005263"/>
            <a:ext cx="39592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 u="sng" dirty="0"/>
              <a:t>Материал подготовили:</a:t>
            </a:r>
            <a:r>
              <a:rPr lang="en-US" i="1" u="sng" dirty="0"/>
              <a:t> </a:t>
            </a:r>
            <a:endParaRPr lang="ru-RU" i="1" u="sng" dirty="0"/>
          </a:p>
          <a:p>
            <a:pPr>
              <a:spcBef>
                <a:spcPct val="50000"/>
              </a:spcBef>
              <a:defRPr/>
            </a:pPr>
            <a:r>
              <a:rPr lang="ru-RU" i="1" dirty="0"/>
              <a:t>учащиеся 5-8 классов гимназии №399,</a:t>
            </a:r>
            <a:endParaRPr lang="en-US" i="1" dirty="0"/>
          </a:p>
          <a:p>
            <a:pPr>
              <a:spcBef>
                <a:spcPct val="50000"/>
              </a:spcBef>
              <a:defRPr/>
            </a:pPr>
            <a:r>
              <a:rPr lang="ru-RU" i="1" dirty="0"/>
              <a:t>учитель истории  </a:t>
            </a:r>
            <a:r>
              <a:rPr lang="ru-RU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Зарандия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Л. С.</a:t>
            </a:r>
            <a:r>
              <a:rPr lang="ru-RU" i="1" dirty="0"/>
              <a:t> ,</a:t>
            </a:r>
          </a:p>
          <a:p>
            <a:pPr>
              <a:spcBef>
                <a:spcPct val="50000"/>
              </a:spcBef>
              <a:defRPr/>
            </a:pPr>
            <a:r>
              <a:rPr lang="ru-RU" i="1" dirty="0"/>
              <a:t>учитель химии и естествознания </a:t>
            </a:r>
            <a:r>
              <a:rPr lang="ru-RU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Анацко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О. Э.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80375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Blackadder ITC" pitchFamily="82" charset="0"/>
              </a:rPr>
              <a:t>Южно-Приморский Парк</a:t>
            </a:r>
            <a:endParaRPr lang="ru-RU" sz="4000" b="1" smtClean="0">
              <a:latin typeface="Blackadder ITC" pitchFamily="82" charset="0"/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25538"/>
            <a:ext cx="7848600" cy="1870075"/>
          </a:xfr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   </a:t>
            </a:r>
            <a:r>
              <a:rPr lang="ru-RU" sz="1800" smtClean="0"/>
              <a:t>В</a:t>
            </a:r>
            <a:r>
              <a:rPr lang="en-US" sz="1800" smtClean="0"/>
              <a:t> Красносельском районе есть много мест, где можно провести выходные, отдохнуть, прогуляться с друзьями </a:t>
            </a:r>
            <a:r>
              <a:rPr lang="ru-RU" sz="1800" smtClean="0"/>
              <a:t>и</a:t>
            </a:r>
            <a:r>
              <a:rPr lang="en-US" sz="1800" smtClean="0"/>
              <a:t> семьёй. Я хочу рассказать вам о моём любимом месте. Это Южно-Приморский Парк.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    </a:t>
            </a:r>
            <a:r>
              <a:rPr lang="en-US" sz="1800" smtClean="0"/>
              <a:t>Южно-Приморский Парк на юге ограничен Петергофским шоссе, на востоке - ул. Доблести, на северо - западе и севере выходит к Финскому заливу. Южно-Приморский Парк имеет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    </a:t>
            </a:r>
            <a:r>
              <a:rPr lang="en-US" sz="1800" smtClean="0"/>
              <a:t>площадь 58га. Создан в период с 1960 по 1970 год под руководством архитектора Л.Г. Лелякова на заболоченной литориновой террасе.</a:t>
            </a:r>
            <a:endParaRPr lang="ru-RU" sz="1800" smtClean="0"/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3067050"/>
            <a:ext cx="3816350" cy="2690813"/>
          </a:xfrm>
          <a:noFill/>
          <a:ln w="19050">
            <a:solidFill>
              <a:schemeClr val="bg2"/>
            </a:solidFill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651500" y="5876925"/>
            <a:ext cx="2303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Ширяева П. 8б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500563" y="3068638"/>
            <a:ext cx="3960812" cy="2714625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r>
              <a:rPr kumimoji="0" lang="en-US" sz="1400">
                <a:latin typeface="Monotype Corsiva" pitchFamily="66" charset="0"/>
              </a:rPr>
              <a:t>Этот парк имеет регулярную планировку с открытыми пространствами, аллеями елей, пихт, лип, группами дубов, вязов, конских каштанов, плакучих ив и др. Здесь же имеется два пруда с островами. Оборудована детская площадка. Северная часть парка - намытая терраса. Она покрыта молодым лесом из берёзы, серой ольхи, ивы, осины.</a:t>
            </a:r>
          </a:p>
          <a:p>
            <a:r>
              <a:rPr kumimoji="0" lang="en-US" sz="1400">
                <a:latin typeface="Monotype Corsiva" pitchFamily="66" charset="0"/>
              </a:rPr>
              <a:t>В Южно-Приморском Парке любят проводить свои выходные взрослые и дети. Там часто гуляла и я со своими родителями и сейчас, если у нас есть свободное время, мы часто собираемся семьями и гуляем по парку.</a:t>
            </a:r>
            <a:endParaRPr kumimoji="0" lang="ru-RU" sz="140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80375" cy="1143000"/>
          </a:xfrm>
        </p:spPr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Мой район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3500438"/>
            <a:ext cx="7704138" cy="2592387"/>
          </a:xfr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  Возможно</a:t>
            </a:r>
            <a:r>
              <a:rPr lang="ru-RU" sz="1800" smtClean="0">
                <a:latin typeface="Arial" charset="0"/>
              </a:rPr>
              <a:t>,</a:t>
            </a:r>
            <a:r>
              <a:rPr lang="ru-RU" sz="1800" smtClean="0"/>
              <a:t> мой район не самый лучший в городе, но в нем достаточно много достопримечательностей и красивых мест. Возьмем, например</a:t>
            </a:r>
            <a:r>
              <a:rPr lang="ru-RU" sz="1800" smtClean="0">
                <a:latin typeface="Arial" charset="0"/>
              </a:rPr>
              <a:t>,</a:t>
            </a:r>
            <a:r>
              <a:rPr lang="ru-RU" sz="1800" smtClean="0"/>
              <a:t> зимний двор нашего района</a:t>
            </a:r>
            <a:r>
              <a:rPr lang="ru-RU" sz="1800" smtClean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   Он довольно чистый, и под снегопадом, становится приятен мне и окружающим людям.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   Не буду уже говорить о таких мелочах, как например, о множестве снежинок, которых видно при свете вспышки И если приглядеться, то на картинке их видно.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   И естественно нельзя не сказать про природную красоту нашего района. У нас есть красивые и Разнообразные паркие И я уверен, что их пейзажи не раз были описаны на картинах художников.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   Конечно, многие бы из них уехали за город рисовать, но они бы не увидели истинной красоты нашего города и в отдельности нашего района.</a:t>
            </a:r>
          </a:p>
        </p:txBody>
      </p:sp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1196975"/>
            <a:ext cx="3744912" cy="2124075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sz="quarter" idx="4294967295"/>
          </p:nvPr>
        </p:nvSpPr>
        <p:spPr>
          <a:xfrm>
            <a:off x="685800" y="609600"/>
            <a:ext cx="7772400" cy="819150"/>
          </a:xfrm>
        </p:spPr>
        <p:txBody>
          <a:bodyPr/>
          <a:lstStyle/>
          <a:p>
            <a:r>
              <a:rPr lang="ru-RU" sz="3200" b="1" smtClean="0">
                <a:latin typeface="Arial" charset="0"/>
              </a:rPr>
              <a:t>Я горжусь своим районом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356100" y="1341438"/>
            <a:ext cx="3810000" cy="2214562"/>
          </a:xfrm>
          <a:solidFill>
            <a:schemeClr val="bg1">
              <a:alpha val="49019"/>
            </a:schemeClr>
          </a:solidFill>
          <a:ln w="19050">
            <a:solidFill>
              <a:schemeClr val="bg2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1800" smtClean="0"/>
              <a:t>Есть места отдалённого жительства людей, где месяцами не выбрасывают контейнеры с мусором и там, где водители губят свои машины о дорожные колдобины и ямы. Так же можно взять в пример старые дома. Но, несмотря на это, я горжусь красотой и величием нашего района. </a:t>
            </a:r>
          </a:p>
        </p:txBody>
      </p:sp>
      <p:pic>
        <p:nvPicPr>
          <p:cNvPr id="13316" name="Picture 2" descr="F:\DCIM\102CANON\IMG_051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3933825"/>
            <a:ext cx="3311525" cy="2214563"/>
          </a:xfrm>
          <a:noFill/>
          <a:ln w="19050">
            <a:solidFill>
              <a:schemeClr val="bg2"/>
            </a:solidFill>
          </a:ln>
        </p:spPr>
      </p:pic>
      <p:pic>
        <p:nvPicPr>
          <p:cNvPr id="13317" name="Picture 3" descr="F:\DCIM\102CANON\IMG_05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1341438"/>
            <a:ext cx="3311525" cy="2195512"/>
          </a:xfrm>
          <a:noFill/>
          <a:ln w="19050">
            <a:solidFill>
              <a:schemeClr val="bg2"/>
            </a:solidFill>
          </a:ln>
        </p:spPr>
      </p:pic>
      <p:pic>
        <p:nvPicPr>
          <p:cNvPr id="13318" name="Picture 4" descr="F:\DCIM\102CANON\IMG_052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43438" y="3933825"/>
            <a:ext cx="3286125" cy="2232025"/>
          </a:xfrm>
          <a:noFill/>
          <a:ln w="19050">
            <a:solidFill>
              <a:schemeClr val="bg2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Моё любимое место в Красносельском районе</a:t>
            </a:r>
          </a:p>
        </p:txBody>
      </p:sp>
      <p:pic>
        <p:nvPicPr>
          <p:cNvPr id="1433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r="-104"/>
          <a:stretch>
            <a:fillRect/>
          </a:stretch>
        </p:blipFill>
        <p:spPr>
          <a:xfrm>
            <a:off x="685800" y="2852738"/>
            <a:ext cx="3741738" cy="2736850"/>
          </a:xfrm>
          <a:noFill/>
          <a:ln w="31750">
            <a:solidFill>
              <a:schemeClr val="bg2"/>
            </a:solidFill>
          </a:ln>
        </p:spPr>
      </p:pic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60575"/>
            <a:ext cx="3816350" cy="3529013"/>
          </a:xfr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</a:t>
            </a:r>
            <a:r>
              <a:rPr lang="ru-RU" sz="2400" smtClean="0"/>
              <a:t>Моё любимое место в Красносельском районе - зимний берег реки Ивановки.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Мне нравится  с друзьями скатываться с горки, кувыркаться в снегу, играть в снежки, любоваться окружающей природой.. 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276600" y="58054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Денисов Н. 7а.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Любимое место в Красносельском районе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844675"/>
            <a:ext cx="3887787" cy="4110038"/>
          </a:xfr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1800" smtClean="0"/>
              <a:t>     </a:t>
            </a:r>
            <a:r>
              <a:rPr lang="ru-RU" sz="1800" smtClean="0"/>
              <a:t>Памятники - аллеи встречаются очень редко.</a:t>
            </a:r>
            <a:endParaRPr lang="en-US" sz="1800" smtClean="0"/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1800" smtClean="0"/>
              <a:t> </a:t>
            </a:r>
            <a:r>
              <a:rPr lang="ru-RU" sz="1800" smtClean="0"/>
              <a:t>В нашем районе есть памятник - аллея, посвященная Великой Отечественной войне: «Аллея Славы». Во время войны в этих местах проходили кровопролитные бои за Ленинград. До наших дней в этих местах сохранились воронки от бомб. В память о тяжёлых военных днях была создана «Аллея Славы». Начинается аллея от Петергофского шоссе, заканчивается в районе Таллиннского шоссе. Вдоль аллеи протекает речка Дудергофка. На аллее было посажено 9</a:t>
            </a:r>
            <a:r>
              <a:rPr lang="en-US" sz="1800" smtClean="0"/>
              <a:t>00</a:t>
            </a:r>
            <a:r>
              <a:rPr lang="ru-RU" sz="1800" smtClean="0"/>
              <a:t> берёз, символизирующих дни блокады Ленинграда. В конце аллеи стоит монумент, воздвигнутый в память о погибших солдатах. Летом там очень красиво. Мы часто ходим туда гулять. Я считаю, что такой памятник мы обязаны охранять. </a:t>
            </a:r>
            <a:endParaRPr lang="en-US" sz="1800" smtClean="0"/>
          </a:p>
        </p:txBody>
      </p:sp>
      <p:pic>
        <p:nvPicPr>
          <p:cNvPr id="15364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2276475"/>
            <a:ext cx="3744912" cy="2814638"/>
          </a:xfrm>
          <a:noFill/>
          <a:ln w="19050">
            <a:solidFill>
              <a:schemeClr val="bg2"/>
            </a:solidFill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219700" y="5516563"/>
            <a:ext cx="2771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Друковский М.  6 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Blackadder ITC" pitchFamily="82" charset="0"/>
              </a:rPr>
              <a:t>Южно-Приморский парк</a:t>
            </a:r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1628775"/>
            <a:ext cx="3468687" cy="2462213"/>
          </a:xfrm>
          <a:noFill/>
          <a:ln w="19050">
            <a:solidFill>
              <a:schemeClr val="bg2"/>
            </a:solidFill>
          </a:ln>
        </p:spPr>
      </p:pic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1628775"/>
            <a:ext cx="3995737" cy="4400550"/>
          </a:xfr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 Я хочу рассказать о Южно- Приморском парке Санкт-Петербурга. Он был заложен в 1960 году. Парк расположен на юго-западе города, между Петергофским шоссе и побережьем Финского залива. Открытые пространства парка чередуются с зелеными массивами деревьев, среди которых можно увидеть и голубые ели.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   В выходные и праздничные дни в парке всегда многолюдно. Летом многих привлекает большой пруд с живописным островком посередине. В парке есть аттракционы развлечения как для детей, так и для взрослых. Южно-Приморский парк уже много лет является одним из любимых мест отдыха жителей нашего района.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64163" y="5589588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Труфанов А. 8б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Blackadder ITC" pitchFamily="82" charset="0"/>
              </a:rPr>
              <a:t>Мой </a:t>
            </a:r>
            <a:r>
              <a:rPr lang="ru-RU" b="1" smtClean="0">
                <a:latin typeface="Blackadder ITC" pitchFamily="82" charset="0"/>
              </a:rPr>
              <a:t>любимый</a:t>
            </a:r>
            <a:r>
              <a:rPr lang="en-US" b="1" smtClean="0">
                <a:latin typeface="Blackadder ITC" pitchFamily="82" charset="0"/>
              </a:rPr>
              <a:t> район</a:t>
            </a:r>
            <a:endParaRPr lang="ru-RU" b="1" smtClean="0">
              <a:latin typeface="Blackadder ITC" pitchFamily="82" charset="0"/>
            </a:endParaRPr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18000"/>
          </a:blip>
          <a:srcRect/>
          <a:stretch>
            <a:fillRect/>
          </a:stretch>
        </p:blipFill>
        <p:spPr>
          <a:xfrm>
            <a:off x="4859338" y="1628775"/>
            <a:ext cx="3598862" cy="2552700"/>
          </a:xfrm>
          <a:noFill/>
          <a:ln w="31750">
            <a:solidFill>
              <a:schemeClr val="bg2"/>
            </a:solidFill>
          </a:ln>
        </p:spPr>
      </p:pic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628775"/>
            <a:ext cx="4032250" cy="4465638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 Мой район… Это действительно мой район – я здесь родилась, здесь жила все свои 13 лет. И пусть отсюда долго добираться до центра города, пусть его называют «спальным районом», я его по-настоящему люблю.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 Одним из живописных уголков района является Южно-Приморский парк, он расположен между Петергофским шоссе и Финским заливом.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 Совсем недавно в парке появился замечательный фонтан, который является одним из самых крупных в нашем городе. Каждый год, весной и летом, я гуляю в этом парке со своими друзьями.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651500" y="5373688"/>
            <a:ext cx="223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Блинова Е. 8б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Мой любимый Красносельский район</a:t>
            </a: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3588" y="2871788"/>
            <a:ext cx="3467100" cy="2527300"/>
          </a:xfrm>
          <a:noFill/>
          <a:ln w="31750">
            <a:solidFill>
              <a:schemeClr val="bg2"/>
            </a:solidFill>
          </a:ln>
        </p:spPr>
      </p:pic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16113"/>
            <a:ext cx="3816350" cy="4248150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  Я живу в Красносельском районе. Здесь много интересных мест. Но самое любимое из них - это моя школа – гимназия №399. Я всегда с удовольствием иду на уроки, чтобы получить новые знания. В школе у меня очень много друзей, готовых помочь в трудную минуту. Здесь хорошие учителя, которые нас многому научили и продолжают учить. Нашей школе немного больше 25-ти лет, но из неё уже вышло много отличников.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Я пошёл в школу в 2002 году. Сейчас я уже в 7 классе, но с каждым годом жизнь в школе становится всё интереснее и интереснее.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800" smtClean="0"/>
              <a:t>     Гимназия №399 - </a:t>
            </a:r>
            <a:r>
              <a:rPr lang="ru-RU" sz="1800" i="1" smtClean="0"/>
              <a:t> </a:t>
            </a:r>
            <a:r>
              <a:rPr lang="ru-RU" sz="1800" smtClean="0"/>
              <a:t>самая  лучшая школа.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58888" y="5734050"/>
            <a:ext cx="2087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Чижов  Э. 7а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Blackadder ITC" pitchFamily="82" charset="0"/>
              </a:rPr>
              <a:t>Южно-Приморский парк</a:t>
            </a:r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12000" contrast="18000"/>
          </a:blip>
          <a:srcRect/>
          <a:stretch>
            <a:fillRect/>
          </a:stretch>
        </p:blipFill>
        <p:spPr>
          <a:xfrm>
            <a:off x="684213" y="2593975"/>
            <a:ext cx="3454400" cy="2536825"/>
          </a:xfrm>
          <a:noFill/>
          <a:ln w="19050">
            <a:solidFill>
              <a:schemeClr val="bg2"/>
            </a:solidFill>
          </a:ln>
        </p:spPr>
      </p:pic>
      <p:sp>
        <p:nvSpPr>
          <p:cNvPr id="194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700213"/>
            <a:ext cx="3889375" cy="4465637"/>
          </a:xfr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</a:ln>
        </p:spPr>
        <p:txBody>
          <a:bodyPr lIns="0" tIns="108000" rIns="72000" bIns="72000" anchor="ctr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</a:t>
            </a:r>
            <a:r>
              <a:rPr lang="en-US" sz="2200" smtClean="0"/>
              <a:t>Мы с друзьями часто ходим гулять в </a:t>
            </a:r>
            <a:r>
              <a:rPr lang="ru-RU" sz="2200" smtClean="0"/>
              <a:t>Южно-приморский </a:t>
            </a:r>
            <a:r>
              <a:rPr lang="en-US" sz="2200" smtClean="0"/>
              <a:t>парк</a:t>
            </a:r>
            <a:r>
              <a:rPr lang="ru-RU" sz="2200" smtClean="0"/>
              <a:t>. Т</a:t>
            </a:r>
            <a:r>
              <a:rPr lang="en-US" sz="2200" smtClean="0"/>
              <a:t>ам очень интересно</a:t>
            </a:r>
            <a:r>
              <a:rPr lang="ru-RU" sz="2200" smtClean="0"/>
              <a:t>,</a:t>
            </a:r>
            <a:r>
              <a:rPr lang="en-US" sz="2200" smtClean="0"/>
              <a:t> и всегда есть чем</a:t>
            </a:r>
            <a:r>
              <a:rPr lang="ru-RU" sz="2200" smtClean="0"/>
              <a:t> </a:t>
            </a:r>
            <a:r>
              <a:rPr lang="en-US" sz="2200" smtClean="0"/>
              <a:t>заняться</a:t>
            </a:r>
            <a:r>
              <a:rPr lang="ru-RU" sz="2200" smtClean="0"/>
              <a:t>,</a:t>
            </a:r>
            <a:r>
              <a:rPr lang="en-US" sz="2200" smtClean="0"/>
              <a:t> </a:t>
            </a:r>
            <a:r>
              <a:rPr lang="ru-RU" sz="2200" smtClean="0"/>
              <a:t>т</a:t>
            </a:r>
            <a:r>
              <a:rPr lang="en-US" sz="2200" smtClean="0"/>
              <a:t>ем более парк находится недалеко от</a:t>
            </a:r>
            <a:r>
              <a:rPr lang="ru-RU" sz="2200" smtClean="0"/>
              <a:t> </a:t>
            </a:r>
            <a:r>
              <a:rPr lang="en-US" sz="2200" smtClean="0"/>
              <a:t>залива </a:t>
            </a:r>
            <a:r>
              <a:rPr lang="ru-RU" sz="2200" smtClean="0"/>
              <a:t>.</a:t>
            </a:r>
            <a:r>
              <a:rPr lang="en-US" sz="2200" smtClean="0"/>
              <a:t> Этот парк очень красивый и существует уже очень давно. Он является одной из</a:t>
            </a:r>
            <a:r>
              <a:rPr lang="ru-RU" sz="2200" smtClean="0"/>
              <a:t> </a:t>
            </a:r>
            <a:r>
              <a:rPr lang="en-US" sz="2200" smtClean="0"/>
              <a:t>самых красивых достопримечательностей района, </a:t>
            </a:r>
            <a:r>
              <a:rPr lang="ru-RU" sz="2200" smtClean="0"/>
              <a:t>где</a:t>
            </a:r>
            <a:r>
              <a:rPr lang="en-US" sz="2200" smtClean="0"/>
              <a:t> всегда приятно погулять сдрузьями или </a:t>
            </a:r>
            <a:r>
              <a:rPr lang="ru-RU" sz="2200" smtClean="0"/>
              <a:t>в любое время года</a:t>
            </a:r>
            <a:r>
              <a:rPr lang="en-US" sz="2200" smtClean="0"/>
              <a:t>..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2200" smtClean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71550" y="5516563"/>
            <a:ext cx="331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Крылова А. 8б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Моё любимое место в Красносельском районе</a:t>
            </a: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989138"/>
            <a:ext cx="2732087" cy="1295400"/>
          </a:xfrm>
          <a:noFill/>
          <a:ln w="31750">
            <a:solidFill>
              <a:schemeClr val="bg2"/>
            </a:solidFill>
          </a:ln>
        </p:spPr>
      </p:pic>
      <p:pic>
        <p:nvPicPr>
          <p:cNvPr id="2048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00113" y="3789363"/>
            <a:ext cx="2735262" cy="1873250"/>
          </a:xfrm>
          <a:noFill/>
          <a:ln w="31750">
            <a:solidFill>
              <a:schemeClr val="bg2"/>
            </a:solidFill>
          </a:ln>
        </p:spPr>
      </p:pic>
      <p:sp>
        <p:nvSpPr>
          <p:cNvPr id="2048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067175" y="1981200"/>
            <a:ext cx="4321175" cy="3752850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 lIns="0" tIns="72000" rIns="72000" bIns="72000"/>
          <a:lstStyle/>
          <a:p>
            <a:pPr marL="0" indent="0" eaLnBrk="1" hangingPunct="1">
              <a:buFontTx/>
              <a:buNone/>
            </a:pPr>
            <a:r>
              <a:rPr lang="ru-RU" sz="2800" smtClean="0"/>
              <a:t>    Моё любимое место в Красносельском районе - филиал №4 библиотеки №9. В библиотеке устраивают много разных выставок. Одну из них, рассказывающую про Горелово, где я живу, сделал Валяев Владимир Алексеевич.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771775" y="5805488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Кузьмин А. 6б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latin typeface="Arial" charset="0"/>
              </a:rPr>
              <a:t>Южно-Приморский  Парк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989138"/>
            <a:ext cx="3960812" cy="4032250"/>
          </a:xfrm>
          <a:solidFill>
            <a:schemeClr val="bg1">
              <a:alpha val="50980"/>
            </a:schemeClr>
          </a:solidFill>
          <a:ln w="317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Южно-приморский парк - это самое лучшее место в Красносельском районе! Здесь я провожу все свое свободное время! Зимой я катаюсь на лыжах до Финского залива. Недавно в парке построили фонтаны, поэтому летом хожу гулять сюда и смотреть на них. В парке можно играть в волейбол, футбол, кататься на велосипедах, лодках, т.е. хорошо провести время. И это мой любимый уголок!!!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16013" y="5589588"/>
            <a:ext cx="2303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Щербаков В. 8в</a:t>
            </a:r>
          </a:p>
        </p:txBody>
      </p:sp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133600"/>
            <a:ext cx="3240087" cy="2378075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Мой любимый уголок в</a:t>
            </a:r>
            <a:br>
              <a:rPr lang="ru-RU" sz="4400" b="1" smtClean="0">
                <a:latin typeface="Blackadder ITC" pitchFamily="82" charset="0"/>
              </a:rPr>
            </a:br>
            <a:r>
              <a:rPr lang="ru-RU" sz="4400" b="1" smtClean="0">
                <a:latin typeface="Blackadder ITC" pitchFamily="82" charset="0"/>
              </a:rPr>
              <a:t>Красносельском районе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03575" y="1916113"/>
            <a:ext cx="5473700" cy="2447925"/>
          </a:xfrm>
          <a:solidFill>
            <a:schemeClr val="bg1">
              <a:alpha val="49019"/>
            </a:schemeClr>
          </a:solidFill>
          <a:ln w="317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     Мой любимый уголок в Красносельском районе - это место возле церкви святых Андриана и Наталии, которое находится в посёлке Старо-Паново. Эту церковь построили в XVIII веке, а</a:t>
            </a:r>
            <a:r>
              <a:rPr lang="en-US" sz="1600" smtClean="0"/>
              <a:t> </a:t>
            </a:r>
            <a:r>
              <a:rPr lang="ru-RU" sz="1600" smtClean="0"/>
              <a:t>основателя церкви похоронили на её территории на старинном кладбище. Перед церковью протекает речка, которая в дни Блокады была противотанковым рвом. На поле, которое находится за церковью, находили патроны и другие прдметы, которые оставила после себя война. Я сам нашёл там несколько патронов. В церкви находится комната, которая является своеобразным музеем-памятью погибшим солдатам, защищавшим город в этом месте во время Великой Отечественной войны. </a:t>
            </a:r>
          </a:p>
        </p:txBody>
      </p:sp>
      <p:pic>
        <p:nvPicPr>
          <p:cNvPr id="2150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24000" contrast="30000"/>
          </a:blip>
          <a:srcRect/>
          <a:stretch>
            <a:fillRect/>
          </a:stretch>
        </p:blipFill>
        <p:spPr>
          <a:xfrm>
            <a:off x="900113" y="1916113"/>
            <a:ext cx="2097087" cy="2447925"/>
          </a:xfrm>
          <a:noFill/>
          <a:ln w="31750">
            <a:solidFill>
              <a:schemeClr val="bg2"/>
            </a:solidFill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292725" y="5805488"/>
            <a:ext cx="2665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Акименко С. 7а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900113" y="4508500"/>
            <a:ext cx="7777162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>
                <a:latin typeface="Monotype Corsiva" pitchFamily="66" charset="0"/>
              </a:rPr>
              <a:t>Эту церковь можно хорошо рассмотреть из окон моего дома. Когда я иду в школу, </a:t>
            </a:r>
          </a:p>
          <a:p>
            <a:pPr algn="ctr"/>
            <a:r>
              <a:rPr kumimoji="0" lang="ru-RU">
                <a:latin typeface="Monotype Corsiva" pitchFamily="66" charset="0"/>
              </a:rPr>
              <a:t>я обычно слышу звон колоколов, и на душе сразу становится спокойно и тихо. </a:t>
            </a:r>
          </a:p>
          <a:p>
            <a:pPr algn="ctr"/>
            <a:r>
              <a:rPr kumimoji="0" lang="ru-RU">
                <a:latin typeface="Monotype Corsiva" pitchFamily="66" charset="0"/>
              </a:rPr>
              <a:t>Но самое красивое зрелище было, когда на эту небольшую церквушку </a:t>
            </a:r>
          </a:p>
          <a:p>
            <a:pPr algn="ctr"/>
            <a:r>
              <a:rPr kumimoji="0" lang="ru-RU">
                <a:latin typeface="Monotype Corsiva" pitchFamily="66" charset="0"/>
              </a:rPr>
              <a:t>ставили красивый большой и золотой купол! Я потом долго любовался этим куполом.</a:t>
            </a:r>
          </a:p>
          <a:p>
            <a:pPr algn="ctr"/>
            <a:r>
              <a:rPr kumimoji="0" lang="ru-RU">
                <a:latin typeface="Monotype Corsiva" pitchFamily="66" charset="0"/>
              </a:rPr>
              <a:t>       Это место примечательно еще тем, что там можно отдохнуть от городской суеты.</a:t>
            </a:r>
            <a:r>
              <a:rPr kumimoji="0" lang="ru-RU"/>
              <a:t> </a:t>
            </a:r>
          </a:p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Blackadder ITC" pitchFamily="82" charset="0"/>
              </a:rPr>
              <a:t>Южно-приморский</a:t>
            </a:r>
            <a:r>
              <a:rPr lang="ru-RU" b="1" smtClean="0"/>
              <a:t> </a:t>
            </a:r>
            <a:r>
              <a:rPr lang="ru-RU" b="1" smtClean="0">
                <a:latin typeface="Blackadder ITC" pitchFamily="82" charset="0"/>
              </a:rPr>
              <a:t>парк</a:t>
            </a:r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3068638"/>
            <a:ext cx="3378200" cy="2617787"/>
          </a:xfrm>
          <a:noFill/>
          <a:ln w="19050">
            <a:solidFill>
              <a:schemeClr val="bg2"/>
            </a:solidFill>
          </a:ln>
        </p:spPr>
      </p:pic>
      <p:sp>
        <p:nvSpPr>
          <p:cNvPr id="2253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1773238"/>
            <a:ext cx="3960813" cy="3960812"/>
          </a:xfr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</a:ln>
        </p:spPr>
        <p:txBody>
          <a:bodyPr lIns="0" tIns="72000" rIns="72000" bIns="72000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  Мое любимое место в Красносельском районе – Южно-приморский парк. Я там очень часто провожу свободное время с друзьями, потому что там очень много развлечений. Особенно мне нравятся аттракционы и катание на лошадях.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Еще в этом замечательном марке есть озеро, на берегу которого летом загорают отдыхающие.  Я со своими друзьями катаюсь там на лодке.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В этом парке есть один удивительный фонтан, которым я всегда любуюсь.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ru-RU" sz="2000" smtClean="0"/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 Зимой в этом парке можно кататься на катке или на лыжах.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ru-RU" sz="2000" smtClean="0"/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 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635375" y="5876925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Лейник А. 8б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IMG_7124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>
          <a:xfrm>
            <a:off x="684213" y="550863"/>
            <a:ext cx="7127875" cy="5345112"/>
          </a:xfrm>
          <a:noFill/>
          <a:ln w="31750">
            <a:solidFill>
              <a:schemeClr val="tx2"/>
            </a:solidFill>
          </a:ln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787900" y="5949950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Тихомирова С. 6б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Киноцентр «Рубеж»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4663" y="1557338"/>
            <a:ext cx="4249737" cy="4392612"/>
          </a:xfr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</a:ln>
        </p:spPr>
        <p:txBody>
          <a:bodyPr lIns="0" tIns="72000" rIns="72000" bIns="72000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  Культурным центром нашего       района является киноцентр «Рубеж» В нем есть два кинозала, кафе, бильярд. По выходным я люблю ходить туда в кино.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  Перед «Рубеж» разбит зеленый газон с клумбами, высажены ели, недалеко расположена деревянная церквушка.. На площадке перед киноцентром работают аттракционы.. Когда я была маленькая, я любила на них кататься. Каждый Новый год перед «Рубежом» устанавливают большую красивую ёлку  и  нарядно украшают ее. Я люблю проводить там время.</a:t>
            </a:r>
          </a:p>
        </p:txBody>
      </p:sp>
      <p:pic>
        <p:nvPicPr>
          <p:cNvPr id="2458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628775"/>
            <a:ext cx="3240087" cy="2351088"/>
          </a:xfrm>
          <a:noFill/>
          <a:ln w="19050">
            <a:solidFill>
              <a:schemeClr val="bg2"/>
            </a:solidFill>
          </a:ln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116013" y="5445125"/>
            <a:ext cx="248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Елисеева Е. 8б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Воронья гора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4608512" cy="2665412"/>
          </a:xfr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</a:ln>
        </p:spPr>
        <p:txBody>
          <a:bodyPr lIns="0" tIns="72000" rIns="72000" bIns="72000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       </a:t>
            </a:r>
            <a:r>
              <a:rPr lang="ru-RU" sz="1800" smtClean="0"/>
              <a:t>Расположен этот Памятник природы в 20 км к юго-западу о Санкт-Петербурга на Дудергофских возвышенностях и в 2.5 км от города Красное Село.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   Из старых деревьев по южному и восточному склонам сохранились несколько сосен в возрасте - 100-150 лет. На северном склоне сохранились группы и единичные деревья 100 - 150 лет, в основном это липы мелколистные. Это моё любимое место в нашем районе ,с удовольствием посещаю его в любое время года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       </a:t>
            </a:r>
          </a:p>
        </p:txBody>
      </p:sp>
      <p:pic>
        <p:nvPicPr>
          <p:cNvPr id="25604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-24000" contrast="18000"/>
          </a:blip>
          <a:srcRect/>
          <a:stretch>
            <a:fillRect/>
          </a:stretch>
        </p:blipFill>
        <p:spPr>
          <a:xfrm>
            <a:off x="6516688" y="1268413"/>
            <a:ext cx="1814512" cy="2519362"/>
          </a:xfrm>
          <a:noFill/>
          <a:ln w="19050">
            <a:solidFill>
              <a:schemeClr val="bg2"/>
            </a:solidFill>
          </a:ln>
        </p:spPr>
      </p:pic>
      <p:pic>
        <p:nvPicPr>
          <p:cNvPr id="25605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lum bright="-18000"/>
          </a:blip>
          <a:srcRect r="-127"/>
          <a:stretch>
            <a:fillRect/>
          </a:stretch>
        </p:blipFill>
        <p:spPr>
          <a:xfrm>
            <a:off x="684213" y="4365625"/>
            <a:ext cx="3097212" cy="1489075"/>
          </a:xfrm>
          <a:noFill/>
          <a:ln w="19050">
            <a:solidFill>
              <a:schemeClr val="bg2"/>
            </a:solidFill>
          </a:ln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4140200" y="4076700"/>
            <a:ext cx="4249738" cy="1871663"/>
          </a:xfrm>
          <a:prstGeom prst="rect">
            <a:avLst/>
          </a:prstGeom>
          <a:solidFill>
            <a:schemeClr val="bg1">
              <a:alpha val="5098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>
                <a:latin typeface="Monotype Corsiva" pitchFamily="66" charset="0"/>
              </a:rPr>
              <a:t>В 1984 в районе Вороньей горы сооружён </a:t>
            </a:r>
          </a:p>
          <a:p>
            <a:pPr algn="ctr"/>
            <a:r>
              <a:rPr kumimoji="0" lang="ru-RU">
                <a:latin typeface="Monotype Corsiva" pitchFamily="66" charset="0"/>
              </a:rPr>
              <a:t>мемориал морякам- артиллеристам </a:t>
            </a:r>
          </a:p>
          <a:p>
            <a:pPr algn="ctr"/>
            <a:r>
              <a:rPr kumimoji="0" lang="ru-RU">
                <a:latin typeface="Monotype Corsiva" pitchFamily="66" charset="0"/>
              </a:rPr>
              <a:t>батареи А.</a:t>
            </a:r>
          </a:p>
          <a:p>
            <a:pPr algn="ctr"/>
            <a:r>
              <a:rPr kumimoji="0" lang="ru-RU">
                <a:latin typeface="Monotype Corsiva" pitchFamily="66" charset="0"/>
              </a:rPr>
              <a:t>        Когда я нахожусь на вершине</a:t>
            </a:r>
            <a:r>
              <a:rPr kumimoji="0" lang="ru-RU"/>
              <a:t> </a:t>
            </a:r>
            <a:r>
              <a:rPr kumimoji="0" lang="ru-RU">
                <a:latin typeface="Monotype Corsiva" pitchFamily="66" charset="0"/>
              </a:rPr>
              <a:t>этой </a:t>
            </a:r>
          </a:p>
          <a:p>
            <a:pPr algn="ctr"/>
            <a:r>
              <a:rPr kumimoji="0" lang="ru-RU">
                <a:latin typeface="Monotype Corsiva" pitchFamily="66" charset="0"/>
              </a:rPr>
              <a:t>горы, в голову приходят </a:t>
            </a:r>
          </a:p>
          <a:p>
            <a:pPr algn="ctr"/>
            <a:r>
              <a:rPr kumimoji="0" lang="ru-RU">
                <a:latin typeface="Monotype Corsiva" pitchFamily="66" charset="0"/>
              </a:rPr>
              <a:t>мысли о войне, о моих погибших</a:t>
            </a:r>
          </a:p>
          <a:p>
            <a:pPr algn="ctr"/>
            <a:r>
              <a:rPr kumimoji="0" lang="ru-RU">
                <a:latin typeface="Monotype Corsiva" pitchFamily="66" charset="0"/>
              </a:rPr>
              <a:t> предках и о многом другом.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latin typeface="Blackadder ITC" pitchFamily="82" charset="0"/>
              </a:rPr>
              <a:t>Передний край</a:t>
            </a:r>
            <a:br>
              <a:rPr lang="en-US" sz="4400" b="1" smtClean="0">
                <a:latin typeface="Blackadder ITC" pitchFamily="82" charset="0"/>
              </a:rPr>
            </a:br>
            <a:r>
              <a:rPr lang="en-US" sz="4400" b="1" smtClean="0">
                <a:latin typeface="Blackadder ITC" pitchFamily="82" charset="0"/>
              </a:rPr>
              <a:t>обороны Ленинграда - Лигово</a:t>
            </a:r>
            <a:endParaRPr lang="ru-RU" sz="4400" b="1" smtClean="0">
              <a:latin typeface="Blackadder ITC" pitchFamily="82" charset="0"/>
            </a:endParaRP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lum bright="-12000"/>
          </a:blip>
          <a:srcRect/>
          <a:stretch>
            <a:fillRect/>
          </a:stretch>
        </p:blipFill>
        <p:spPr>
          <a:xfrm>
            <a:off x="611188" y="1916113"/>
            <a:ext cx="2447925" cy="1755775"/>
          </a:xfrm>
          <a:noFill/>
          <a:ln w="31750">
            <a:solidFill>
              <a:schemeClr val="bg2"/>
            </a:solidFill>
          </a:ln>
        </p:spPr>
      </p:pic>
      <p:pic>
        <p:nvPicPr>
          <p:cNvPr id="2662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8" y="4110038"/>
            <a:ext cx="2447925" cy="1766887"/>
          </a:xfrm>
          <a:noFill/>
          <a:ln w="31750">
            <a:solidFill>
              <a:schemeClr val="bg2"/>
            </a:solidFill>
          </a:ln>
        </p:spPr>
      </p:pic>
      <p:sp>
        <p:nvSpPr>
          <p:cNvPr id="2662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03575" y="1844675"/>
            <a:ext cx="5329238" cy="4392613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1600" smtClean="0"/>
              <a:t>       </a:t>
            </a:r>
            <a:r>
              <a:rPr lang="ru-RU" sz="1600" smtClean="0"/>
              <a:t>Я </a:t>
            </a:r>
            <a:r>
              <a:rPr lang="en-US" sz="1600" smtClean="0"/>
              <a:t> живу в Красносельском районе с раннего детства</a:t>
            </a:r>
            <a:r>
              <a:rPr lang="ru-RU" sz="1600" smtClean="0"/>
              <a:t>,</a:t>
            </a:r>
            <a:r>
              <a:rPr lang="en-US" sz="1600" smtClean="0"/>
              <a:t> и он мне очень дорог и довольно хорошо знаком. В моём районе очень много красивых </a:t>
            </a:r>
            <a:r>
              <a:rPr lang="ru-RU" sz="1600" smtClean="0"/>
              <a:t>мест </a:t>
            </a:r>
            <a:r>
              <a:rPr lang="en-US" sz="1600" smtClean="0"/>
              <a:t>и достопримечател</a:t>
            </a:r>
            <a:r>
              <a:rPr lang="ru-RU" sz="1600" smtClean="0"/>
              <a:t>ьностей</a:t>
            </a:r>
            <a:r>
              <a:rPr lang="en-US" sz="1600" smtClean="0"/>
              <a:t>, но я хочу рассказать о</a:t>
            </a:r>
            <a:r>
              <a:rPr lang="ru-RU" sz="1600" smtClean="0"/>
              <a:t>б одном из уголков моего района.</a:t>
            </a:r>
            <a:r>
              <a:rPr lang="en-US" sz="1600" smtClean="0"/>
              <a:t> Уже в пятнадцатом веке на этом месте существовала деревня Лигово, построенная новгородцами на берегу реки Лиги - одного из рукавов Дудергофки. В восемнадцатом веке Лигово принадлежало графу Г.Г.Орлову. Усадьба и парк были полностью разрушены в годы Великой Отечественной войны. Возле станции Лигово проходил самый </a:t>
            </a:r>
            <a:r>
              <a:rPr lang="ru-RU" sz="1600" smtClean="0"/>
              <a:t>б</a:t>
            </a:r>
            <a:r>
              <a:rPr lang="en-US" sz="1600" smtClean="0"/>
              <a:t>лизкий к центру города рубеж обороны Ленинграда. Вдоль переднего края обороны создана мемориальная зона «</a:t>
            </a:r>
            <a:r>
              <a:rPr lang="ru-RU" sz="1600" smtClean="0"/>
              <a:t>К</a:t>
            </a:r>
            <a:r>
              <a:rPr lang="en-US" sz="1600" smtClean="0"/>
              <a:t>ировский вал» - звено Зелёного пояса Славы. Это сте</a:t>
            </a:r>
            <a:r>
              <a:rPr lang="ru-RU" sz="1600" smtClean="0"/>
              <a:t>л</a:t>
            </a:r>
            <a:r>
              <a:rPr lang="en-US" sz="1600" smtClean="0"/>
              <a:t>лы, надолбы, обелиски из мрамора и гранита, на которых </a:t>
            </a:r>
            <a:r>
              <a:rPr lang="ru-RU" sz="1600" smtClean="0"/>
              <a:t>указаны</a:t>
            </a:r>
            <a:r>
              <a:rPr lang="en-US" sz="1600" smtClean="0"/>
              <a:t> даты сражений и</a:t>
            </a:r>
            <a:r>
              <a:rPr lang="ru-RU" sz="1600" smtClean="0"/>
              <a:t> написаны</a:t>
            </a:r>
            <a:r>
              <a:rPr lang="en-US" sz="1600" smtClean="0"/>
              <a:t> слова вечной памяти. Вдоль рубежа обороны посажена алл</a:t>
            </a:r>
            <a:r>
              <a:rPr lang="ru-RU" sz="1600" smtClean="0"/>
              <a:t>е</a:t>
            </a:r>
            <a:r>
              <a:rPr lang="en-US" sz="1600" smtClean="0"/>
              <a:t>я из 900 берёз, которая </a:t>
            </a:r>
            <a:r>
              <a:rPr lang="ru-RU" sz="1600" smtClean="0"/>
              <a:t>берет начало у</a:t>
            </a:r>
            <a:r>
              <a:rPr lang="en-US" sz="1600" smtClean="0"/>
              <a:t> Петергофско</a:t>
            </a:r>
            <a:r>
              <a:rPr lang="ru-RU" sz="1600" smtClean="0"/>
              <a:t>го</a:t>
            </a:r>
            <a:r>
              <a:rPr lang="en-US" sz="1600" smtClean="0"/>
              <a:t> шоссе и заканчивает</a:t>
            </a:r>
            <a:r>
              <a:rPr lang="ru-RU" sz="1600" smtClean="0"/>
              <a:t>ся</a:t>
            </a:r>
            <a:r>
              <a:rPr lang="en-US" sz="1600" smtClean="0"/>
              <a:t> </a:t>
            </a:r>
            <a:r>
              <a:rPr lang="ru-RU" sz="1600" smtClean="0"/>
              <a:t>у</a:t>
            </a:r>
            <a:r>
              <a:rPr lang="en-US" sz="1600" smtClean="0"/>
              <a:t> проспект</a:t>
            </a:r>
            <a:r>
              <a:rPr lang="ru-RU" sz="1600" smtClean="0"/>
              <a:t>а</a:t>
            </a:r>
            <a:r>
              <a:rPr lang="en-US" sz="1600" smtClean="0"/>
              <a:t> Маршала Жукова. Вдоль аллеи огромное свободное пространство с подъёмами, спусками, глубокими воронками,</a:t>
            </a:r>
            <a:r>
              <a:rPr lang="ru-RU" sz="1600" smtClean="0"/>
              <a:t>которые походжи на</a:t>
            </a:r>
            <a:r>
              <a:rPr lang="en-US" sz="1600" smtClean="0"/>
              <a:t> след</a:t>
            </a:r>
            <a:r>
              <a:rPr lang="ru-RU" sz="1600" smtClean="0"/>
              <a:t>ы</a:t>
            </a:r>
            <a:r>
              <a:rPr lang="en-US" sz="1600" smtClean="0"/>
              <a:t> от вражеских мин.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      </a:t>
            </a:r>
            <a:r>
              <a:rPr lang="en-US" sz="1600" smtClean="0"/>
              <a:t>Ежегодно у мемориала «Передний край</a:t>
            </a:r>
            <a:r>
              <a:rPr lang="ru-RU" sz="1600" smtClean="0"/>
              <a:t>» </a:t>
            </a:r>
            <a:r>
              <a:rPr lang="en-US" sz="1600" smtClean="0"/>
              <a:t>распускают свои пышные кроны </a:t>
            </a:r>
            <a:r>
              <a:rPr lang="ru-RU" sz="1600" smtClean="0"/>
              <a:t>деревья </a:t>
            </a:r>
            <a:r>
              <a:rPr lang="en-US" sz="1600" smtClean="0"/>
              <a:t>и громко поют птицы. Здесь на удивление</a:t>
            </a:r>
            <a:r>
              <a:rPr lang="ru-RU" sz="1600" smtClean="0"/>
              <a:t> </a:t>
            </a:r>
            <a:r>
              <a:rPr lang="en-US" sz="1600" smtClean="0"/>
              <a:t>какая-то умиротворённая атмосфера</a:t>
            </a:r>
            <a:r>
              <a:rPr lang="ru-RU" sz="1600" smtClean="0"/>
              <a:t>,</a:t>
            </a:r>
            <a:r>
              <a:rPr lang="en-US" sz="1600" smtClean="0"/>
              <a:t>,которая</a:t>
            </a:r>
            <a:r>
              <a:rPr lang="ru-RU" sz="1600" smtClean="0"/>
              <a:t>,</a:t>
            </a:r>
            <a:r>
              <a:rPr lang="en-US" sz="1600" smtClean="0"/>
              <a:t> с одной стороны</a:t>
            </a:r>
            <a:r>
              <a:rPr lang="ru-RU" sz="1600" smtClean="0"/>
              <a:t>, </a:t>
            </a:r>
            <a:r>
              <a:rPr lang="en-US" sz="1600" smtClean="0"/>
              <a:t>успокаивает, а с другой стороны</a:t>
            </a:r>
            <a:r>
              <a:rPr lang="ru-RU" sz="1600" smtClean="0"/>
              <a:t>,</a:t>
            </a:r>
            <a:r>
              <a:rPr lang="en-US" sz="1600" smtClean="0"/>
              <a:t> одухотворяет</a:t>
            </a:r>
            <a:r>
              <a:rPr lang="ru-RU" sz="1600" smtClean="0"/>
              <a:t>.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84213" y="59499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Коршунов Д. 9а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Мой любимый район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40200" y="1557338"/>
            <a:ext cx="4321175" cy="4608512"/>
          </a:xfr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    Я  люблю свой район. Здесь я родился, живу, завожу друзей и радуюсь жизни.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    Мое любимое место в районе - Южно-Приморский парк. Там я катаюсь на роликах, велосипеде, прыгаю на батуте. В парке много площадок для игр, различные аттракционов, есть тир, где мы с родителями несколько раз выигрывали призы. В парке можно съесть мороженное, сахарную вату, купить красивые воздушные шарики. Это отличное место для пикников.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	Летом можно покататься на лодке, катамаране, позагорать на берегу пруда, а зимой поиграть в снежки.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	Весной, когда стает снег, высохнут дорожки, зазеленеет трава, в парке включают фонтаны. Это очень красиво! Мы с мамой и папой специально ездим на велосипедах любоваться фонтанами. Мне нравится ловить мелкие капли воды, смотреть, как играют солнечные зайчики, словно прячутся в струях воды. Когда светит солнце, можно увидеть радугу, как будто фонтаны улыбаются.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	Я хочу пригласить всех горожан на прогулку в мой любимый парк.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1600" smtClean="0"/>
              <a:t>      Приезжайте, Вам понравится.</a:t>
            </a:r>
          </a:p>
        </p:txBody>
      </p:sp>
      <p:pic>
        <p:nvPicPr>
          <p:cNvPr id="2765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1557338"/>
            <a:ext cx="3313112" cy="2505075"/>
          </a:xfrm>
          <a:noFill/>
          <a:ln w="19050">
            <a:solidFill>
              <a:schemeClr val="bg2"/>
            </a:solidFill>
          </a:ln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1187450" y="5013325"/>
            <a:ext cx="2217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Никитин А. 7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a</a:t>
            </a: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Любимое место района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573463"/>
            <a:ext cx="7777163" cy="2376487"/>
          </a:xfrm>
          <a:solidFill>
            <a:schemeClr val="bg1">
              <a:alpha val="50195"/>
            </a:schemeClr>
          </a:solidFill>
          <a:ln w="19050">
            <a:solidFill>
              <a:schemeClr val="bg2"/>
            </a:solidFill>
          </a:ln>
        </p:spPr>
        <p:txBody>
          <a:bodyPr lIns="0" tIns="72000" rIns="72000" bIns="72000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   Мое любимое место района это его администрация. Это очень красивое интересной формы здание, имеющее лампы дневного освещения. Здесь всегда можно увидеть развивающийся флаг РФ. Близ прилежащая местность не менее прекрасная: здание администрации имеет множество скверов со скамейками, окруженных кустами шиповника. Здесь очень много клумб с пестрыми цветами, и располагаются красивые зеленые ландшафты. Рядом проходит Дудургофский канал и Петергофское шоссе, за которыми виднеется Южно-Приморский парк Также рядом с Администрацией Красносельского района находится старое здание торгового центра, которое раньше называлось супермаркетом «Урицк». Здесь растет множество пышных елей.</a:t>
            </a:r>
          </a:p>
        </p:txBody>
      </p:sp>
      <p:pic>
        <p:nvPicPr>
          <p:cNvPr id="2867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12000"/>
          </a:blip>
          <a:srcRect/>
          <a:stretch>
            <a:fillRect/>
          </a:stretch>
        </p:blipFill>
        <p:spPr>
          <a:xfrm>
            <a:off x="827088" y="1557338"/>
            <a:ext cx="3960812" cy="1655762"/>
          </a:xfrm>
          <a:noFill/>
          <a:ln w="19050">
            <a:solidFill>
              <a:schemeClr val="bg2"/>
            </a:solidFill>
          </a:ln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779838" y="5876925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Толкачёва В. 8б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609600"/>
            <a:ext cx="74866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Моё любимое место в Красносельском районе – Аллея Славы</a:t>
            </a:r>
          </a:p>
        </p:txBody>
      </p:sp>
      <p:sp>
        <p:nvSpPr>
          <p:cNvPr id="29699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3708400" y="2060575"/>
            <a:ext cx="4824413" cy="3600450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 lIns="182562" rIns="182562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Я часто прогуливаюсь по Аллее Славы. Здесь мы с друзьями кормим уток, гуляем. В хорошую погоду мы устраиваем пикники, а в снежную погоду – весело играем. По праздникам, в день снятия Блокады, мы приносим цветы к памятнику. Нам повезло, что сохранилась память и памятные сооружения о Блокаде, и поэтому нам надо беречь их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Как хорошо, что в нашем районе есть такие места!</a:t>
            </a:r>
          </a:p>
        </p:txBody>
      </p:sp>
      <p:pic>
        <p:nvPicPr>
          <p:cNvPr id="29700" name="Picture 6" descr="F:\DCIM\102CANON\IMG_042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7088" y="4076700"/>
            <a:ext cx="2640012" cy="1878013"/>
          </a:xfrm>
          <a:noFill/>
          <a:ln w="31750">
            <a:solidFill>
              <a:schemeClr val="bg2"/>
            </a:solidFill>
          </a:ln>
        </p:spPr>
      </p:pic>
      <p:pic>
        <p:nvPicPr>
          <p:cNvPr id="29701" name="Picture 7" descr="F:\DCIM\102CANON\IMG_042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71550" y="2133600"/>
            <a:ext cx="2270125" cy="1703388"/>
          </a:xfrm>
          <a:noFill/>
          <a:ln w="31750">
            <a:solidFill>
              <a:schemeClr val="bg2"/>
            </a:solidFill>
          </a:ln>
        </p:spPr>
      </p:pic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4643438" y="573405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Козлова Ю. 6б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692150"/>
            <a:ext cx="76327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Мои любимые места в Красносельском районе</a:t>
            </a:r>
          </a:p>
        </p:txBody>
      </p:sp>
      <p:sp>
        <p:nvSpPr>
          <p:cNvPr id="30723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3132138" y="1773238"/>
            <a:ext cx="3240087" cy="1511300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 lIns="0" tIns="72000" rIns="72000" bIns="72000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Всей семьей мы любим гулять в Полежаевском парке. Этот парк очень большой и красивый. </a:t>
            </a: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1700213"/>
            <a:ext cx="1873250" cy="165100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725" name="Содержимое 11" descr="IMG_044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8" y="1628775"/>
            <a:ext cx="2376487" cy="1784350"/>
          </a:xfrm>
          <a:noFill/>
          <a:ln w="31750">
            <a:solidFill>
              <a:schemeClr val="bg2"/>
            </a:solidFill>
          </a:ln>
        </p:spPr>
      </p:pic>
      <p:pic>
        <p:nvPicPr>
          <p:cNvPr id="30726" name="Содержимое 12" descr="IMG_0439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1188" y="3716338"/>
            <a:ext cx="2447925" cy="1836737"/>
          </a:xfrm>
          <a:noFill/>
          <a:ln w="31750">
            <a:solidFill>
              <a:schemeClr val="bg2"/>
            </a:solidFill>
          </a:ln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627313" y="5661025"/>
            <a:ext cx="2881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Порожникова Т. 8б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3419475" y="3933825"/>
            <a:ext cx="5113338" cy="1647825"/>
          </a:xfrm>
          <a:prstGeom prst="rect">
            <a:avLst/>
          </a:prstGeom>
          <a:solidFill>
            <a:schemeClr val="bg1">
              <a:alpha val="49019"/>
            </a:schemeClr>
          </a:solidFill>
          <a:ln w="317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000">
                <a:latin typeface="Monotype Corsiva" pitchFamily="66" charset="0"/>
              </a:rPr>
              <a:t>Также нам нравиться гулять в Новознаменском парке, особенно осенью, когда парк одевается в разноцветные одежды. В этом парке хочется  проводить всё свободное время, потому что он красивый, чистый и спокойный</a:t>
            </a:r>
            <a:r>
              <a:rPr kumimoji="0" lang="en-US" sz="2000">
                <a:latin typeface="Monotype Corsiva" pitchFamily="66" charset="0"/>
              </a:rPr>
              <a:t>.</a:t>
            </a:r>
            <a:endParaRPr lang="ru-RU" sz="200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Моё любимое место в Красносельском районе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56100" y="2349500"/>
            <a:ext cx="4103688" cy="3817938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 lIns="0" tIns="72000" rIns="72000" bIns="72000"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mtClean="0"/>
              <a:t>   </a:t>
            </a:r>
            <a:r>
              <a:rPr lang="ru-RU" sz="2000" smtClean="0"/>
              <a:t>Моё любимое место в Красносельском районе - это Сосновая поляна. Сосновая поляна называется так, потому что в ней растёт очень много сосен, и от этого там всегда свежий воздух. В Сосновой поляне очень красиво, потому что весной там появляются различные растения и 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2000" smtClean="0"/>
              <a:t>распускаются цветы</a:t>
            </a:r>
            <a:r>
              <a:rPr lang="ru-RU" sz="2000" smtClean="0">
                <a:latin typeface="Arial" charset="0"/>
              </a:rPr>
              <a:t>.</a:t>
            </a:r>
            <a:r>
              <a:rPr lang="ru-RU" sz="2000" smtClean="0"/>
              <a:t> 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2000" smtClean="0"/>
              <a:t>А зимой красиво, потому что белый снег искрится на деревьях, и от этого кажется, что ты попал в волшебную сказку. </a:t>
            </a:r>
            <a:endParaRPr lang="ru-RU" sz="2000" smtClean="0">
              <a:latin typeface="Arial" charset="0"/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В Сосновой поляне гуляет очень много людей. Там они занимаются спортом, а некоторые даже собирают грибы.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  Вот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2000" smtClean="0"/>
              <a:t> почему Сосновая поляна мне нравится больше всего.</a:t>
            </a:r>
          </a:p>
        </p:txBody>
      </p:sp>
      <p:pic>
        <p:nvPicPr>
          <p:cNvPr id="410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3068638"/>
            <a:ext cx="3455987" cy="2284412"/>
          </a:xfrm>
          <a:noFill/>
          <a:ln w="31750">
            <a:solidFill>
              <a:schemeClr val="bg2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476250"/>
            <a:ext cx="8080375" cy="8794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Моя улица! ……… Моя школа!....</a:t>
            </a:r>
          </a:p>
        </p:txBody>
      </p:sp>
      <p:sp>
        <p:nvSpPr>
          <p:cNvPr id="31747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3492500" y="1412875"/>
            <a:ext cx="4965700" cy="2663825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 lIns="182562" rIns="182562"/>
          <a:lstStyle/>
          <a:p>
            <a:pPr marL="0" indent="0" eaLnBrk="1" hangingPunct="1">
              <a:buFontTx/>
              <a:buNone/>
            </a:pPr>
            <a:r>
              <a:rPr lang="ru-RU" sz="2400" smtClean="0"/>
              <a:t>Я очень люблю свою улицу!</a:t>
            </a:r>
          </a:p>
          <a:p>
            <a:pPr marL="0" indent="0" eaLnBrk="1" hangingPunct="1">
              <a:buFontTx/>
              <a:buNone/>
            </a:pPr>
            <a:r>
              <a:rPr lang="ru-RU" sz="2400" smtClean="0"/>
              <a:t>На моей улице находится известный кинотеатр «РУБЕЖ»</a:t>
            </a:r>
          </a:p>
          <a:p>
            <a:pPr marL="0" indent="0" eaLnBrk="1" hangingPunct="1">
              <a:buFontTx/>
              <a:buNone/>
            </a:pPr>
            <a:r>
              <a:rPr lang="ru-RU" sz="2400" smtClean="0"/>
              <a:t>Я очень люблю свою школу!</a:t>
            </a:r>
          </a:p>
          <a:p>
            <a:pPr marL="0" indent="0" eaLnBrk="1" hangingPunct="1">
              <a:buFontTx/>
              <a:buNone/>
            </a:pPr>
            <a:r>
              <a:rPr lang="ru-RU" sz="2400" smtClean="0"/>
              <a:t>В ней проходят самые счастливые минуты моей жизни.</a:t>
            </a:r>
          </a:p>
        </p:txBody>
      </p:sp>
      <p:pic>
        <p:nvPicPr>
          <p:cNvPr id="31748" name="Содержимое 7" descr="IMG_044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3800" y="4221163"/>
            <a:ext cx="2428875" cy="1981200"/>
          </a:xfrm>
          <a:noFill/>
          <a:ln w="31750">
            <a:solidFill>
              <a:schemeClr val="bg2"/>
            </a:solidFill>
          </a:ln>
        </p:spPr>
      </p:pic>
      <p:pic>
        <p:nvPicPr>
          <p:cNvPr id="31749" name="Picture 7" descr="F:\DCIM\102CANON\IMG_04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916113"/>
            <a:ext cx="2428875" cy="1827212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900113" y="5589588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Порожникова Т. 8б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Blackadder ITC" pitchFamily="82" charset="0"/>
              </a:rPr>
              <a:t>Красносельский район</a:t>
            </a:r>
            <a:r>
              <a:rPr lang="ru-RU" b="1" i="1" smtClean="0">
                <a:latin typeface="Blackadder ITC" pitchFamily="82" charset="0"/>
              </a:rPr>
              <a:t>	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 </a:t>
            </a:r>
            <a:r>
              <a:rPr lang="ru-RU" sz="2400" i="1" smtClean="0"/>
              <a:t>Я люблю отдыхать в Красносельском  районе. Здесь много красивых мест.. Но самое красивое место, где я люблю отдыхать - это  Южно-Приморский парк. В нем есть дорожки для велосипедов, красивые озера с утками. Недалеко от парка есть речка, которая впадает в Финский залив. Летом в этой речке я купаюсь. Я очень люблю свой район.</a:t>
            </a:r>
            <a:r>
              <a:rPr lang="ru-RU" sz="2400" smtClean="0"/>
              <a:t> </a:t>
            </a:r>
          </a:p>
        </p:txBody>
      </p:sp>
      <p:pic>
        <p:nvPicPr>
          <p:cNvPr id="3277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6000" contrast="6000"/>
          </a:blip>
          <a:srcRect/>
          <a:stretch>
            <a:fillRect/>
          </a:stretch>
        </p:blipFill>
        <p:spPr>
          <a:xfrm>
            <a:off x="684213" y="1989138"/>
            <a:ext cx="3810000" cy="2855912"/>
          </a:xfrm>
          <a:noFill/>
          <a:ln w="31750">
            <a:solidFill>
              <a:schemeClr val="bg2"/>
            </a:solidFill>
          </a:ln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331913" y="573405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Яныкин А. 5б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Мой любимый район…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3573463"/>
            <a:ext cx="8064500" cy="2160587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. Зимой мое любимое занятие там ­ катание на коньках. Мы с братом любим кататься вместе, устраиваем с ним гонки, аж дух захватывает! Весною мне нравится гулять в парке и дышать свежим воздухом, наблюдать, как распускаются почки на деревьях, как появляются первые цветы мать­и-мачехи. А еще весною очень красивые закаты, поэтому мы часто гуляем там вечерами. Этим летом мой брат работал в парке на аттракционах, поэтому я каталась на каждом из них много раз! С приходом осени парк окрашивается вкрасно-желтые цвета. Мне очень нравится бегать по дорожкам парка и разбрасывать листья! Это так здорово!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Приглашаю всех побывать в нашем прекрасном парке!</a:t>
            </a:r>
            <a:r>
              <a:rPr lang="ru-RU" sz="1600" smtClean="0"/>
              <a:t> </a:t>
            </a:r>
          </a:p>
        </p:txBody>
      </p:sp>
      <p:pic>
        <p:nvPicPr>
          <p:cNvPr id="337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12000" contrast="12000"/>
          </a:blip>
          <a:srcRect/>
          <a:stretch>
            <a:fillRect/>
          </a:stretch>
        </p:blipFill>
        <p:spPr>
          <a:xfrm>
            <a:off x="755650" y="1484313"/>
            <a:ext cx="3311525" cy="1871662"/>
          </a:xfrm>
          <a:noFill/>
          <a:ln w="19050">
            <a:solidFill>
              <a:schemeClr val="bg2"/>
            </a:solidFill>
          </a:ln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3563938" y="5734050"/>
            <a:ext cx="194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Шпак А. 5а</a:t>
            </a:r>
          </a:p>
        </p:txBody>
      </p: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4140200" y="2205038"/>
            <a:ext cx="4511675" cy="12096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>
                <a:latin typeface="Monotype Corsiva" pitchFamily="66" charset="0"/>
              </a:rPr>
              <a:t>Я живу в Красносельском районе уже 10 лет.</a:t>
            </a:r>
          </a:p>
          <a:p>
            <a:r>
              <a:rPr kumimoji="0" lang="ru-RU">
                <a:latin typeface="Monotype Corsiva" pitchFamily="66" charset="0"/>
              </a:rPr>
              <a:t> Я люблю свой район, особенно Южно-Приморский парк, в котором часто бываю. В каждое время года он хорош по-своему.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smtClean="0">
                <a:latin typeface="Arial" charset="0"/>
              </a:rPr>
              <a:t>Любимое место отдыха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sz="half" idx="4294967295"/>
          </p:nvPr>
        </p:nvSpPr>
        <p:spPr>
          <a:xfrm>
            <a:off x="4067175" y="1484313"/>
            <a:ext cx="4533900" cy="2951162"/>
          </a:xfrm>
          <a:solidFill>
            <a:schemeClr val="bg1">
              <a:alpha val="47842"/>
            </a:schemeClr>
          </a:solidFill>
          <a:ln w="31750">
            <a:solidFill>
              <a:schemeClr val="bg2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1800" smtClean="0"/>
              <a:t>Я и моя большая семья очень любим наш Красносельский район. Особенно нам нравится Южно-Приморский парк. Там можно гулять круглый год. Весной мы приходим в парк посмотреть, как всё вокруг расцветает. Весенний воздух наполняется ароматом пробудившейся природы.</a:t>
            </a:r>
          </a:p>
          <a:p>
            <a:pPr>
              <a:buFontTx/>
              <a:buNone/>
            </a:pPr>
            <a:r>
              <a:rPr lang="ru-RU" sz="1800" smtClean="0"/>
              <a:t>Набухают почки на вербе, и мы следим, как из маленьких  почечек пробиваются к солнцу первые зелёные росточки. </a:t>
            </a:r>
          </a:p>
        </p:txBody>
      </p:sp>
      <p:pic>
        <p:nvPicPr>
          <p:cNvPr id="34820" name="Picture 2" descr="F:\DCIM\102CANON\IMG_048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484313"/>
            <a:ext cx="3089275" cy="2016125"/>
          </a:xfrm>
          <a:noFill/>
          <a:ln w="31750">
            <a:solidFill>
              <a:schemeClr val="bg2"/>
            </a:solidFill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258888" y="4581525"/>
            <a:ext cx="6913562" cy="1296988"/>
          </a:xfrm>
          <a:prstGeom prst="rect">
            <a:avLst/>
          </a:prstGeom>
          <a:solidFill>
            <a:schemeClr val="bg1">
              <a:alpha val="49019"/>
            </a:schemeClr>
          </a:solidFill>
          <a:ln w="3175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kumimoji="0" lang="ru-RU" sz="2000">
                <a:latin typeface="Monotype Corsiva" pitchFamily="66" charset="0"/>
              </a:rPr>
              <a:t>Когда мы гуляем в парке все вместе, то получаем наслаждение </a:t>
            </a:r>
          </a:p>
          <a:p>
            <a:pPr algn="ctr" eaLnBrk="0" hangingPunct="0">
              <a:spcBef>
                <a:spcPct val="20000"/>
              </a:spcBef>
            </a:pPr>
            <a:r>
              <a:rPr kumimoji="0" lang="ru-RU" sz="2000">
                <a:latin typeface="Monotype Corsiva" pitchFamily="66" charset="0"/>
              </a:rPr>
              <a:t>от красоты природы, а также от  общения друг с другом.</a:t>
            </a:r>
          </a:p>
          <a:p>
            <a:pPr algn="ctr"/>
            <a:endParaRPr lang="ru-RU" sz="200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«Балтийская жемчужина»</a:t>
            </a:r>
          </a:p>
        </p:txBody>
      </p:sp>
      <p:pic>
        <p:nvPicPr>
          <p:cNvPr id="3584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3213100"/>
            <a:ext cx="3810000" cy="2449513"/>
          </a:xfrm>
          <a:noFill/>
          <a:ln w="19050">
            <a:solidFill>
              <a:schemeClr val="bg2"/>
            </a:solidFill>
          </a:ln>
        </p:spPr>
      </p:pic>
      <p:pic>
        <p:nvPicPr>
          <p:cNvPr id="3584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1844675"/>
            <a:ext cx="3529013" cy="2257425"/>
          </a:xfrm>
          <a:noFill/>
          <a:ln w="19050">
            <a:solidFill>
              <a:schemeClr val="bg2"/>
            </a:solidFill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43213" y="5876925"/>
            <a:ext cx="2303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Кузьмина</a:t>
            </a:r>
            <a:r>
              <a:rPr kumimoji="0"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А. 8в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1484313"/>
            <a:ext cx="2089150" cy="2470150"/>
          </a:xfrm>
          <a:noFill/>
          <a:ln w="31750">
            <a:solidFill>
              <a:schemeClr val="bg2"/>
            </a:solidFill>
          </a:ln>
        </p:spPr>
      </p:pic>
      <p:pic>
        <p:nvPicPr>
          <p:cNvPr id="36867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140200" y="3716338"/>
            <a:ext cx="1981200" cy="2433637"/>
          </a:xfrm>
          <a:noFill/>
          <a:ln w="31750">
            <a:solidFill>
              <a:schemeClr val="bg2"/>
            </a:solidFill>
          </a:ln>
        </p:spPr>
      </p:pic>
      <p:pic>
        <p:nvPicPr>
          <p:cNvPr id="36868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42988" y="4149725"/>
            <a:ext cx="2800350" cy="2100263"/>
          </a:xfrm>
          <a:noFill/>
          <a:ln w="31750">
            <a:solidFill>
              <a:schemeClr val="bg2"/>
            </a:solidFill>
          </a:ln>
        </p:spPr>
      </p:pic>
      <p:pic>
        <p:nvPicPr>
          <p:cNvPr id="36869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140200" y="1484313"/>
            <a:ext cx="2916238" cy="1989137"/>
          </a:xfrm>
          <a:noFill/>
          <a:ln w="31750">
            <a:solidFill>
              <a:schemeClr val="bg2"/>
            </a:solidFill>
          </a:ln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227763" y="4652963"/>
            <a:ext cx="237648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Фото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Анацко О.Э.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684213" y="404813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ru-RU" sz="4400" b="1">
                <a:solidFill>
                  <a:schemeClr val="tx2"/>
                </a:solidFill>
                <a:latin typeface="Arial Narrow" pitchFamily="34" charset="0"/>
              </a:rPr>
              <a:t>Мой родной и любимый район…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/>
              <a:t>Мой родной и любимый район…</a:t>
            </a:r>
          </a:p>
        </p:txBody>
      </p:sp>
      <p:pic>
        <p:nvPicPr>
          <p:cNvPr id="37891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95513" y="1700213"/>
            <a:ext cx="4537075" cy="3397250"/>
          </a:xfrm>
          <a:noFill/>
          <a:ln w="31750">
            <a:solidFill>
              <a:schemeClr val="bg2"/>
            </a:solidFill>
          </a:ln>
        </p:spPr>
      </p:pic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203575" y="5589588"/>
            <a:ext cx="4645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Фото  Анацко О.Э.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/>
              <a:t>Мой родной и любимый район…</a:t>
            </a:r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1989138"/>
            <a:ext cx="3530600" cy="1979612"/>
          </a:xfrm>
          <a:noFill/>
          <a:ln w="31750">
            <a:solidFill>
              <a:schemeClr val="bg2"/>
            </a:solidFill>
          </a:ln>
        </p:spPr>
      </p:pic>
      <p:pic>
        <p:nvPicPr>
          <p:cNvPr id="3891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5800" y="4116388"/>
            <a:ext cx="3530600" cy="1979612"/>
          </a:xfrm>
          <a:noFill/>
          <a:ln w="31750">
            <a:solidFill>
              <a:schemeClr val="bg2"/>
            </a:solidFill>
          </a:ln>
        </p:spPr>
      </p:pic>
      <p:pic>
        <p:nvPicPr>
          <p:cNvPr id="38917" name="Picture 11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3800" y="1989138"/>
            <a:ext cx="2484438" cy="3311525"/>
          </a:xfrm>
          <a:noFill/>
          <a:ln w="31750">
            <a:solidFill>
              <a:schemeClr val="bg2"/>
            </a:solidFill>
          </a:ln>
        </p:spPr>
      </p:pic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572000" y="5589588"/>
            <a:ext cx="3816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Фото  Анацко О.Э.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420938"/>
            <a:ext cx="7772400" cy="1143000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Blackadder ITC" pitchFamily="82" charset="0"/>
              </a:rPr>
              <a:t>Благодарим всех учащихся, принявших участие в составлении альбома!!!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Красносёлы, с юбилеем!</a:t>
            </a:r>
          </a:p>
        </p:txBody>
      </p:sp>
      <p:sp>
        <p:nvSpPr>
          <p:cNvPr id="5123" name="Текст 3"/>
          <p:cNvSpPr>
            <a:spLocks noGrp="1"/>
          </p:cNvSpPr>
          <p:nvPr>
            <p:ph type="body" sz="half" idx="2"/>
          </p:nvPr>
        </p:nvSpPr>
        <p:spPr>
          <a:xfrm>
            <a:off x="4140200" y="2060575"/>
            <a:ext cx="4535488" cy="4176713"/>
          </a:xfrm>
          <a:solidFill>
            <a:schemeClr val="bg1">
              <a:alpha val="50980"/>
            </a:schemeClr>
          </a:solidFill>
          <a:ln w="31750">
            <a:solidFill>
              <a:schemeClr val="bg2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1600" smtClean="0"/>
              <a:t>Именно в Лигово находится моё любимое место в Красносельском районе – моя родная гимназия. Именно в ней я провожу большую часть своего времени. В ней 26-ой год работает моя мама, её закончил мой старший брат, и в ней уже седьмой год учусь я. </a:t>
            </a:r>
          </a:p>
          <a:p>
            <a:pPr>
              <a:buFontTx/>
              <a:buNone/>
            </a:pPr>
            <a:r>
              <a:rPr lang="ru-RU" sz="1600" smtClean="0"/>
              <a:t>Я горжусь своей гимназией, ведь она в 2007 году признана одной из лучших школ района. А я считаю, что она лучшая в Санкт-Петербурге. Мне комфортно в школе. Люблю наши светлые, уютные, чистые кабинеты, нашу библиотеку и информационный центр (где еще есть такой?!), наши компьютерные классы, столовую. </a:t>
            </a:r>
          </a:p>
          <a:p>
            <a:pPr>
              <a:buFontTx/>
              <a:buNone/>
            </a:pPr>
            <a:r>
              <a:rPr lang="ru-RU" sz="1600" smtClean="0"/>
              <a:t>И, несмотря на наше разбитое крыльцо ,и не очень современный актовый зал, моя школа всегда чистая!!! </a:t>
            </a:r>
            <a:endParaRPr lang="ru-RU" sz="90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16013" y="5876925"/>
            <a:ext cx="2303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Кузьмина А. 8в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3860800"/>
            <a:ext cx="3384550" cy="187325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126" name="Picture 10" descr="кРЫЛЬЦО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628775"/>
            <a:ext cx="2649537" cy="198755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Мне очень нравится здание вокзала на станции Можайская (посёлок Можайский)</a:t>
            </a:r>
          </a:p>
        </p:txBody>
      </p:sp>
      <p:sp>
        <p:nvSpPr>
          <p:cNvPr id="6147" name="Текст 3"/>
          <p:cNvSpPr>
            <a:spLocks noGrp="1"/>
          </p:cNvSpPr>
          <p:nvPr>
            <p:ph type="body" sz="half" idx="2"/>
          </p:nvPr>
        </p:nvSpPr>
        <p:spPr>
          <a:xfrm>
            <a:off x="611188" y="1628775"/>
            <a:ext cx="4032250" cy="1800225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Сам посёлок назван в честь Александра Фёдоровича Можайского- создателя первого русского самолёта.</a:t>
            </a:r>
          </a:p>
        </p:txBody>
      </p:sp>
      <p:pic>
        <p:nvPicPr>
          <p:cNvPr id="6148" name="Picture 5" descr="F:\DCIM\102CANON\IMG_04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18000" contrast="24000"/>
          </a:blip>
          <a:srcRect/>
          <a:stretch>
            <a:fillRect/>
          </a:stretch>
        </p:blipFill>
        <p:spPr>
          <a:xfrm>
            <a:off x="4859338" y="1412875"/>
            <a:ext cx="3744912" cy="2303463"/>
          </a:xfrm>
          <a:noFill/>
          <a:ln w="31750">
            <a:solidFill>
              <a:schemeClr val="bg2"/>
            </a:solidFill>
          </a:ln>
        </p:spPr>
      </p:pic>
      <p:pic>
        <p:nvPicPr>
          <p:cNvPr id="6149" name="Picture 6" descr="F:\DCIM\102CANON\IMG_0462.JPG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611188" y="3762375"/>
            <a:ext cx="3816350" cy="2568575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203575" y="6338888"/>
            <a:ext cx="324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Пожемецкий Р. 9а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643438" y="3933825"/>
            <a:ext cx="4032250" cy="2281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kumimoji="0" lang="ru-RU" sz="2000">
                <a:latin typeface="Monotype Corsiva" pitchFamily="66" charset="0"/>
              </a:rPr>
              <a:t>Здание вокзала очень уютное.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kumimoji="0" lang="ru-RU" sz="2000">
                <a:latin typeface="Monotype Corsiva" pitchFamily="66" charset="0"/>
              </a:rPr>
              <a:t> Построен вокзал в 1890 году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kumimoji="0" lang="ru-RU" sz="2000">
                <a:latin typeface="Monotype Corsiva" pitchFamily="66" charset="0"/>
              </a:rPr>
              <a:t>архитектором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kumimoji="0" lang="ru-RU" sz="2000">
                <a:latin typeface="Monotype Corsiva" pitchFamily="66" charset="0"/>
              </a:rPr>
              <a:t>С.П. Лазаревым-Станищевым. </a:t>
            </a:r>
          </a:p>
          <a:p>
            <a:pPr algn="ctr"/>
            <a:r>
              <a:rPr kumimoji="0" lang="ru-RU" sz="2000">
                <a:latin typeface="Monotype Corsiva" pitchFamily="66" charset="0"/>
              </a:rPr>
              <a:t>К сожалению, вокзал давно  </a:t>
            </a:r>
          </a:p>
          <a:p>
            <a:pPr algn="ctr"/>
            <a:r>
              <a:rPr kumimoji="0" lang="ru-RU" sz="2000">
                <a:latin typeface="Monotype Corsiva" pitchFamily="66" charset="0"/>
              </a:rPr>
              <a:t>не ремонтировали,</a:t>
            </a:r>
          </a:p>
          <a:p>
            <a:pPr algn="ctr"/>
            <a:r>
              <a:rPr kumimoji="0" lang="ru-RU" sz="2000">
                <a:latin typeface="Monotype Corsiva" pitchFamily="66" charset="0"/>
              </a:rPr>
              <a:t> а часть здания просто заколочена.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747713"/>
          </a:xfrm>
        </p:spPr>
        <p:txBody>
          <a:bodyPr/>
          <a:lstStyle/>
          <a:p>
            <a:pPr eaLnBrk="1" hangingPunct="1"/>
            <a:r>
              <a:rPr lang="ru-RU" sz="4400" b="1" smtClean="0">
                <a:latin typeface="Arial" charset="0"/>
              </a:rPr>
              <a:t>Красносёлы, с юбилеем!</a:t>
            </a:r>
          </a:p>
        </p:txBody>
      </p:sp>
      <p:sp>
        <p:nvSpPr>
          <p:cNvPr id="717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716463" y="1268413"/>
            <a:ext cx="3741737" cy="5000625"/>
          </a:xfrm>
          <a:solidFill>
            <a:schemeClr val="bg1">
              <a:alpha val="50980"/>
            </a:schemeClr>
          </a:solidFill>
          <a:ln w="31750"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Красносельский  район…Неужели ему, такому молодому, уже 35 лет? Или ещё?  Не верится…</a:t>
            </a:r>
          </a:p>
          <a:p>
            <a:pPr eaLnBrk="1" hangingPunct="1">
              <a:buFontTx/>
              <a:buNone/>
            </a:pPr>
            <a:r>
              <a:rPr lang="ru-RU" sz="1800" smtClean="0"/>
              <a:t>Я люблю свой Красносельский район. Это мой родной район. Здесь выросли мои родители, живу, учусь и я. Мы, красносёлы, с гордостью носим это имя и любим свой район за всё: за чистый воздух и ухоженность территорий, за парки и тенистые аллеи, за простор и масштабность.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 нашем районе живут прекрасные труженики, и я поздравляю всех нас, красносёлов, с юбилеем.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Желаю своему району дальнейшего процветания, молодости и красоты!</a:t>
            </a:r>
          </a:p>
        </p:txBody>
      </p:sp>
      <p:sp>
        <p:nvSpPr>
          <p:cNvPr id="69637" name="TextBox 5"/>
          <p:cNvSpPr txBox="1">
            <a:spLocks noChangeArrowheads="1"/>
          </p:cNvSpPr>
          <p:nvPr/>
        </p:nvSpPr>
        <p:spPr bwMode="auto">
          <a:xfrm>
            <a:off x="1331913" y="5661025"/>
            <a:ext cx="2365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Свистунов П. 9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a</a:t>
            </a: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3" name="Picture 7" descr="Картинка 1 из 4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844675"/>
            <a:ext cx="3924300" cy="2944813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5" y="1071563"/>
            <a:ext cx="467201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Холмы  </a:t>
            </a:r>
            <a:r>
              <a:rPr lang="ru-RU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красносельские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 парки,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Что может красивее быть.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Шагаю вразвалку по тропкам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 хочется, хочется жить…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sz="half" idx="1"/>
          </p:nvPr>
        </p:nvSpPr>
        <p:spPr>
          <a:xfrm>
            <a:off x="611188" y="3213100"/>
            <a:ext cx="7921625" cy="2305050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Самое любимое моё место-это Южно-Приморский парк. Его тенистые аллеи раскинулись от Петергофского шоссе до Финского залива. При входе в парк расположен чудесный фонтан. Летом его брызги причудливо переливаются всеми цветами радуги в лучах солнца. В парке есть голубое озеро. Летом здесь катаются на катамаранах, а зимой- на коньках по гладкой поверхности льда. Из озера прорыт канал- выход к Финскому заливу.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 этом парке в любое время года каждый найдёт для себя что-то интересное и приятное.</a:t>
            </a:r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bright="-18000" contrast="18000"/>
          </a:blip>
          <a:srcRect/>
          <a:stretch>
            <a:fillRect/>
          </a:stretch>
        </p:blipFill>
        <p:spPr>
          <a:xfrm>
            <a:off x="684213" y="765175"/>
            <a:ext cx="2978150" cy="1981200"/>
          </a:xfrm>
          <a:noFill/>
          <a:ln w="31750">
            <a:solidFill>
              <a:schemeClr val="bg2"/>
            </a:solidFill>
          </a:ln>
        </p:spPr>
      </p:pic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6156325" y="573405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Николаева В. 8б</a:t>
            </a:r>
            <a:r>
              <a:rPr lang="ru-RU" sz="1600"/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Новостройки района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684213" y="1773238"/>
            <a:ext cx="3810000" cy="3895725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000" smtClean="0"/>
              <a:t>В этом году  исполняется 35 лет Красносельскому району. Красносёлы гордятся  своей историей. С Красным  селом связаны имена И.Репина , Ф.Шаляпина и М.Лермонтова. </a:t>
            </a:r>
            <a:endParaRPr lang="ru-RU" sz="2000" smtClean="0">
              <a:latin typeface="Arial" charset="0"/>
            </a:endParaRPr>
          </a:p>
          <a:p>
            <a:pPr>
              <a:buFontTx/>
              <a:buNone/>
            </a:pPr>
            <a:r>
              <a:rPr lang="ru-RU" sz="2000" smtClean="0"/>
              <a:t>Здесь проходили военные сборы русской гвардии. Иногда на время учений приезжал почти весь императорский двор.</a:t>
            </a:r>
          </a:p>
          <a:p>
            <a:pPr>
              <a:buFontTx/>
              <a:buNone/>
            </a:pPr>
            <a:r>
              <a:rPr lang="ru-RU" sz="2000" smtClean="0"/>
              <a:t>В настоящее время наш район активно развивается.</a:t>
            </a:r>
          </a:p>
        </p:txBody>
      </p:sp>
      <p:sp>
        <p:nvSpPr>
          <p:cNvPr id="9220" name="Содержимое 4"/>
          <p:cNvSpPr>
            <a:spLocks noGrp="1"/>
          </p:cNvSpPr>
          <p:nvPr>
            <p:ph sz="quarter" idx="3"/>
          </p:nvPr>
        </p:nvSpPr>
        <p:spPr>
          <a:xfrm>
            <a:off x="5148263" y="3429000"/>
            <a:ext cx="3240087" cy="6477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smtClean="0"/>
              <a:t>Строятся новые торговые и развлекательные центры.</a:t>
            </a:r>
          </a:p>
        </p:txBody>
      </p:sp>
      <p:pic>
        <p:nvPicPr>
          <p:cNvPr id="9221" name="Содержимое 8" descr="IMG_0455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4292600"/>
            <a:ext cx="3744913" cy="1873250"/>
          </a:xfrm>
          <a:noFill/>
          <a:ln w="31750">
            <a:solidFill>
              <a:schemeClr val="bg2"/>
            </a:solidFill>
          </a:ln>
        </p:spPr>
      </p:pic>
      <p:pic>
        <p:nvPicPr>
          <p:cNvPr id="9222" name="Picture 2" descr="F:\DCIM\102CANON\IMG_04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1773238"/>
            <a:ext cx="3810000" cy="1511300"/>
          </a:xfrm>
          <a:noFill/>
          <a:ln w="31750">
            <a:solidFill>
              <a:schemeClr val="bg2"/>
            </a:solidFill>
          </a:ln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1042988" y="5805488"/>
            <a:ext cx="302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Колпашникова Д. 8а</a:t>
            </a:r>
            <a:r>
              <a:rPr lang="ru-RU" sz="280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sz="4400" b="1" smtClean="0">
                <a:latin typeface="Blackadder ITC" pitchFamily="82" charset="0"/>
              </a:rPr>
              <a:t>Моё любимое место в районе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716463" y="1268413"/>
            <a:ext cx="3889375" cy="4392612"/>
          </a:xfrm>
          <a:solidFill>
            <a:schemeClr val="bg1">
              <a:alpha val="50195"/>
            </a:schemeClr>
          </a:solidFill>
          <a:ln w="31750">
            <a:solidFill>
              <a:schemeClr val="bg2"/>
            </a:solidFill>
          </a:ln>
        </p:spPr>
        <p:txBody>
          <a:bodyPr lIns="0" tIns="72000" rIns="72000" bIns="72000" anchor="ctr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i="1" smtClean="0"/>
              <a:t>     </a:t>
            </a:r>
            <a:r>
              <a:rPr lang="ru-RU" sz="2400" smtClean="0"/>
              <a:t>Моё любимое место в районе - мой двор.</a:t>
            </a:r>
            <a:endParaRPr lang="ru-RU" sz="240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Здесь находится садик, куда я ходил в детстве. Здесь я гуляю с друзьями.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В моём дворе располагается база Жилкомсервиса, которая занимается благоустройством Красносельского района.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132138" y="5805488"/>
            <a:ext cx="280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Ибрагимов Р.  8 в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84213" y="1268413"/>
            <a:ext cx="3455987" cy="1512887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kumimoji="0" lang="ru-RU" sz="2400">
                <a:latin typeface="Monotype Corsiva" pitchFamily="66" charset="0"/>
              </a:rPr>
              <a:t>Я люблю свой район и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kumimoji="0" lang="ru-RU" sz="2400">
                <a:latin typeface="Monotype Corsiva" pitchFamily="66" charset="0"/>
              </a:rPr>
              <a:t>горжусь тем,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kumimoji="0" lang="ru-RU" sz="2400">
                <a:latin typeface="Monotype Corsiva" pitchFamily="66" charset="0"/>
              </a:rPr>
              <a:t>что я живу в нём.</a:t>
            </a:r>
          </a:p>
          <a:p>
            <a:pPr algn="ctr"/>
            <a:endParaRPr lang="ru-RU" sz="2400">
              <a:latin typeface="Monotype Corsiva" pitchFamily="66" charset="0"/>
            </a:endParaRP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3068638"/>
            <a:ext cx="3095625" cy="2320925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Certificate</Template>
  <TotalTime>1469</TotalTime>
  <Words>3250</Words>
  <Application>Microsoft Office PowerPoint</Application>
  <PresentationFormat>Экран (4:3)</PresentationFormat>
  <Paragraphs>187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Certificate</vt:lpstr>
      <vt:lpstr>Любимые места моего района</vt:lpstr>
      <vt:lpstr>Южно-Приморский  Парк</vt:lpstr>
      <vt:lpstr>Моё любимое место в Красносельском районе</vt:lpstr>
      <vt:lpstr>Красносёлы, с юбилеем!</vt:lpstr>
      <vt:lpstr>Мне очень нравится здание вокзала на станции Можайская (посёлок Можайский)</vt:lpstr>
      <vt:lpstr>Красносёлы, с юбилеем!</vt:lpstr>
      <vt:lpstr>Холмы  красносельские, парки, Что может красивее быть. Шагаю вразвалку по тропкам И хочется, хочется жить…</vt:lpstr>
      <vt:lpstr>Новостройки района</vt:lpstr>
      <vt:lpstr>Моё любимое место в районе</vt:lpstr>
      <vt:lpstr>Южно-Приморский Парк</vt:lpstr>
      <vt:lpstr>Мой район</vt:lpstr>
      <vt:lpstr>Я горжусь своим районом</vt:lpstr>
      <vt:lpstr>Моё любимое место в Красносельском районе</vt:lpstr>
      <vt:lpstr>Любимое место в Красносельском районе</vt:lpstr>
      <vt:lpstr>Южно-Приморский парк</vt:lpstr>
      <vt:lpstr>Мой любимый район</vt:lpstr>
      <vt:lpstr>Мой любимый Красносельский район</vt:lpstr>
      <vt:lpstr>Южно-Приморский парк</vt:lpstr>
      <vt:lpstr>Моё любимое место в Красносельском районе</vt:lpstr>
      <vt:lpstr>Мой любимый уголок в Красносельском районе</vt:lpstr>
      <vt:lpstr>Южно-приморский парк</vt:lpstr>
      <vt:lpstr>Слайд 22</vt:lpstr>
      <vt:lpstr>Киноцентр «Рубеж»</vt:lpstr>
      <vt:lpstr>Воронья гора</vt:lpstr>
      <vt:lpstr>Передний край обороны Ленинграда - Лигово</vt:lpstr>
      <vt:lpstr>Мой любимый район</vt:lpstr>
      <vt:lpstr>Любимое место района</vt:lpstr>
      <vt:lpstr>Моё любимое место в Красносельском районе – Аллея Славы</vt:lpstr>
      <vt:lpstr>Мои любимые места в Красносельском районе</vt:lpstr>
      <vt:lpstr>Моя улица! ……… Моя школа!....</vt:lpstr>
      <vt:lpstr>Красносельский район </vt:lpstr>
      <vt:lpstr>Мой любимый район…</vt:lpstr>
      <vt:lpstr>Любимое место отдыха</vt:lpstr>
      <vt:lpstr>«Балтийская жемчужина»</vt:lpstr>
      <vt:lpstr>Слайд 35</vt:lpstr>
      <vt:lpstr>Мой родной и любимый район…</vt:lpstr>
      <vt:lpstr>Мой родной и любимый район…</vt:lpstr>
      <vt:lpstr>Благодарим всех учащихся, принявших участие в составлении альбома!!!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Любимые места моего района</dc:title>
  <dc:creator>*</dc:creator>
  <cp:lastModifiedBy>Рамаз</cp:lastModifiedBy>
  <cp:revision>85</cp:revision>
  <dcterms:created xsi:type="dcterms:W3CDTF">2008-02-19T18:43:54Z</dcterms:created>
  <dcterms:modified xsi:type="dcterms:W3CDTF">2011-11-03T15:52:40Z</dcterms:modified>
</cp:coreProperties>
</file>