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9" r:id="rId3"/>
    <p:sldId id="25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E9215F3-04B8-4EDA-A97A-70ECF7A07A50}" type="datetimeFigureOut">
              <a:rPr lang="ru-RU" smtClean="0"/>
              <a:pPr/>
              <a:t>27.05.2010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B569688-14FF-41DE-A3CA-ADEBC49F89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saratovgreen.ru/component/option,com_true/Itemid,3/func,detail/catid,11/id,304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olgograd.ru/news/sport/2008/184764.news" TargetMode="External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slide" Target="slide10.xml"/><Relationship Id="rId18" Type="http://schemas.openxmlformats.org/officeDocument/2006/relationships/image" Target="../media/image16.jpeg"/><Relationship Id="rId3" Type="http://schemas.openxmlformats.org/officeDocument/2006/relationships/slide" Target="slide6.xml"/><Relationship Id="rId7" Type="http://schemas.openxmlformats.org/officeDocument/2006/relationships/slide" Target="slide5.xml"/><Relationship Id="rId12" Type="http://schemas.openxmlformats.org/officeDocument/2006/relationships/image" Target="../media/image13.jpeg"/><Relationship Id="rId17" Type="http://schemas.openxmlformats.org/officeDocument/2006/relationships/slide" Target="slide11.xml"/><Relationship Id="rId2" Type="http://schemas.openxmlformats.org/officeDocument/2006/relationships/image" Target="../media/image8.jpe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slide" Target="slide4.xml"/><Relationship Id="rId5" Type="http://schemas.openxmlformats.org/officeDocument/2006/relationships/slide" Target="slide8.xml"/><Relationship Id="rId15" Type="http://schemas.openxmlformats.org/officeDocument/2006/relationships/slide" Target="slide9.xml"/><Relationship Id="rId10" Type="http://schemas.openxmlformats.org/officeDocument/2006/relationships/image" Target="../media/image12.jpeg"/><Relationship Id="rId19" Type="http://schemas.openxmlformats.org/officeDocument/2006/relationships/image" Target="../media/image17.gif"/><Relationship Id="rId4" Type="http://schemas.openxmlformats.org/officeDocument/2006/relationships/image" Target="../media/image9.jpeg"/><Relationship Id="rId9" Type="http://schemas.openxmlformats.org/officeDocument/2006/relationships/slide" Target="slide7.xml"/><Relationship Id="rId1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saratovgreen.ru/component/option,com_true/Itemid,3/func,detail/catid,3/id,2/" TargetMode="Externa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12.jpeg"/><Relationship Id="rId4" Type="http://schemas.openxmlformats.org/officeDocument/2006/relationships/hyperlink" Target="http://www.saratovgreen.ru/component/option,com_true/Itemid,3/func,detail/catid,17/id,128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5" name="Picture 5" descr="sonne"/>
          <p:cNvPicPr>
            <a:picLocks noChangeAspect="1" noChangeArrowheads="1"/>
          </p:cNvPicPr>
          <p:nvPr/>
        </p:nvPicPr>
        <p:blipFill>
          <a:blip r:embed="rId3">
            <a:lum bright="24000"/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74" name="WordArt 14"/>
          <p:cNvSpPr>
            <a:spLocks noChangeArrowheads="1" noChangeShapeType="1" noTextEdit="1"/>
          </p:cNvSpPr>
          <p:nvPr/>
        </p:nvSpPr>
        <p:spPr bwMode="auto">
          <a:xfrm>
            <a:off x="914400" y="260350"/>
            <a:ext cx="8229600" cy="633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CC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68975" name="WordArt 15"/>
          <p:cNvSpPr>
            <a:spLocks noChangeArrowheads="1" noChangeShapeType="1" noTextEdit="1"/>
          </p:cNvSpPr>
          <p:nvPr/>
        </p:nvSpPr>
        <p:spPr bwMode="auto">
          <a:xfrm>
            <a:off x="755650" y="1700213"/>
            <a:ext cx="3455988" cy="4598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43013" name="WordArt 16"/>
          <p:cNvSpPr>
            <a:spLocks noChangeArrowheads="1" noChangeShapeType="1" noTextEdit="1"/>
          </p:cNvSpPr>
          <p:nvPr/>
        </p:nvSpPr>
        <p:spPr bwMode="auto">
          <a:xfrm flipH="1">
            <a:off x="285720" y="928670"/>
            <a:ext cx="1643074" cy="371477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4357694"/>
            <a:ext cx="71438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8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blipFill>
                <a:blip r:embed="rId4"/>
                <a:tile tx="0" ty="0" sx="100000" sy="100000" flip="none" algn="tl"/>
              </a:blipFill>
            </a:endParaRPr>
          </a:p>
        </p:txBody>
      </p:sp>
      <p:pic>
        <p:nvPicPr>
          <p:cNvPr id="7" name="Picture 2" descr="Рисунок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2867" y="34286"/>
            <a:ext cx="9091133" cy="682371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00166" y="0"/>
            <a:ext cx="64294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МОУ «СОШ № 23»</a:t>
            </a:r>
          </a:p>
          <a:p>
            <a:pPr algn="ctr"/>
            <a:r>
              <a:rPr lang="ru-RU" sz="4400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2800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г. Энгельса Саратовской области</a:t>
            </a:r>
            <a:endParaRPr lang="ru-RU" sz="2800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CC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2214554"/>
            <a:ext cx="77867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Семь чудес Саратовского края: 1. Кумысная поляна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5786454"/>
            <a:ext cx="4286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Светличная Екатерина Ивановна</a:t>
            </a:r>
          </a:p>
        </p:txBody>
      </p:sp>
    </p:spTree>
  </p:cSld>
  <p:clrMapOvr>
    <a:masterClrMapping/>
  </p:clrMapOvr>
  <p:transition spd="slow" advTm="0">
    <p:zoom dir="in"/>
    <p:sndAc>
      <p:stSnd>
        <p:snd r:embed="rId2" name="drumroll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689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689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89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68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74" grpId="0" animBg="1"/>
      <p:bldP spid="16897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285720" y="214290"/>
            <a:ext cx="3643338" cy="3643338"/>
            <a:chOff x="285720" y="214290"/>
            <a:chExt cx="2786082" cy="2786082"/>
          </a:xfrm>
        </p:grpSpPr>
        <p:pic>
          <p:nvPicPr>
            <p:cNvPr id="27650" name="Picture 2" descr="http://www.saratovgreen.ru/images/trueimg/pictures/11/D98AB5ADDBB1-11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/>
            <a:srcRect r="33522" b="11363"/>
            <a:stretch>
              <a:fillRect/>
            </a:stretch>
          </p:blipFill>
          <p:spPr bwMode="auto">
            <a:xfrm>
              <a:off x="285720" y="214290"/>
              <a:ext cx="2786082" cy="2786082"/>
            </a:xfrm>
            <a:prstGeom prst="rect">
              <a:avLst/>
            </a:prstGeom>
            <a:noFill/>
          </p:spPr>
        </p:pic>
        <p:sp>
          <p:nvSpPr>
            <p:cNvPr id="3" name="Прямоугольник 2"/>
            <p:cNvSpPr/>
            <p:nvPr/>
          </p:nvSpPr>
          <p:spPr>
            <a:xfrm>
              <a:off x="785786" y="2500306"/>
              <a:ext cx="22498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Татарский родник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4214810" y="1000108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Родник с чистой ключевой водой не так далеко от Кумысной поляны. Расположен очень удачно: в ложбине, в самом начале оврага, с трех сторон защищен от ветра. Здесь очень тихо и спокойно, слышно лишь журчание воды, шелест листьев и пение птиц... Особую красоту этому месту придает маленький пруд. Он появился, благодаря плотине, построенной в овраге, чуть ниже родника. На плотине стоит беседка, где можно   посидеть, слушая голоса леса...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215338" y="6286520"/>
            <a:ext cx="57150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://www.sarrest.ru/img/k/sp/sp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4214818"/>
            <a:ext cx="2571768" cy="192882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643306" y="5000636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/>
              <a:t>Лысая гора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85720" y="214290"/>
            <a:ext cx="3810000" cy="2857500"/>
            <a:chOff x="285720" y="285728"/>
            <a:chExt cx="3810000" cy="2857500"/>
          </a:xfrm>
        </p:grpSpPr>
        <p:pic>
          <p:nvPicPr>
            <p:cNvPr id="28674" name="Picture 2" descr="Душистая поляна в лучах заходящего солнца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20" y="285728"/>
              <a:ext cx="3810000" cy="2857500"/>
            </a:xfrm>
            <a:prstGeom prst="rect">
              <a:avLst/>
            </a:prstGeom>
            <a:noFill/>
          </p:spPr>
        </p:pic>
        <p:sp>
          <p:nvSpPr>
            <p:cNvPr id="3" name="Прямоугольник 2"/>
            <p:cNvSpPr/>
            <p:nvPr/>
          </p:nvSpPr>
          <p:spPr>
            <a:xfrm>
              <a:off x="1785918" y="2714620"/>
              <a:ext cx="21802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/>
                <a:t>Душистая поляна</a:t>
              </a:r>
              <a:endParaRPr lang="ru-RU" dirty="0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4214810" y="71435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Душистая поляна  летом  наполняется ароматом цветущих лип, душицы, зверобоя и множества других цветов. Ко всей этой красоте можно добавить и сладкую землянику, которая иногда попадается в траве... Здесь так хорошо погулять, посидеть летним вечером под раскидистым дубом, любуясь закатом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возврат 6">
            <a:hlinkClick r:id="rId3" action="ppaction://hlinksldjump" highlightClick="1"/>
          </p:cNvPr>
          <p:cNvSpPr/>
          <p:nvPr/>
        </p:nvSpPr>
        <p:spPr>
          <a:xfrm>
            <a:off x="8215338" y="6286520"/>
            <a:ext cx="57150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www.sarrest.ru/img/k/kd/kd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325408"/>
            <a:ext cx="3786214" cy="283966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7686" y="3643314"/>
            <a:ext cx="37862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/>
              <a:t>Роща </a:t>
            </a:r>
            <a:r>
              <a:rPr lang="ru-RU" b="1" cap="all" dirty="0" err="1" smtClean="0"/>
              <a:t>веймутовых</a:t>
            </a:r>
            <a:r>
              <a:rPr lang="ru-RU" b="1" cap="all" dirty="0" smtClean="0"/>
              <a:t> сосен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Это экзотическое для Саратова растение. Хвоя у сосен длинная и мягкая, а шишки имеют необычную, оригинальную форму.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14810" y="150017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29520" y="285728"/>
            <a:ext cx="13716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593467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500306"/>
            <a:ext cx="8001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u="sng" dirty="0" smtClean="0">
                <a:hlinkClick r:id="rId3"/>
              </a:rPr>
              <a:t>http:// </a:t>
            </a:r>
            <a:r>
              <a:rPr lang="en-US" dirty="0" smtClean="0"/>
              <a:t>ru.wikipedia.org/wiki/</a:t>
            </a:r>
            <a:r>
              <a:rPr lang="ru-RU" b="1" dirty="0" err="1" smtClean="0"/>
              <a:t>Кумысная</a:t>
            </a:r>
            <a:r>
              <a:rPr lang="ru-RU" dirty="0" err="1" smtClean="0"/>
              <a:t>_</a:t>
            </a:r>
            <a:r>
              <a:rPr lang="ru-RU" b="1" dirty="0" err="1" smtClean="0"/>
              <a:t>поляна</a:t>
            </a:r>
            <a:r>
              <a:rPr lang="ru-RU" dirty="0" smtClean="0"/>
              <a:t> </a:t>
            </a:r>
            <a:r>
              <a:rPr lang="ru-RU" u="sng" dirty="0" smtClean="0"/>
              <a:t> 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u="sng" dirty="0" smtClean="0">
                <a:hlinkClick r:id="rId3"/>
              </a:rPr>
              <a:t>http:// </a:t>
            </a:r>
            <a:r>
              <a:rPr lang="en-US" dirty="0" smtClean="0"/>
              <a:t>www.o-</a:t>
            </a:r>
            <a:r>
              <a:rPr lang="en-US" b="1" dirty="0" smtClean="0"/>
              <a:t>saratov</a:t>
            </a:r>
            <a:r>
              <a:rPr lang="en-US" dirty="0" smtClean="0"/>
              <a:t>.narod.ru/maps/</a:t>
            </a:r>
            <a:r>
              <a:rPr lang="en-US" b="1" dirty="0" smtClean="0"/>
              <a:t>saratov</a:t>
            </a:r>
            <a:r>
              <a:rPr lang="en-US" dirty="0" smtClean="0"/>
              <a:t>_kumyska.htm </a:t>
            </a:r>
            <a:r>
              <a:rPr lang="ru-RU" u="sng" dirty="0" smtClean="0"/>
              <a:t> 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u="sng" dirty="0" smtClean="0">
                <a:hlinkClick r:id="rId3"/>
              </a:rPr>
              <a:t>http:// </a:t>
            </a:r>
            <a:r>
              <a:rPr lang="en-US" dirty="0" smtClean="0"/>
              <a:t>www.</a:t>
            </a:r>
            <a:r>
              <a:rPr lang="en-US" b="1" dirty="0" smtClean="0"/>
              <a:t>saratov</a:t>
            </a:r>
            <a:r>
              <a:rPr lang="en-US" dirty="0" smtClean="0"/>
              <a:t>green.ru/content/view/97/80/ </a:t>
            </a:r>
            <a:r>
              <a:rPr lang="ru-RU" u="sng" dirty="0" smtClean="0"/>
              <a:t> </a:t>
            </a:r>
            <a:endParaRPr lang="ru-RU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u="sng" dirty="0" smtClean="0">
                <a:hlinkClick r:id="rId3"/>
              </a:rPr>
              <a:t>http:// </a:t>
            </a:r>
            <a:r>
              <a:rPr lang="en-US" dirty="0" smtClean="0"/>
              <a:t>www.sarrest.ru/tourism/kp/kum03.html</a:t>
            </a:r>
            <a:r>
              <a:rPr lang="ru-RU" dirty="0" smtClean="0"/>
              <a:t>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u="sng" dirty="0" smtClean="0">
                <a:hlinkClick r:id="rId3"/>
              </a:rPr>
              <a:t>http:// </a:t>
            </a:r>
            <a:r>
              <a:rPr lang="en-US" dirty="0" smtClean="0"/>
              <a:t>www.esosedi.ru/onmap/bolshaya_kumyisnaya_</a:t>
            </a:r>
            <a:r>
              <a:rPr lang="en-US" b="1" dirty="0" smtClean="0"/>
              <a:t>polyana</a:t>
            </a:r>
            <a:r>
              <a:rPr lang="en-US" dirty="0" smtClean="0"/>
              <a:t>…</a:t>
            </a:r>
            <a:r>
              <a:rPr lang="ru-RU" u="sng" dirty="0" smtClean="0"/>
              <a:t> </a:t>
            </a:r>
            <a:endParaRPr lang="ru-RU" dirty="0" smtClean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00100" y="1571612"/>
            <a:ext cx="727712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Интернет-ресурсы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57290" y="5072074"/>
            <a:ext cx="727712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а Саратовской области"/>
          <p:cNvPicPr>
            <a:picLocks noChangeAspect="1" noChangeArrowheads="1"/>
          </p:cNvPicPr>
          <p:nvPr/>
        </p:nvPicPr>
        <p:blipFill>
          <a:blip r:embed="rId2"/>
          <a:srcRect b="5359"/>
          <a:stretch>
            <a:fillRect/>
          </a:stretch>
        </p:blipFill>
        <p:spPr bwMode="auto">
          <a:xfrm>
            <a:off x="0" y="193154"/>
            <a:ext cx="9143999" cy="630768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53444" t="45898" r="7900" b="14062"/>
          <a:stretch>
            <a:fillRect/>
          </a:stretch>
        </p:blipFill>
        <p:spPr bwMode="auto">
          <a:xfrm>
            <a:off x="3143240" y="2285992"/>
            <a:ext cx="1905013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/>
          <a:srcRect l="19970" t="26562" r="8252" b="11914"/>
          <a:stretch>
            <a:fillRect/>
          </a:stretch>
        </p:blipFill>
        <p:spPr bwMode="auto">
          <a:xfrm>
            <a:off x="0" y="0"/>
            <a:ext cx="91995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5-конечная звезда 3"/>
          <p:cNvSpPr/>
          <p:nvPr/>
        </p:nvSpPr>
        <p:spPr>
          <a:xfrm>
            <a:off x="214282" y="2214554"/>
            <a:ext cx="357190" cy="357190"/>
          </a:xfrm>
          <a:prstGeom prst="star5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38" name="5-конечная звезда 37"/>
          <p:cNvSpPr/>
          <p:nvPr/>
        </p:nvSpPr>
        <p:spPr>
          <a:xfrm>
            <a:off x="3500430" y="3571876"/>
            <a:ext cx="357190" cy="357190"/>
          </a:xfrm>
          <a:prstGeom prst="star5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39" name="5-конечная звезда 38"/>
          <p:cNvSpPr/>
          <p:nvPr/>
        </p:nvSpPr>
        <p:spPr>
          <a:xfrm>
            <a:off x="4857752" y="1142984"/>
            <a:ext cx="357190" cy="428628"/>
          </a:xfrm>
          <a:prstGeom prst="star5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40" name="5-конечная звезда 39"/>
          <p:cNvSpPr/>
          <p:nvPr/>
        </p:nvSpPr>
        <p:spPr>
          <a:xfrm>
            <a:off x="4500562" y="2928934"/>
            <a:ext cx="357190" cy="357190"/>
          </a:xfrm>
          <a:prstGeom prst="star5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41" name="5-конечная звезда 40"/>
          <p:cNvSpPr/>
          <p:nvPr/>
        </p:nvSpPr>
        <p:spPr>
          <a:xfrm>
            <a:off x="5286380" y="3214686"/>
            <a:ext cx="428628" cy="357190"/>
          </a:xfrm>
          <a:prstGeom prst="star5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42" name="5-конечная звезда 41"/>
          <p:cNvSpPr/>
          <p:nvPr/>
        </p:nvSpPr>
        <p:spPr>
          <a:xfrm>
            <a:off x="5715008" y="2000240"/>
            <a:ext cx="357190" cy="357190"/>
          </a:xfrm>
          <a:prstGeom prst="star5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43" name="5-конечная звезда 42"/>
          <p:cNvSpPr/>
          <p:nvPr/>
        </p:nvSpPr>
        <p:spPr>
          <a:xfrm>
            <a:off x="6072198" y="357166"/>
            <a:ext cx="357190" cy="357190"/>
          </a:xfrm>
          <a:prstGeom prst="star5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4" name="5-конечная звезда 43"/>
          <p:cNvSpPr/>
          <p:nvPr/>
        </p:nvSpPr>
        <p:spPr>
          <a:xfrm>
            <a:off x="7286644" y="1928802"/>
            <a:ext cx="357190" cy="357190"/>
          </a:xfrm>
          <a:prstGeom prst="star5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grpSp>
        <p:nvGrpSpPr>
          <p:cNvPr id="51" name="Группа 50"/>
          <p:cNvGrpSpPr/>
          <p:nvPr/>
        </p:nvGrpSpPr>
        <p:grpSpPr>
          <a:xfrm>
            <a:off x="7858116" y="1357298"/>
            <a:ext cx="1285884" cy="1962150"/>
            <a:chOff x="1643042" y="500042"/>
            <a:chExt cx="1285884" cy="1962150"/>
          </a:xfrm>
        </p:grpSpPr>
        <p:pic>
          <p:nvPicPr>
            <p:cNvPr id="52" name="Picture 2" descr="http://www.saratovgreen.ru/images/trueimg/pictures/9/1182BC9C4DC4-9.jpg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/>
            <a:srcRect l="17046" r="52272"/>
            <a:stretch>
              <a:fillRect/>
            </a:stretch>
          </p:blipFill>
          <p:spPr bwMode="auto">
            <a:xfrm>
              <a:off x="1643042" y="500042"/>
              <a:ext cx="1285884" cy="1962150"/>
            </a:xfrm>
            <a:prstGeom prst="rect">
              <a:avLst/>
            </a:prstGeom>
            <a:noFill/>
          </p:spPr>
        </p:pic>
        <p:sp>
          <p:nvSpPr>
            <p:cNvPr id="53" name="Прямоугольник 52"/>
            <p:cNvSpPr/>
            <p:nvPr/>
          </p:nvSpPr>
          <p:spPr>
            <a:xfrm>
              <a:off x="1714480" y="2071678"/>
              <a:ext cx="957313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1000" b="1" dirty="0" smtClean="0">
                  <a:solidFill>
                    <a:srgbClr val="0070C0"/>
                  </a:solidFill>
                </a:rPr>
                <a:t>Мемориал</a:t>
              </a:r>
              <a:r>
                <a:rPr lang="ru-RU" b="1" dirty="0" smtClean="0">
                  <a:solidFill>
                    <a:srgbClr val="0070C0"/>
                  </a:solidFill>
                </a:rPr>
                <a:t>  </a:t>
              </a:r>
              <a:endParaRPr lang="ru-RU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7656092" y="0"/>
            <a:ext cx="1487908" cy="1357298"/>
            <a:chOff x="6858016" y="0"/>
            <a:chExt cx="1487908" cy="1357298"/>
          </a:xfrm>
        </p:grpSpPr>
        <p:pic>
          <p:nvPicPr>
            <p:cNvPr id="55" name="Picture 82" descr="Серебряный родник. Саратов.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/>
            <a:srcRect l="46022" t="15908" r="23296" b="40910"/>
            <a:stretch>
              <a:fillRect/>
            </a:stretch>
          </p:blipFill>
          <p:spPr bwMode="auto">
            <a:xfrm>
              <a:off x="6929454" y="0"/>
              <a:ext cx="1285884" cy="1357298"/>
            </a:xfrm>
            <a:prstGeom prst="rect">
              <a:avLst/>
            </a:prstGeom>
            <a:noFill/>
          </p:spPr>
        </p:pic>
        <p:sp>
          <p:nvSpPr>
            <p:cNvPr id="56" name="Прямоугольник 55"/>
            <p:cNvSpPr/>
            <p:nvPr/>
          </p:nvSpPr>
          <p:spPr>
            <a:xfrm>
              <a:off x="6858016" y="1071546"/>
              <a:ext cx="1487908" cy="24622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0070C0"/>
                  </a:solidFill>
                </a:rPr>
                <a:t>Серебряный родник</a:t>
              </a:r>
              <a:endParaRPr lang="ru-RU" sz="10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6000760" y="1142984"/>
            <a:ext cx="1285884" cy="1928826"/>
            <a:chOff x="611603" y="437496"/>
            <a:chExt cx="1888642" cy="3038107"/>
          </a:xfrm>
        </p:grpSpPr>
        <p:pic>
          <p:nvPicPr>
            <p:cNvPr id="58" name="Picture 2" descr=" (480x360, 69Kb)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/>
            <a:srcRect l="15625" t="23684" r="28125" b="5263"/>
            <a:stretch>
              <a:fillRect/>
            </a:stretch>
          </p:blipFill>
          <p:spPr bwMode="auto">
            <a:xfrm>
              <a:off x="611603" y="437496"/>
              <a:ext cx="1888642" cy="3038107"/>
            </a:xfrm>
            <a:prstGeom prst="rect">
              <a:avLst/>
            </a:prstGeom>
            <a:noFill/>
          </p:spPr>
        </p:pic>
        <p:sp>
          <p:nvSpPr>
            <p:cNvPr id="59" name="TextBox 58"/>
            <p:cNvSpPr txBox="1"/>
            <p:nvPr/>
          </p:nvSpPr>
          <p:spPr>
            <a:xfrm>
              <a:off x="716528" y="3025513"/>
              <a:ext cx="1571636" cy="38782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000" dirty="0" smtClean="0">
                  <a:solidFill>
                    <a:srgbClr val="0070C0"/>
                  </a:solidFill>
                </a:rPr>
                <a:t>Дуб Великан</a:t>
              </a:r>
              <a:endParaRPr lang="ru-RU" sz="10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3214678" y="285728"/>
            <a:ext cx="1571636" cy="1928805"/>
            <a:chOff x="1357290" y="1428735"/>
            <a:chExt cx="1571636" cy="1928805"/>
          </a:xfrm>
        </p:grpSpPr>
        <p:pic>
          <p:nvPicPr>
            <p:cNvPr id="61" name="Picture 4" descr="Вид с прудов на Савеловские горы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/>
            <a:srcRect l="16667" r="22222"/>
            <a:stretch>
              <a:fillRect/>
            </a:stretch>
          </p:blipFill>
          <p:spPr bwMode="auto">
            <a:xfrm>
              <a:off x="1357290" y="1428735"/>
              <a:ext cx="1571636" cy="1928805"/>
            </a:xfrm>
            <a:prstGeom prst="rect">
              <a:avLst/>
            </a:prstGeom>
            <a:noFill/>
          </p:spPr>
        </p:pic>
        <p:sp>
          <p:nvSpPr>
            <p:cNvPr id="62" name="Прямоугольник 61"/>
            <p:cNvSpPr/>
            <p:nvPr/>
          </p:nvSpPr>
          <p:spPr>
            <a:xfrm>
              <a:off x="1428728" y="3071810"/>
              <a:ext cx="1439818" cy="24622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0070C0"/>
                  </a:solidFill>
                  <a:hlinkClick r:id="" action="ppaction://noaction"/>
                </a:rPr>
                <a:t>Андреевские</a:t>
              </a:r>
              <a:r>
                <a:rPr lang="ru-RU" sz="1000" b="1" dirty="0" smtClean="0"/>
                <a:t> </a:t>
              </a:r>
              <a:r>
                <a:rPr lang="ru-RU" sz="1000" b="1" dirty="0" smtClean="0">
                  <a:solidFill>
                    <a:srgbClr val="0070C0"/>
                  </a:solidFill>
                </a:rPr>
                <a:t>пруды</a:t>
              </a:r>
              <a:endParaRPr lang="ru-RU" sz="10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6215074" y="3286124"/>
            <a:ext cx="1571636" cy="2071702"/>
            <a:chOff x="782680" y="571480"/>
            <a:chExt cx="1503304" cy="2071702"/>
          </a:xfrm>
        </p:grpSpPr>
        <p:pic>
          <p:nvPicPr>
            <p:cNvPr id="64" name="Picture 2" descr="http://www.saratovgreen.ru/prewiew/kumiska.jpg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/>
            <a:srcRect l="2563" t="41447" r="41040" b="1316"/>
            <a:stretch>
              <a:fillRect/>
            </a:stretch>
          </p:blipFill>
          <p:spPr bwMode="auto">
            <a:xfrm>
              <a:off x="782680" y="571480"/>
              <a:ext cx="1503304" cy="2071702"/>
            </a:xfrm>
            <a:prstGeom prst="rect">
              <a:avLst/>
            </a:prstGeom>
            <a:noFill/>
          </p:spPr>
        </p:pic>
        <p:sp>
          <p:nvSpPr>
            <p:cNvPr id="65" name="Прямоугольник 64"/>
            <p:cNvSpPr/>
            <p:nvPr/>
          </p:nvSpPr>
          <p:spPr>
            <a:xfrm>
              <a:off x="785786" y="2357430"/>
              <a:ext cx="1473480" cy="24622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ctr"/>
              <a:r>
                <a:rPr lang="ru-RU" sz="1000" b="1" dirty="0" smtClean="0">
                  <a:solidFill>
                    <a:srgbClr val="0070C0"/>
                  </a:solidFill>
                </a:rPr>
                <a:t>О Кумысной поляне</a:t>
              </a:r>
              <a:endParaRPr lang="ru-RU" sz="10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4214810" y="3714752"/>
            <a:ext cx="1571636" cy="2317923"/>
            <a:chOff x="500034" y="357166"/>
            <a:chExt cx="1785950" cy="2389361"/>
          </a:xfrm>
        </p:grpSpPr>
        <p:pic>
          <p:nvPicPr>
            <p:cNvPr id="67" name="Picture 2" descr="http://www.saratovgreen.ru/images/trueimg/pictures/11/D98AB5ADDBB1-11.jpg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/>
            <a:srcRect l="6818" t="11364" r="50568" b="18181"/>
            <a:stretch>
              <a:fillRect/>
            </a:stretch>
          </p:blipFill>
          <p:spPr bwMode="auto">
            <a:xfrm>
              <a:off x="500034" y="357166"/>
              <a:ext cx="1785950" cy="2214578"/>
            </a:xfrm>
            <a:prstGeom prst="rect">
              <a:avLst/>
            </a:prstGeom>
            <a:noFill/>
          </p:spPr>
        </p:pic>
        <p:sp>
          <p:nvSpPr>
            <p:cNvPr id="68" name="Прямоугольник 67"/>
            <p:cNvSpPr/>
            <p:nvPr/>
          </p:nvSpPr>
          <p:spPr>
            <a:xfrm>
              <a:off x="785786" y="2500306"/>
              <a:ext cx="1353256" cy="24622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0070C0"/>
                  </a:solidFill>
                </a:rPr>
                <a:t>Татарский родник</a:t>
              </a:r>
              <a:endParaRPr lang="ru-RU" sz="10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1714480" y="3286124"/>
            <a:ext cx="1643074" cy="2214578"/>
            <a:chOff x="861983" y="349228"/>
            <a:chExt cx="1655234" cy="2091532"/>
          </a:xfrm>
        </p:grpSpPr>
        <p:pic>
          <p:nvPicPr>
            <p:cNvPr id="70" name="Picture 2" descr="http://www.saratovgreen.ru/pages/rodniki/malinoviy.jpg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/>
            <a:srcRect l="20000" t="5556" r="28889" b="8333"/>
            <a:stretch>
              <a:fillRect/>
            </a:stretch>
          </p:blipFill>
          <p:spPr bwMode="auto">
            <a:xfrm>
              <a:off x="861983" y="349228"/>
              <a:ext cx="1655234" cy="2091532"/>
            </a:xfrm>
            <a:prstGeom prst="rect">
              <a:avLst/>
            </a:prstGeom>
            <a:noFill/>
          </p:spPr>
        </p:pic>
        <p:sp>
          <p:nvSpPr>
            <p:cNvPr id="71" name="Прямоугольник 70"/>
            <p:cNvSpPr/>
            <p:nvPr/>
          </p:nvSpPr>
          <p:spPr>
            <a:xfrm>
              <a:off x="928662" y="2143116"/>
              <a:ext cx="1454244" cy="246221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1000" b="1" dirty="0" smtClean="0">
                  <a:solidFill>
                    <a:srgbClr val="0070C0"/>
                  </a:solidFill>
                </a:rPr>
                <a:t>Малиновый родник</a:t>
              </a:r>
              <a:endParaRPr lang="ru-RU" sz="10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571472" y="1142984"/>
            <a:ext cx="1428760" cy="2000244"/>
            <a:chOff x="761972" y="387783"/>
            <a:chExt cx="2381249" cy="2857500"/>
          </a:xfrm>
        </p:grpSpPr>
        <p:pic>
          <p:nvPicPr>
            <p:cNvPr id="73" name="Picture 2" descr="Душистая поляна в лучах заходящего солнца">
              <a:hlinkClick r:id="rId1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8"/>
            <a:srcRect l="37500"/>
            <a:stretch>
              <a:fillRect/>
            </a:stretch>
          </p:blipFill>
          <p:spPr bwMode="auto">
            <a:xfrm>
              <a:off x="761972" y="387783"/>
              <a:ext cx="2381249" cy="2857500"/>
            </a:xfrm>
            <a:prstGeom prst="rect">
              <a:avLst/>
            </a:prstGeom>
            <a:noFill/>
          </p:spPr>
        </p:pic>
        <p:sp>
          <p:nvSpPr>
            <p:cNvPr id="74" name="Прямоугольник 73"/>
            <p:cNvSpPr/>
            <p:nvPr/>
          </p:nvSpPr>
          <p:spPr>
            <a:xfrm>
              <a:off x="761972" y="2837093"/>
              <a:ext cx="2356933" cy="37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b="1" dirty="0" smtClean="0"/>
                <a:t>Душистая поляна</a:t>
              </a:r>
              <a:endParaRPr lang="ru-RU" sz="1100" dirty="0"/>
            </a:p>
          </p:txBody>
        </p:sp>
      </p:grpSp>
      <p:pic>
        <p:nvPicPr>
          <p:cNvPr id="5123" name="Picture 3" descr="http://animashky.ru/flist/obhobbi/23/2.gif"/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 flipH="1">
            <a:off x="7429520" y="1285860"/>
            <a:ext cx="1000132" cy="1343026"/>
          </a:xfrm>
          <a:prstGeom prst="rect">
            <a:avLst/>
          </a:prstGeom>
          <a:noFill/>
        </p:spPr>
      </p:pic>
      <p:sp>
        <p:nvSpPr>
          <p:cNvPr id="75" name="Управляющая кнопка: настраиваемая 74">
            <a:hlinkClick r:id="" action="ppaction://hlinkshowjump?jump=endshow" highlightClick="1"/>
          </p:cNvPr>
          <p:cNvSpPr/>
          <p:nvPr/>
        </p:nvSpPr>
        <p:spPr>
          <a:xfrm>
            <a:off x="8286744" y="6357958"/>
            <a:ext cx="857256" cy="500042"/>
          </a:xfrm>
          <a:prstGeom prst="actionButtonBlan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ыход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806 -0.00579 L -0.18612 -0.21574 " pathEditMode="relative" ptsTypes="AA">
                                      <p:cBhvr>
                                        <p:cTn id="2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611 -0.21574 L -0.21754 0.01528 " pathEditMode="relative" ptsTypes="AA">
                                      <p:cBhvr>
                                        <p:cTn id="45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53 0.01528 L -0.30399 -0.08981 " pathEditMode="relative" ptsTypes="AA">
                                      <p:cBhvr>
                                        <p:cTn id="66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4 -0.08981 L -0.26476 0.21459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476 0.21461 L -0.35938 0.16235 " pathEditMode="relative" ptsTypes="AA">
                                      <p:cBhvr>
                                        <p:cTn id="10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2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938 0.16235 L -0.46962 0.25671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00"/>
                            </p:stCondLst>
                            <p:childTnLst>
                              <p:par>
                                <p:cTn id="1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2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962 0.25671 L -0.81597 0.05735 " pathEditMode="relative" ptsTypes="AA">
                                      <p:cBhvr>
                                        <p:cTn id="15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000"/>
                            </p:stCondLst>
                            <p:childTnLst>
                              <p:par>
                                <p:cTn id="1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6000"/>
                            </p:stCondLst>
                            <p:childTnLst>
                              <p:par>
                                <p:cTn id="1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2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7"/>
          <p:cNvGrpSpPr/>
          <p:nvPr/>
        </p:nvGrpSpPr>
        <p:grpSpPr>
          <a:xfrm>
            <a:off x="357158" y="357166"/>
            <a:ext cx="2665598" cy="3619525"/>
            <a:chOff x="357158" y="357166"/>
            <a:chExt cx="2665598" cy="3619525"/>
          </a:xfrm>
        </p:grpSpPr>
        <p:pic>
          <p:nvPicPr>
            <p:cNvPr id="29698" name="Picture 2" descr="http://www.saratovgreen.ru/prewiew/kumiska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7158" y="357166"/>
              <a:ext cx="2665598" cy="3619525"/>
            </a:xfrm>
            <a:prstGeom prst="rect">
              <a:avLst/>
            </a:prstGeom>
            <a:noFill/>
          </p:spPr>
        </p:pic>
        <p:sp>
          <p:nvSpPr>
            <p:cNvPr id="2" name="Прямоугольник 1"/>
            <p:cNvSpPr/>
            <p:nvPr/>
          </p:nvSpPr>
          <p:spPr>
            <a:xfrm>
              <a:off x="428596" y="3500438"/>
              <a:ext cx="2477922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70C0"/>
                  </a:solidFill>
                </a:rPr>
                <a:t>О Кумысной поляне</a:t>
              </a:r>
              <a:endParaRPr lang="ru-RU" dirty="0">
                <a:solidFill>
                  <a:srgbClr val="0070C0"/>
                </a:solidFill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4143372" y="285728"/>
            <a:ext cx="45720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 smtClean="0"/>
          </a:p>
          <a:p>
            <a:pPr algn="just"/>
            <a:r>
              <a:rPr lang="ru-RU" dirty="0" smtClean="0"/>
              <a:t>  Зелень леса, пение птиц, родники с чистой водой, все это и многое другое открывается всем, кто пришел  в природный парк Кумысная поляна. Болота, гигантские ивы и журчащие ручьи с прохладной водой, дикие звери, кабаны, причудливые коряги, которые, кажется вот-вот оживут и жилища неведомых существ - все это может встретиться любопытному путнику в Саратовском природном парке Кумысная поляна... </a:t>
            </a:r>
          </a:p>
          <a:p>
            <a:pPr algn="just"/>
            <a:r>
              <a:rPr lang="ru-RU" b="1" dirty="0" smtClean="0"/>
              <a:t>  Свое название поляна получила еще в 19 веке, когда её арендовали татары для выпаса табунов лошадей. Кумыс производили в большом количестве для продажи дачникам и горожанам.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Управляющая кнопка: возврат 6">
            <a:hlinkClick r:id="rId3" action="ppaction://hlinksldjump" highlightClick="1"/>
          </p:cNvPr>
          <p:cNvSpPr/>
          <p:nvPr/>
        </p:nvSpPr>
        <p:spPr>
          <a:xfrm>
            <a:off x="7858148" y="6143644"/>
            <a:ext cx="642942" cy="7143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0" name="Picture 4" descr="http://www.sarrest.ru/img/k/kum/kum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5214950"/>
            <a:ext cx="1981200" cy="14859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85720" y="4500570"/>
            <a:ext cx="3286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Мир прекрасен и широк,</a:t>
            </a:r>
            <a:br>
              <a:rPr lang="ru-RU" dirty="0" smtClean="0"/>
            </a:br>
            <a:r>
              <a:rPr lang="ru-RU" dirty="0" smtClean="0"/>
              <a:t>А для сердца все же,</a:t>
            </a:r>
            <a:br>
              <a:rPr lang="ru-RU" dirty="0" smtClean="0"/>
            </a:br>
            <a:r>
              <a:rPr lang="ru-RU" dirty="0" smtClean="0"/>
              <a:t>Милый русский уголок,</a:t>
            </a:r>
            <a:br>
              <a:rPr lang="ru-RU" dirty="0" smtClean="0"/>
            </a:br>
            <a:r>
              <a:rPr lang="ru-RU" dirty="0" smtClean="0"/>
              <a:t>Нет тебя дороже.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714744" y="1214422"/>
            <a:ext cx="51435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Дуб Великан - памятник природы,  возраст его около 200 лет. Огромное ветвистое дерево трудно обхватить даже вдвоем. Специалисты говорят, что раньше </a:t>
            </a:r>
            <a:r>
              <a:rPr lang="ru-RU" dirty="0" err="1" smtClean="0"/>
              <a:t>Лысогорское</a:t>
            </a:r>
            <a:r>
              <a:rPr lang="ru-RU" dirty="0" smtClean="0"/>
              <a:t> плато было покрыто густой дубравой и подобные деревья встречались не редко. Саратовский дуб-великан относится к одному из наиболее распространенных видов - дубу </a:t>
            </a:r>
            <a:r>
              <a:rPr lang="ru-RU" dirty="0" err="1" smtClean="0"/>
              <a:t>черешчатому</a:t>
            </a:r>
            <a:r>
              <a:rPr lang="ru-RU" dirty="0" smtClean="0"/>
              <a:t>.    </a:t>
            </a:r>
          </a:p>
          <a:p>
            <a:r>
              <a:rPr lang="ru-RU" dirty="0" smtClean="0"/>
              <a:t>   Несмотря на солидный возраст, наш  патриарх периодически осыпает  </a:t>
            </a:r>
            <a:r>
              <a:rPr lang="ru-RU" dirty="0" err="1" smtClean="0"/>
              <a:t>крестности</a:t>
            </a:r>
            <a:r>
              <a:rPr lang="ru-RU" dirty="0" smtClean="0"/>
              <a:t> желудями. </a:t>
            </a:r>
            <a:br>
              <a:rPr lang="ru-RU" dirty="0" smtClean="0"/>
            </a:br>
            <a:r>
              <a:rPr lang="ru-RU" dirty="0" smtClean="0"/>
              <a:t>  До старческого состояния дуба-великана еще очень далеко: обычная  продолжительность жизни дуба </a:t>
            </a:r>
            <a:r>
              <a:rPr lang="ru-RU" dirty="0" err="1" smtClean="0"/>
              <a:t>черешчатого</a:t>
            </a:r>
            <a:r>
              <a:rPr lang="ru-RU" dirty="0" smtClean="0"/>
              <a:t> в лесостепной зоне Восточной Европы составляет 500-600 лет.</a:t>
            </a:r>
            <a:endParaRPr lang="ru-RU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285720" y="857232"/>
            <a:ext cx="3357586" cy="4275854"/>
            <a:chOff x="428596" y="1000108"/>
            <a:chExt cx="3357586" cy="4275854"/>
          </a:xfrm>
        </p:grpSpPr>
        <p:pic>
          <p:nvPicPr>
            <p:cNvPr id="16386" name="Picture 2" descr=" (480x360, 69Kb)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8596" y="1000108"/>
              <a:ext cx="3357586" cy="427585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2071670" y="4857760"/>
              <a:ext cx="1571636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0070C0"/>
                  </a:solidFill>
                </a:rPr>
                <a:t>Дуб Великан</a:t>
              </a:r>
              <a:endParaRPr lang="ru-RU" dirty="0">
                <a:solidFill>
                  <a:srgbClr val="0070C0"/>
                </a:solidFill>
              </a:endParaRPr>
            </a:p>
          </p:txBody>
        </p:sp>
      </p:grp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7858148" y="6072206"/>
            <a:ext cx="714380" cy="6429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3357562"/>
            <a:ext cx="52863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/>
          <p:nvPr/>
        </p:nvGrpSpPr>
        <p:grpSpPr>
          <a:xfrm>
            <a:off x="285720" y="357166"/>
            <a:ext cx="4191000" cy="1962150"/>
            <a:chOff x="285720" y="357166"/>
            <a:chExt cx="4191000" cy="1962150"/>
          </a:xfrm>
        </p:grpSpPr>
        <p:pic>
          <p:nvPicPr>
            <p:cNvPr id="19458" name="Picture 2" descr="http://www.saratovgreen.ru/images/trueimg/pictures/9/1182BC9C4DC4-9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20" y="357166"/>
              <a:ext cx="4191000" cy="1962150"/>
            </a:xfrm>
            <a:prstGeom prst="rect">
              <a:avLst/>
            </a:prstGeom>
            <a:noFill/>
          </p:spPr>
        </p:pic>
        <p:sp>
          <p:nvSpPr>
            <p:cNvPr id="3" name="Прямоугольник 2"/>
            <p:cNvSpPr/>
            <p:nvPr/>
          </p:nvSpPr>
          <p:spPr>
            <a:xfrm>
              <a:off x="714348" y="1928802"/>
              <a:ext cx="3748783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Мемориал Немецкое кладбище</a:t>
              </a:r>
              <a:endParaRPr lang="ru-RU" dirty="0">
                <a:solidFill>
                  <a:srgbClr val="0070C0"/>
                </a:solidFill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4572000" y="357166"/>
            <a:ext cx="435771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Arial" pitchFamily="34" charset="0"/>
              </a:rPr>
              <a:t> </a:t>
            </a:r>
            <a:br>
              <a:rPr lang="ru-RU" sz="1200" dirty="0" smtClean="0">
                <a:latin typeface="Arial" pitchFamily="34" charset="0"/>
              </a:rPr>
            </a:br>
            <a:r>
              <a:rPr lang="ru-RU" sz="1200" dirty="0" smtClean="0">
                <a:latin typeface="Arial" pitchFamily="34" charset="0"/>
              </a:rPr>
              <a:t>        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Кладбище это по своему внешнему виду отличается от наших, российских. Оно сделано на европейский лад, стоят черные кресты на зеленой полянке. А также несколько табличек, и больших камней. На табличках сказано, что: "Здесь покоятся военнопленные - жертвы второй мировой войны" и "Здесь покоятся венгерские военнопленные - жертвы второй мировой войны". Надписи исполнены на русском и немецком языках. хоронили на этом кладбище немецких военнопленных, которые  до 1950, строили Ленинский район. 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 Останки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захороненых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уже вывезены в Германию, но кладбище было благоустроено, буквально несколько лет назад. Оно осуществлялось на деньги правительства Германии.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возврат 6">
            <a:hlinkClick r:id="rId3" action="ppaction://hlinksldjump" highlightClick="1"/>
          </p:cNvPr>
          <p:cNvSpPr/>
          <p:nvPr/>
        </p:nvSpPr>
        <p:spPr>
          <a:xfrm>
            <a:off x="8072462" y="6072206"/>
            <a:ext cx="571504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://www.sarrest.ru/img/k/kz/kz19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1" y="2714619"/>
            <a:ext cx="3952898" cy="296467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643438" y="214290"/>
            <a:ext cx="4214842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 Это излюбленное отдыха горожан.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Расположени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в низовьях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оврага Это излюбленное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отдыха горожан. 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Расположены они в низовьях оврага Это излюбленное место отдыха горожан. Расположены они в низовьях оврага Широкий. Пруды хорошо защищены </a:t>
            </a:r>
            <a:r>
              <a:rPr lang="ru-RU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Савельевскими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горами от холодных, северных ветров. Их постоянно питают родники, расположенные неподалеку: это родник Андреевский и родник на 9-й дачной.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     От Андреевских прудов можно попасть на знаменитый Пик пионеров - высшая точка </a:t>
            </a:r>
            <a:r>
              <a:rPr lang="ru-RU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Савеловских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гор (290 м), а также склоны (именуемые в народе: Швейцария).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Широкий. Пруды хорошо защищены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Савельевскими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горами от холодных, северных ветров.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Их постоянно питают родники,  .  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  </a:t>
            </a:r>
          </a:p>
        </p:txBody>
      </p:sp>
      <p:pic>
        <p:nvPicPr>
          <p:cNvPr id="22530" name="Picture 2" descr="Андреевские пруды осенью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429000"/>
            <a:ext cx="4191000" cy="3143251"/>
          </a:xfrm>
          <a:prstGeom prst="rect">
            <a:avLst/>
          </a:prstGeom>
          <a:noFill/>
        </p:spPr>
      </p:pic>
      <p:grpSp>
        <p:nvGrpSpPr>
          <p:cNvPr id="2" name="Группа 6"/>
          <p:cNvGrpSpPr/>
          <p:nvPr/>
        </p:nvGrpSpPr>
        <p:grpSpPr>
          <a:xfrm>
            <a:off x="214282" y="214290"/>
            <a:ext cx="4191000" cy="3143251"/>
            <a:chOff x="214282" y="214290"/>
            <a:chExt cx="4191000" cy="3143251"/>
          </a:xfrm>
        </p:grpSpPr>
        <p:pic>
          <p:nvPicPr>
            <p:cNvPr id="22532" name="Picture 4" descr="Вид с прудов на Савеловские горы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4282" y="214290"/>
              <a:ext cx="4191000" cy="3143251"/>
            </a:xfrm>
            <a:prstGeom prst="rect">
              <a:avLst/>
            </a:prstGeom>
            <a:noFill/>
          </p:spPr>
        </p:pic>
        <p:sp>
          <p:nvSpPr>
            <p:cNvPr id="9" name="Прямоугольник 8"/>
            <p:cNvSpPr/>
            <p:nvPr/>
          </p:nvSpPr>
          <p:spPr>
            <a:xfrm>
              <a:off x="1500166" y="2857496"/>
              <a:ext cx="2419124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Андреевские</a:t>
              </a:r>
              <a:r>
                <a:rPr lang="ru-RU" b="1" dirty="0" smtClean="0"/>
                <a:t> </a:t>
              </a:r>
              <a:r>
                <a:rPr lang="ru-RU" b="1" dirty="0" smtClean="0">
                  <a:solidFill>
                    <a:srgbClr val="0070C0"/>
                  </a:solidFill>
                </a:rPr>
                <a:t>пруды</a:t>
              </a:r>
              <a:endParaRPr lang="ru-RU" dirty="0">
                <a:solidFill>
                  <a:srgbClr val="0070C0"/>
                </a:solidFill>
              </a:endParaRPr>
            </a:p>
          </p:txBody>
        </p:sp>
      </p:grpSp>
      <p:sp>
        <p:nvSpPr>
          <p:cNvPr id="10" name="Управляющая кнопка: возврат 9">
            <a:hlinkClick r:id="rId6" action="ppaction://hlinksldjump" highlightClick="1"/>
          </p:cNvPr>
          <p:cNvSpPr/>
          <p:nvPr/>
        </p:nvSpPr>
        <p:spPr>
          <a:xfrm>
            <a:off x="8072462" y="6215082"/>
            <a:ext cx="571504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Прямоугольник 57"/>
          <p:cNvSpPr/>
          <p:nvPr/>
        </p:nvSpPr>
        <p:spPr>
          <a:xfrm>
            <a:off x="4572000" y="428604"/>
            <a:ext cx="42862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Родник "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Серебрянный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  очень популярен среди жителей Саратова.   Родниковая вода соответствует всем гигиеническим требованиям, приятна на вкус и не имеет постороннего запаха.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    Родник выдает 1,2 кубометра в час воды.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83" name="Picture 83" descr="http://www.saratovgreen.ru/pages/OOPT/bg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85750" cy="161925"/>
          </a:xfrm>
          <a:prstGeom prst="rect">
            <a:avLst/>
          </a:prstGeom>
          <a:noFill/>
        </p:spPr>
      </p:pic>
      <p:sp>
        <p:nvSpPr>
          <p:cNvPr id="25684" name="Rectangle 8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  </a:t>
            </a:r>
          </a:p>
        </p:txBody>
      </p:sp>
      <p:grpSp>
        <p:nvGrpSpPr>
          <p:cNvPr id="2" name="Группа 8"/>
          <p:cNvGrpSpPr/>
          <p:nvPr/>
        </p:nvGrpSpPr>
        <p:grpSpPr>
          <a:xfrm>
            <a:off x="500034" y="285728"/>
            <a:ext cx="3857620" cy="3000372"/>
            <a:chOff x="0" y="0"/>
            <a:chExt cx="3857620" cy="3000372"/>
          </a:xfrm>
        </p:grpSpPr>
        <p:pic>
          <p:nvPicPr>
            <p:cNvPr id="25682" name="Picture 82" descr="Серебряный родник. Саратов."/>
            <p:cNvPicPr>
              <a:picLocks noChangeAspect="1" noChangeArrowheads="1"/>
            </p:cNvPicPr>
            <p:nvPr/>
          </p:nvPicPr>
          <p:blipFill>
            <a:blip r:embed="rId3"/>
            <a:srcRect r="7955" b="4546"/>
            <a:stretch>
              <a:fillRect/>
            </a:stretch>
          </p:blipFill>
          <p:spPr bwMode="auto">
            <a:xfrm>
              <a:off x="0" y="0"/>
              <a:ext cx="3857620" cy="3000372"/>
            </a:xfrm>
            <a:prstGeom prst="rect">
              <a:avLst/>
            </a:prstGeom>
            <a:noFill/>
          </p:spPr>
        </p:pic>
        <p:sp>
          <p:nvSpPr>
            <p:cNvPr id="57" name="Прямоугольник 56"/>
            <p:cNvSpPr/>
            <p:nvPr/>
          </p:nvSpPr>
          <p:spPr>
            <a:xfrm>
              <a:off x="1071538" y="2571744"/>
              <a:ext cx="2511650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Серебряный родник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9" name="Управляющая кнопка: возврат 8">
            <a:hlinkClick r:id="rId4" action="ppaction://hlinksldjump" highlightClick="1"/>
          </p:cNvPr>
          <p:cNvSpPr/>
          <p:nvPr/>
        </p:nvSpPr>
        <p:spPr>
          <a:xfrm>
            <a:off x="8429652" y="6286520"/>
            <a:ext cx="571504" cy="5714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://www.sarrest.ru/img/k/kum/kum03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429000"/>
            <a:ext cx="4000496" cy="3000372"/>
          </a:xfrm>
          <a:prstGeom prst="rect">
            <a:avLst/>
          </a:prstGeom>
          <a:noFill/>
        </p:spPr>
      </p:pic>
      <p:pic>
        <p:nvPicPr>
          <p:cNvPr id="11" name="Picture 4" descr="http://www.sarrest.ru/img/k/kd/kd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2857496"/>
            <a:ext cx="3305204" cy="247890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929190" y="5643578"/>
            <a:ext cx="3643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/>
              <a:t>Роща бархата амурского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86182" y="0"/>
            <a:ext cx="535781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   Малиновый родник имеет богатую историю. С его названием связано много легенд. Известно что родник был впервые обустроен в 1914 году Крестьянским Поземельным банком, который сдавал участки богатым купцам и чиновникам. Прошло много лет, родник нуждался в реконструкции и за это дело взялись: известный саратовский скульптор Виктор Иванович Белозеров и его сыновья. Они буквально преобразили как внешний вид так и всю гидротехническую систему родника.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   Родник выдает 1,5 кубометра в час чистой прохладной воды.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   Лес здесь особенно девственный и дремучий из - за обилия влаги и не частого появления человека (люди обычно не уходят в лес далеко от родника и дороги). В этой части леса можно встретить множество больших "Виноградных улиток", занесенных сюда когда-то. Впечатляют и огромные деревья, растущие местами вдоль ручья, гигантские ивы, которым уже больше сотни лет...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2" name="Группа 4"/>
          <p:cNvGrpSpPr/>
          <p:nvPr/>
        </p:nvGrpSpPr>
        <p:grpSpPr>
          <a:xfrm>
            <a:off x="357158" y="642918"/>
            <a:ext cx="3429024" cy="2643206"/>
            <a:chOff x="214282" y="214290"/>
            <a:chExt cx="3238500" cy="2428875"/>
          </a:xfrm>
        </p:grpSpPr>
        <p:pic>
          <p:nvPicPr>
            <p:cNvPr id="26626" name="Picture 2" descr="http://www.saratovgreen.ru/pages/rodniki/malinoviy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3238500" cy="2428875"/>
            </a:xfrm>
            <a:prstGeom prst="rect">
              <a:avLst/>
            </a:prstGeom>
            <a:noFill/>
          </p:spPr>
        </p:pic>
        <p:sp>
          <p:nvSpPr>
            <p:cNvPr id="4" name="Прямоугольник 3"/>
            <p:cNvSpPr/>
            <p:nvPr/>
          </p:nvSpPr>
          <p:spPr>
            <a:xfrm>
              <a:off x="928662" y="2143116"/>
              <a:ext cx="2461379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</a:rPr>
                <a:t>Малиновый родник</a:t>
              </a:r>
              <a:endParaRPr lang="ru-RU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7" name="Управляющая кнопка: возврат 6">
            <a:hlinkClick r:id="rId3" action="ppaction://hlinksldjump" highlightClick="1"/>
          </p:cNvPr>
          <p:cNvSpPr/>
          <p:nvPr/>
        </p:nvSpPr>
        <p:spPr>
          <a:xfrm>
            <a:off x="8143900" y="6357958"/>
            <a:ext cx="571504" cy="50004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www.sarrest.ru/img/k/kz/kz05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643314"/>
            <a:ext cx="3429024" cy="257177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228</TotalTime>
  <Words>397</Words>
  <Application>Microsoft Office PowerPoint</Application>
  <PresentationFormat>Экран (4:3)</PresentationFormat>
  <Paragraphs>58</Paragraphs>
  <Slides>12</Slides>
  <Notes>0</Notes>
  <HiddenSlides>8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26</cp:revision>
  <dcterms:created xsi:type="dcterms:W3CDTF">2010-05-13T13:11:02Z</dcterms:created>
  <dcterms:modified xsi:type="dcterms:W3CDTF">2010-05-27T15:39:59Z</dcterms:modified>
</cp:coreProperties>
</file>