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4" r:id="rId4"/>
    <p:sldId id="260" r:id="rId5"/>
    <p:sldId id="259" r:id="rId6"/>
    <p:sldId id="280" r:id="rId7"/>
    <p:sldId id="279" r:id="rId8"/>
    <p:sldId id="264" r:id="rId9"/>
    <p:sldId id="276" r:id="rId10"/>
    <p:sldId id="265" r:id="rId11"/>
    <p:sldId id="275" r:id="rId12"/>
    <p:sldId id="268" r:id="rId13"/>
    <p:sldId id="282" r:id="rId14"/>
    <p:sldId id="269" r:id="rId15"/>
    <p:sldId id="277" r:id="rId16"/>
    <p:sldId id="281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.io.ua/img_aa/full/1633/51/16335188_f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edelia.lt/uploads/posts/2009-05/1243513761_osetin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043.radikal.ru/1108/2a/586014de3447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47.radikal.ru/i115/1107/0b/bc5d8520587b.jpg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udrf.ru/2502/user/IMG_432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avkaz-uzel.ru/system/attachments/0000/3067/89e_view.jpg?124445807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3527" y="0"/>
            <a:ext cx="5087742" cy="977280"/>
          </a:xfrm>
        </p:spPr>
        <p:txBody>
          <a:bodyPr>
            <a:normAutofit/>
          </a:bodyPr>
          <a:lstStyle/>
          <a:p>
            <a:r>
              <a:rPr lang="ru-RU" sz="5800" dirty="0" smtClean="0">
                <a:latin typeface="Monotype Corsiva" pitchFamily="66" charset="0"/>
              </a:rPr>
              <a:t>Осетия</a:t>
            </a:r>
            <a:endParaRPr lang="ru-RU" sz="5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400800" cy="1752600"/>
          </a:xfrm>
        </p:spPr>
        <p:txBody>
          <a:bodyPr>
            <a:normAutofit/>
          </a:bodyPr>
          <a:lstStyle/>
          <a:p>
            <a:r>
              <a:rPr lang="ru-RU" sz="4600" dirty="0" smtClean="0">
                <a:latin typeface="Monotype Corsiva" pitchFamily="66" charset="0"/>
              </a:rPr>
              <a:t>Обычаи осетинского народа</a:t>
            </a:r>
            <a:endParaRPr lang="ru-RU" sz="4600" dirty="0">
              <a:latin typeface="Monotype Corsiva" pitchFamily="66" charset="0"/>
            </a:endParaRPr>
          </a:p>
        </p:txBody>
      </p:sp>
      <p:pic>
        <p:nvPicPr>
          <p:cNvPr id="8194" name="Picture 2" descr="C:\Users\зухра\Desktop\осетины\15007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011927" cy="59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1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60648"/>
            <a:ext cx="3744416" cy="640871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В основе системы питания местных жителей лежат блюда из мяса, которое чаще всего готовится в походном казане и приправляется острым соусом на основе сметаны</a:t>
            </a:r>
            <a:r>
              <a:rPr lang="ru-RU" dirty="0" smtClean="0"/>
              <a:t>. </a:t>
            </a:r>
            <a:r>
              <a:rPr lang="ru-RU" dirty="0"/>
              <a:t>Широко распространено в самой Осетии приготовление сыра и местного пива, эти продукты пользуются большой популярностью и за пределами края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зухра\Desktop\осетины\fudj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45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ухра\Desktop\осетины\1244852682_7909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8245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0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3798" y="22669"/>
            <a:ext cx="4317765" cy="2830267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На праздники в Осетии и сегодня для вознесения первой молитвы Богу и освящения трёх ритуальных пирогов старшему часто наливают осетинское пиво в специальный резной деревянный сосуд - «</a:t>
            </a:r>
            <a:r>
              <a:rPr lang="ru-RU" dirty="0" err="1" smtClean="0"/>
              <a:t>баганыйы</a:t>
            </a:r>
            <a:r>
              <a:rPr lang="ru-RU" dirty="0" smtClean="0"/>
              <a:t> </a:t>
            </a:r>
            <a:r>
              <a:rPr lang="ru-RU" dirty="0" err="1" smtClean="0"/>
              <a:t>къус</a:t>
            </a:r>
            <a:r>
              <a:rPr lang="ru-RU" dirty="0" smtClean="0"/>
              <a:t>»</a:t>
            </a:r>
          </a:p>
        </p:txBody>
      </p:sp>
      <p:pic>
        <p:nvPicPr>
          <p:cNvPr id="4" name="Picture 2" descr="C:\Users\Я\Pictures\new_index_557_a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2670"/>
            <a:ext cx="4896228" cy="3406329"/>
          </a:xfrm>
          <a:prstGeom prst="rect">
            <a:avLst/>
          </a:prstGeom>
          <a:noFill/>
        </p:spPr>
      </p:pic>
      <p:pic>
        <p:nvPicPr>
          <p:cNvPr id="5" name="Picture 4" descr="Картинка 403 из 12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4236798" cy="41490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36798" y="342899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0">
              <a:buNone/>
            </a:pPr>
            <a:r>
              <a:rPr lang="ru-RU" sz="2000" dirty="0"/>
              <a:t>До сих пор при передаче почетного бокала за столом осетины строго придерживаются определенных правил. Получивший </a:t>
            </a:r>
            <a:r>
              <a:rPr lang="ru-RU" sz="2000" dirty="0" err="1"/>
              <a:t>нуазан</a:t>
            </a:r>
            <a:r>
              <a:rPr lang="ru-RU" sz="2000" dirty="0"/>
              <a:t> имеет право передавать его другому лицу только с разрешения старшего. В старину у равнинных осетин гость не имел права уехать, пока хозяин дома не преподнесет ему свой (бокал для гостя).</a:t>
            </a:r>
          </a:p>
        </p:txBody>
      </p:sp>
    </p:spTree>
    <p:extLst>
      <p:ext uri="{BB962C8B-B14F-4D97-AF65-F5344CB8AC3E}">
        <p14:creationId xmlns:p14="http://schemas.microsoft.com/office/powerpoint/2010/main" xmlns="" val="40140566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ухра\Desktop\осетины\1284992272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7" y="2169268"/>
            <a:ext cx="4701557" cy="46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зухра\Desktop\осетины\0_675c4_a571d55b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8" y="0"/>
            <a:ext cx="469737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5" y="0"/>
            <a:ext cx="4427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национальной культуре почетное место занимает танцевальная культура. Есть несколько видов танцев: массовый танец /</a:t>
            </a:r>
            <a:r>
              <a:rPr lang="ru-RU" sz="2400" dirty="0" err="1"/>
              <a:t>симд</a:t>
            </a:r>
            <a:r>
              <a:rPr lang="ru-RU" sz="2400" dirty="0"/>
              <a:t>/, парные танцы (</a:t>
            </a:r>
            <a:r>
              <a:rPr lang="ru-RU" sz="2400" dirty="0" err="1"/>
              <a:t>тым</a:t>
            </a:r>
            <a:r>
              <a:rPr lang="ru-RU" sz="2400" dirty="0"/>
              <a:t>-был </a:t>
            </a:r>
            <a:r>
              <a:rPr lang="ru-RU" sz="2400" dirty="0" err="1"/>
              <a:t>кафт</a:t>
            </a:r>
            <a:r>
              <a:rPr lang="ru-RU" sz="2400" dirty="0"/>
              <a:t> и др.), медленный танец (</a:t>
            </a:r>
            <a:r>
              <a:rPr lang="ru-RU" sz="2400" dirty="0" err="1"/>
              <a:t>хонгæкафт</a:t>
            </a:r>
            <a:r>
              <a:rPr lang="ru-RU" sz="2400" dirty="0"/>
              <a:t>), мужской сольный танец на носках (рог </a:t>
            </a:r>
            <a:r>
              <a:rPr lang="ru-RU" sz="2400" dirty="0" err="1"/>
              <a:t>кафт</a:t>
            </a:r>
            <a:r>
              <a:rPr lang="ru-RU" sz="2400" dirty="0"/>
              <a:t>). Каждый из танцев имеет свою музыку, исполняемую на осетинской гармони (</a:t>
            </a:r>
            <a:r>
              <a:rPr lang="ru-RU" sz="2400" dirty="0" err="1"/>
              <a:t>фæндыр</a:t>
            </a:r>
            <a:r>
              <a:rPr lang="ru-RU" sz="2400" dirty="0"/>
              <a:t>), используются и струнные музыкальные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4116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76672"/>
            <a:ext cx="4053818" cy="2856601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Танцевали всегда с древних времён и до нашего поколения.</a:t>
            </a:r>
            <a:endParaRPr lang="ru-RU" dirty="0"/>
          </a:p>
        </p:txBody>
      </p:sp>
      <p:pic>
        <p:nvPicPr>
          <p:cNvPr id="2050" name="Picture 2" descr="C:\Users\зухра\Desktop\осет Ася\28120711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0" y="116632"/>
            <a:ext cx="496750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ухра\Desktop\осет Ася\oset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172" y="2852936"/>
            <a:ext cx="405381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6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" y="0"/>
            <a:ext cx="4629531" cy="335699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На языке танца выражали любовь и ненависть, добро и зло, радость и горе.</a:t>
            </a:r>
          </a:p>
          <a:p>
            <a:endParaRPr lang="ru-RU" dirty="0"/>
          </a:p>
        </p:txBody>
      </p:sp>
      <p:pic>
        <p:nvPicPr>
          <p:cNvPr id="6146" name="Picture 2" descr="Картинка 1 из 1050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"/>
            <a:ext cx="4698005" cy="68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зухра\Desktop\осетины\DSC_3589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4722"/>
            <a:ext cx="4355976" cy="34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781211"/>
            <a:ext cx="4265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Застолье по хорошему поводу всегда сопровождается весельем, песнями, шутками.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4412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624"/>
            <a:ext cx="8064896" cy="2952328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sz="3600" b="1" i="1" dirty="0" smtClean="0"/>
              <a:t>В различных ущельях Осетии, а зачастую и в различных селах, отмечали множество праздников во многом отличавшихся друг от друга содержанием и формами проведения. Всех их описать в данном проекте нет возможности. Поэтому ниже перечисляются праздники, которые в той или иной степени были общими для всего народа или же большей её части.</a:t>
            </a:r>
            <a:r>
              <a:rPr lang="ru-RU" sz="3600" b="1" dirty="0" smtClean="0"/>
              <a:t> </a:t>
            </a:r>
            <a:r>
              <a:rPr lang="ru-RU" sz="3600" dirty="0" smtClean="0"/>
              <a:t> </a:t>
            </a:r>
          </a:p>
          <a:p>
            <a:endParaRPr lang="ru-RU" dirty="0"/>
          </a:p>
        </p:txBody>
      </p:sp>
      <p:pic>
        <p:nvPicPr>
          <p:cNvPr id="1028" name="Picture 4" descr="Картинка 6 из 98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97" y="2504763"/>
            <a:ext cx="910803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3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err="1"/>
              <a:t>Таранджелоз</a:t>
            </a:r>
            <a:r>
              <a:rPr lang="ru-RU" sz="2000" dirty="0"/>
              <a:t> - божество плодородия, его святилище находится в </a:t>
            </a:r>
            <a:r>
              <a:rPr lang="ru-RU" sz="2000" dirty="0" err="1"/>
              <a:t>Трусовском</a:t>
            </a:r>
            <a:r>
              <a:rPr lang="ru-RU" sz="2000" dirty="0"/>
              <a:t> ущелье, на вершине высокой горы. Праздник отмечают через три недели после Пасхи в воскресенье. </a:t>
            </a:r>
            <a:r>
              <a:rPr lang="ru-RU" sz="2000" dirty="0" smtClean="0"/>
              <a:t> Молодежь </a:t>
            </a:r>
            <a:r>
              <a:rPr lang="ru-RU" sz="2000" dirty="0"/>
              <a:t>устраивала скачки, демонстрируя свою ловкость и удаль. Старики, совершив определенный молитвенный ритуал, просили </a:t>
            </a:r>
            <a:r>
              <a:rPr lang="ru-RU" sz="2000" dirty="0" err="1"/>
              <a:t>Таранджелоза</a:t>
            </a:r>
            <a:r>
              <a:rPr lang="ru-RU" sz="2000" dirty="0"/>
              <a:t> о ниспослании благодати, тогда они никогда не будут нуждаться в хлебе и зерне. </a:t>
            </a:r>
          </a:p>
          <a:p>
            <a:pPr marL="137160" indent="0">
              <a:buNone/>
            </a:pPr>
            <a:r>
              <a:rPr lang="ru-RU" sz="2400" dirty="0" err="1"/>
              <a:t>Куадзан</a:t>
            </a:r>
            <a:r>
              <a:rPr lang="ru-RU" sz="2400" dirty="0"/>
              <a:t>(пасха)</a:t>
            </a:r>
            <a:r>
              <a:rPr lang="ru-RU" sz="2000" dirty="0"/>
              <a:t> - один из наиболее любимых осетинами праздников, приходится на второе-третье воскресенье апреля, на первое воскресенье после полнолуния. </a:t>
            </a:r>
          </a:p>
          <a:p>
            <a:pPr marL="137160" indent="0">
              <a:buNone/>
            </a:pPr>
            <a:r>
              <a:rPr lang="ru-RU" sz="2400" dirty="0" err="1"/>
              <a:t>Нобгон</a:t>
            </a:r>
            <a:r>
              <a:rPr lang="ru-RU" sz="2400" dirty="0"/>
              <a:t> </a:t>
            </a:r>
            <a:r>
              <a:rPr lang="ru-RU" sz="2000" dirty="0"/>
              <a:t>- новый год по старому стилю - один из любимых осетинами праздников — приходится на 12-14 января. </a:t>
            </a:r>
          </a:p>
          <a:p>
            <a:pPr marL="137160" indent="0">
              <a:buNone/>
            </a:pPr>
            <a:r>
              <a:rPr lang="ru-RU" sz="2400" dirty="0" err="1"/>
              <a:t>Доныскафан</a:t>
            </a:r>
            <a:r>
              <a:rPr lang="ru-RU" sz="2400" dirty="0"/>
              <a:t> ( праздник черпания воды)</a:t>
            </a:r>
            <a:r>
              <a:rPr lang="ru-RU" sz="2000" dirty="0"/>
              <a:t> -справляли через 6 дней после Нового года. Рано утром молодая невестка или кто-либо из молодых женщин отправлялись за водой. Чем раньше они это делали, тем лучше</a:t>
            </a:r>
          </a:p>
        </p:txBody>
      </p:sp>
    </p:spTree>
    <p:extLst>
      <p:ext uri="{BB962C8B-B14F-4D97-AF65-F5344CB8AC3E}">
        <p14:creationId xmlns:p14="http://schemas.microsoft.com/office/powerpoint/2010/main" xmlns="" val="36373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зухра\Desktop\осетины\big.pho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9"/>
            <a:ext cx="92515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8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268" y="116632"/>
            <a:ext cx="8964488" cy="1728192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 smtClean="0"/>
              <a:t>Осетины— </a:t>
            </a:r>
            <a:r>
              <a:rPr lang="ru-RU" sz="3000" dirty="0"/>
              <a:t>народ, живущий на Кавказе, потомки алан, основное население Осетии: республик Северная Осетия — Алания и Южная Осетия. Живут также в других районах Российской Федерации, в Грузии, Турции и других странах. Осетинский язык принадлежит к иранской группе индоевропейской семьи языков; осетины в основном двуязычны (двуязычие — осетинско-русское, реже — осетинско-грузинское или осетинско-турецкое)</a:t>
            </a:r>
          </a:p>
          <a:p>
            <a:endParaRPr lang="ru-RU" dirty="0"/>
          </a:p>
        </p:txBody>
      </p:sp>
      <p:pic>
        <p:nvPicPr>
          <p:cNvPr id="7170" name="Picture 2" descr="Картинка 7 из 1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9217024" cy="48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8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4048" y="357166"/>
            <a:ext cx="3682752" cy="645621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К древнейшим обычаям, порожденным родовым строем, относится гостеприимство и куначество осетин. Эти обычаи бытовали и у других горских народов Северного Кавказа и имели много сходных черт.</a:t>
            </a:r>
            <a:endParaRPr lang="ru-RU" dirty="0"/>
          </a:p>
        </p:txBody>
      </p:sp>
      <p:pic>
        <p:nvPicPr>
          <p:cNvPr id="5" name="Picture 2" descr="C:\Users\Я\Pictures\cgojty_xazbi_tite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4263" y="0"/>
            <a:ext cx="4793921" cy="681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66707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29276"/>
            <a:ext cx="8856984" cy="22960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Прием гостя на Кавказе - вообще явление важное, официозное и очень ответственное. А у осетинского народа гостеприимству отведена особая роль в системе традиционного общения. </a:t>
            </a:r>
          </a:p>
        </p:txBody>
      </p:sp>
      <p:pic>
        <p:nvPicPr>
          <p:cNvPr id="4" name="Picture 2" descr="C:\Users\зухра\Desktop\осетины\092078e3a782c6748456db6cee0e23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-949"/>
            <a:ext cx="4684048" cy="42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39 из 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479" y="0"/>
            <a:ext cx="4662754" cy="42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11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0"/>
            <a:ext cx="2962672" cy="68133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mtClean="0"/>
              <a:t>Гостеприимство - </a:t>
            </a:r>
            <a:r>
              <a:rPr lang="ru-RU" dirty="0"/>
              <a:t>особенность осетинского народа, важнейшая народная традиция, уходящая корнями соблюдением правил и порядка в глубь веков.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Picture 2" descr="Картинка 42 из 178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688632" cy="68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72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748"/>
            <a:ext cx="3563888" cy="613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Наряду с гостеприимством у осетин существовал обычай куначества, именовавшийся </a:t>
            </a:r>
            <a:r>
              <a:rPr lang="ru-RU" sz="2400" dirty="0" err="1"/>
              <a:t>хъунахъ</a:t>
            </a:r>
            <a:r>
              <a:rPr lang="ru-RU" sz="2400" dirty="0"/>
              <a:t> (кунак), </a:t>
            </a:r>
            <a:r>
              <a:rPr lang="ru-RU" sz="2400" dirty="0" err="1"/>
              <a:t>лыман</a:t>
            </a:r>
            <a:r>
              <a:rPr lang="ru-RU" sz="2400" dirty="0"/>
              <a:t> (друг), </a:t>
            </a:r>
            <a:r>
              <a:rPr lang="ru-RU" sz="2400" dirty="0" err="1"/>
              <a:t>хион</a:t>
            </a:r>
            <a:r>
              <a:rPr lang="ru-RU" sz="2400" dirty="0"/>
              <a:t> </a:t>
            </a:r>
            <a:r>
              <a:rPr lang="ru-RU" sz="2400" dirty="0" err="1"/>
              <a:t>уазаг</a:t>
            </a:r>
            <a:r>
              <a:rPr lang="ru-RU" sz="2400" dirty="0"/>
              <a:t> (свой гость). Куначество, передававшееся из поколения в поколение, издавна имело широкое распространение у осетин и ближайших их соседей — грузин, ингушей, балкарцев, кабардинцев. </a:t>
            </a:r>
          </a:p>
        </p:txBody>
      </p:sp>
      <p:pic>
        <p:nvPicPr>
          <p:cNvPr id="3" name="Picture 2" descr="C:\Users\Я\Pictures\6310201c0bae7cbae7a0a634bab8f44f_rdn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0"/>
            <a:ext cx="55441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91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Некоторые правила осетинского застолья.</a:t>
            </a:r>
            <a:r>
              <a:rPr lang="ru-RU" dirty="0" smtClean="0"/>
              <a:t> 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Всё то, что считается неприличным для любого цивилизованного застолья, не принято и за осетинским столом.</a:t>
            </a:r>
          </a:p>
          <a:p>
            <a:r>
              <a:rPr lang="ru-RU" dirty="0" smtClean="0"/>
              <a:t>- Стол – святое место. За ним нельзя сквернословить, ругаться, злословить.</a:t>
            </a:r>
          </a:p>
          <a:p>
            <a:r>
              <a:rPr lang="ru-RU" dirty="0" smtClean="0"/>
              <a:t>- За одним столом в Осетии не садились дед и внук, отец и сын, дядя и племянник, тесть и зять, родные братья. Нарушая этот обычай, младшие по возрасту или же по положению выказывают неуважение к старшим. </a:t>
            </a:r>
          </a:p>
          <a:p>
            <a:r>
              <a:rPr lang="ru-RU" dirty="0" smtClean="0"/>
              <a:t> - Курение за столом – проявление неуважения к окружающим.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58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2520280" cy="648072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 </a:t>
            </a:r>
            <a:r>
              <a:rPr lang="ru-RU" dirty="0" smtClean="0"/>
              <a:t>Традиционная </a:t>
            </a:r>
            <a:r>
              <a:rPr lang="ru-RU" dirty="0"/>
              <a:t>кухня осетинского народа складывалась в течении долгого времени. Главный ее образующий фактор — кочевой образ жизни </a:t>
            </a:r>
            <a:r>
              <a:rPr lang="ru-RU" dirty="0" smtClean="0"/>
              <a:t>первоначальных </a:t>
            </a:r>
            <a:r>
              <a:rPr lang="ru-RU" dirty="0"/>
              <a:t>жителей данного региона, предков осетин — алан. </a:t>
            </a:r>
          </a:p>
        </p:txBody>
      </p:sp>
      <p:pic>
        <p:nvPicPr>
          <p:cNvPr id="1026" name="Picture 2" descr="C:\Users\зухра\Desktop\осетины\Сыр и пи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64813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10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Я\Pictures\Baganyju%20kh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530"/>
            <a:ext cx="4211960" cy="335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56992"/>
            <a:ext cx="4211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Старший застолья громко возносит молитву Богу и всем святым, которым поклоняются осетины, и освящает три пирога. Только после первого бокала можно начинать трапезу.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7538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Характерной чертой осетинского стола до сих пор является торжественное преподношение почетного бокала определенному, лицу или группе людей. В этом обычае отражен быт предков осетин.</a:t>
            </a:r>
          </a:p>
        </p:txBody>
      </p:sp>
      <p:pic>
        <p:nvPicPr>
          <p:cNvPr id="7" name="Picture 2" descr="C:\Users\Я\Desktop\осетины\b70b8363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2852936"/>
            <a:ext cx="4824536" cy="400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8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</TotalTime>
  <Words>680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Осетия</vt:lpstr>
      <vt:lpstr>Слайд 2</vt:lpstr>
      <vt:lpstr>Слайд 3</vt:lpstr>
      <vt:lpstr>Слайд 4</vt:lpstr>
      <vt:lpstr>Слайд 5</vt:lpstr>
      <vt:lpstr>Слайд 6</vt:lpstr>
      <vt:lpstr>Некоторые правила осетинского застолья.  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Осетия</dc:title>
  <dc:creator>зухра</dc:creator>
  <cp:lastModifiedBy>Я</cp:lastModifiedBy>
  <cp:revision>25</cp:revision>
  <dcterms:created xsi:type="dcterms:W3CDTF">2011-11-24T05:25:09Z</dcterms:created>
  <dcterms:modified xsi:type="dcterms:W3CDTF">2011-12-12T13:52:48Z</dcterms:modified>
</cp:coreProperties>
</file>